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</p:sldMasterIdLst>
  <p:notesMasterIdLst>
    <p:notesMasterId r:id="rId22"/>
  </p:notesMasterIdLst>
  <p:sldIdLst>
    <p:sldId id="511" r:id="rId3"/>
    <p:sldId id="260" r:id="rId4"/>
    <p:sldId id="3335" r:id="rId5"/>
    <p:sldId id="3334" r:id="rId6"/>
    <p:sldId id="289" r:id="rId7"/>
    <p:sldId id="3290" r:id="rId8"/>
    <p:sldId id="3291" r:id="rId9"/>
    <p:sldId id="3292" r:id="rId10"/>
    <p:sldId id="347" r:id="rId11"/>
    <p:sldId id="359" r:id="rId12"/>
    <p:sldId id="522" r:id="rId13"/>
    <p:sldId id="525" r:id="rId14"/>
    <p:sldId id="528" r:id="rId15"/>
    <p:sldId id="530" r:id="rId16"/>
    <p:sldId id="428" r:id="rId17"/>
    <p:sldId id="429" r:id="rId18"/>
    <p:sldId id="3337" r:id="rId19"/>
    <p:sldId id="430" r:id="rId20"/>
    <p:sldId id="3211" r:id="rId21"/>
  </p:sldIdLst>
  <p:sldSz cx="12192000" cy="6858000"/>
  <p:notesSz cx="6858000" cy="9144000"/>
  <p:embeddedFontLst>
    <p:embeddedFont>
      <p:font typeface="Arial Black" panose="020B0604020202020204" pitchFamily="34" charset="0"/>
      <p:regular r:id="rId23"/>
      <p:bold r:id="rId24"/>
    </p:embeddedFont>
    <p:embeddedFont>
      <p:font typeface="Montserrat" pitchFamily="2" charset="77"/>
      <p:regular r:id="rId25"/>
      <p:bold r:id="rId26"/>
      <p:italic r:id="rId27"/>
      <p:boldItalic r:id="rId28"/>
    </p:embeddedFont>
    <p:embeddedFont>
      <p:font typeface="Montserrat Black" panose="00000A00000000000000" pitchFamily="2" charset="77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5" roundtripDataSignature="AMtx7mjtUIEZNUmmbSmgJ4c+6opy7kUlT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156901-C3AA-C5C1-AB8E-11A84E0C22AA}" name="Hayden Gatlin" initials="HG" userId="S::Hayden@itcstrategy.com::bc250c8d-2bde-443b-86ce-5b930deb3f4e" providerId="AD"/>
  <p188:author id="{D3BCF090-980D-EBD4-5A60-07C9CB41E4DA}" name="Steve Imgrund" initials="SI" userId="S::steve@itcstrategy.com::ff80e288-23c9-417b-a884-50c114c4519e" providerId="AD"/>
  <p188:author id="{B28CA1DF-90C3-F3BC-E84D-6FD43E10576F}" name="Len Monheit" initials="LM" userId="S::len@itcstrategy.com::6b87418b-9c2e-4d8b-aeeb-8e78a34e23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2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60FE3-50D9-4F76-9DDD-C661F8839B8A}">
  <a:tblStyle styleId="{59460FE3-50D9-4F76-9DDD-C661F8839B8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CEF64F-E719-4755-818F-9073921C46F3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CF5EA"/>
          </a:solidFill>
        </a:fill>
      </a:tcStyle>
    </a:wholeTbl>
    <a:band1H>
      <a:tcTxStyle/>
      <a:tcStyle>
        <a:tcBdr/>
        <a:fill>
          <a:solidFill>
            <a:srgbClr val="D6EC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6EC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EDA957D-7A5E-4D49-862E-AE29115E2A16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23107C2-0EDD-45E3-87FE-AD8F31BEAD56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6E8AF7D-DCDD-48A2-873C-BA5A3CAF0D7A}" styleName="Table_4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5"/>
          </a:solidFill>
        </a:fill>
      </a:tcStyle>
    </a:wholeTbl>
    <a:band1H>
      <a:tcTxStyle/>
      <a:tcStyle>
        <a:tcBdr/>
        <a:fill>
          <a:solidFill>
            <a:srgbClr val="CA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7"/>
    <p:restoredTop sz="94830"/>
  </p:normalViewPr>
  <p:slideViewPr>
    <p:cSldViewPr snapToGrid="0">
      <p:cViewPr varScale="1">
        <p:scale>
          <a:sx n="121" d="100"/>
          <a:sy n="121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99" Type="http://schemas.openxmlformats.org/officeDocument/2006/relationships/tableStyles" Target="tableStyles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29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296" Type="http://schemas.openxmlformats.org/officeDocument/2006/relationships/presProps" Target="presProps.xml"/><Relationship Id="rId300" Type="http://schemas.microsoft.com/office/2018/10/relationships/authors" Target="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295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2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General Supplement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US</c:v>
                </c:pt>
                <c:pt idx="1">
                  <c:v>UK</c:v>
                </c:pt>
                <c:pt idx="2">
                  <c:v>DE</c:v>
                </c:pt>
                <c:pt idx="3">
                  <c:v>IT</c:v>
                </c:pt>
                <c:pt idx="4">
                  <c:v>KR</c:v>
                </c:pt>
                <c:pt idx="5">
                  <c:v>AU</c:v>
                </c:pt>
                <c:pt idx="6">
                  <c:v>IN</c:v>
                </c:pt>
                <c:pt idx="7">
                  <c:v>All Respondents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0.23330010000000001</c:v>
                </c:pt>
                <c:pt idx="1">
                  <c:v>0.20196078000000001</c:v>
                </c:pt>
                <c:pt idx="2">
                  <c:v>0.184</c:v>
                </c:pt>
                <c:pt idx="3">
                  <c:v>0.15655577000000001</c:v>
                </c:pt>
                <c:pt idx="4">
                  <c:v>0.23705179000000001</c:v>
                </c:pt>
                <c:pt idx="5">
                  <c:v>0.20159680999999999</c:v>
                </c:pt>
                <c:pt idx="6">
                  <c:v>0.34462151000000002</c:v>
                </c:pt>
                <c:pt idx="7">
                  <c:v>0.22387689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B-4304-A354-14FCDC2B9D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Prebiotic</c:v>
                </c:pt>
              </c:strCache>
            </c:strRef>
          </c:tx>
          <c:spPr>
            <a:pattFill prst="wdUpDiag">
              <a:fgClr>
                <a:srgbClr val="009EDA"/>
              </a:fgClr>
              <a:bgClr>
                <a:schemeClr val="tx2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US</c:v>
                </c:pt>
                <c:pt idx="1">
                  <c:v>UK</c:v>
                </c:pt>
                <c:pt idx="2">
                  <c:v>DE</c:v>
                </c:pt>
                <c:pt idx="3">
                  <c:v>IT</c:v>
                </c:pt>
                <c:pt idx="4">
                  <c:v>KR</c:v>
                </c:pt>
                <c:pt idx="5">
                  <c:v>AU</c:v>
                </c:pt>
                <c:pt idx="6">
                  <c:v>IN</c:v>
                </c:pt>
                <c:pt idx="7">
                  <c:v>All Respondents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0.30926217</c:v>
                </c:pt>
                <c:pt idx="1">
                  <c:v>0.31320755</c:v>
                </c:pt>
                <c:pt idx="2">
                  <c:v>0.30434782999999999</c:v>
                </c:pt>
                <c:pt idx="3">
                  <c:v>0.23050846999999999</c:v>
                </c:pt>
                <c:pt idx="4">
                  <c:v>0.32267442000000002</c:v>
                </c:pt>
                <c:pt idx="5">
                  <c:v>0.28923077000000003</c:v>
                </c:pt>
                <c:pt idx="6">
                  <c:v>0.39655172</c:v>
                </c:pt>
                <c:pt idx="7">
                  <c:v>0.22387689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96-484A-A133-D6DEE8318E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15215552"/>
        <c:axId val="615215912"/>
      </c:barChart>
      <c:catAx>
        <c:axId val="61521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215912"/>
        <c:crosses val="autoZero"/>
        <c:auto val="1"/>
        <c:lblAlgn val="ctr"/>
        <c:lblOffset val="100"/>
        <c:noMultiLvlLbl val="0"/>
      </c:catAx>
      <c:valAx>
        <c:axId val="615215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521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156973041542869E-2"/>
          <c:y val="3.0463065065429788E-2"/>
          <c:w val="0.92820249427368284"/>
          <c:h val="0.45077995848609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Sheet1!$B$2:$B$22</c:f>
              <c:numCache>
                <c:formatCode>0%</c:formatCode>
                <c:ptCount val="21"/>
                <c:pt idx="0">
                  <c:v>0.31280388999999997</c:v>
                </c:pt>
                <c:pt idx="1">
                  <c:v>0.27390599999999998</c:v>
                </c:pt>
                <c:pt idx="2">
                  <c:v>0.25283630000000001</c:v>
                </c:pt>
                <c:pt idx="3">
                  <c:v>0.24149108999999999</c:v>
                </c:pt>
                <c:pt idx="4">
                  <c:v>0.22852512</c:v>
                </c:pt>
                <c:pt idx="5">
                  <c:v>0.20583467999999999</c:v>
                </c:pt>
                <c:pt idx="6">
                  <c:v>0.18314425000000001</c:v>
                </c:pt>
                <c:pt idx="7">
                  <c:v>0.17179902999999999</c:v>
                </c:pt>
                <c:pt idx="8">
                  <c:v>0.15397083</c:v>
                </c:pt>
                <c:pt idx="9">
                  <c:v>0.15072933999999999</c:v>
                </c:pt>
                <c:pt idx="10">
                  <c:v>0.12155592</c:v>
                </c:pt>
                <c:pt idx="11">
                  <c:v>0.11669367999999999</c:v>
                </c:pt>
                <c:pt idx="12">
                  <c:v>0.11345218999999999</c:v>
                </c:pt>
                <c:pt idx="13">
                  <c:v>9.0761749999999988E-2</c:v>
                </c:pt>
                <c:pt idx="14">
                  <c:v>7.6175039999999999E-2</c:v>
                </c:pt>
                <c:pt idx="15">
                  <c:v>7.131280000000001E-2</c:v>
                </c:pt>
                <c:pt idx="16">
                  <c:v>6.969206E-2</c:v>
                </c:pt>
                <c:pt idx="17">
                  <c:v>5.8346839999999997E-2</c:v>
                </c:pt>
                <c:pt idx="18">
                  <c:v>5.0243110000000001E-2</c:v>
                </c:pt>
                <c:pt idx="19">
                  <c:v>3.7277150000000002E-2</c:v>
                </c:pt>
                <c:pt idx="20">
                  <c:v>1.62075E-3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F-4AA4-87EC-7AC9742872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Sheet1!$C$2:$C$22</c:f>
              <c:numCache>
                <c:formatCode>0%</c:formatCode>
                <c:ptCount val="21"/>
                <c:pt idx="0">
                  <c:v>0.40310077999999999</c:v>
                </c:pt>
                <c:pt idx="1">
                  <c:v>0.25581395000000001</c:v>
                </c:pt>
                <c:pt idx="2">
                  <c:v>0.24806201999999999</c:v>
                </c:pt>
                <c:pt idx="3">
                  <c:v>0.23255814</c:v>
                </c:pt>
                <c:pt idx="4">
                  <c:v>0.20930233000000001</c:v>
                </c:pt>
                <c:pt idx="5">
                  <c:v>0.18604651</c:v>
                </c:pt>
                <c:pt idx="6">
                  <c:v>0.20155039</c:v>
                </c:pt>
                <c:pt idx="7">
                  <c:v>0.24418604999999999</c:v>
                </c:pt>
                <c:pt idx="8">
                  <c:v>0.22093023000000001</c:v>
                </c:pt>
                <c:pt idx="9">
                  <c:v>0.13565890999999999</c:v>
                </c:pt>
                <c:pt idx="10">
                  <c:v>0.15891473</c:v>
                </c:pt>
                <c:pt idx="11">
                  <c:v>0.10465115999999999</c:v>
                </c:pt>
                <c:pt idx="12">
                  <c:v>0.15503876</c:v>
                </c:pt>
                <c:pt idx="13">
                  <c:v>9.302326000000001E-2</c:v>
                </c:pt>
                <c:pt idx="14">
                  <c:v>0.11240310000000001</c:v>
                </c:pt>
                <c:pt idx="15">
                  <c:v>8.5271319999999998E-2</c:v>
                </c:pt>
                <c:pt idx="16">
                  <c:v>0.11627907</c:v>
                </c:pt>
                <c:pt idx="17">
                  <c:v>4.6511630000000012E-2</c:v>
                </c:pt>
                <c:pt idx="18">
                  <c:v>8.1395350000000005E-2</c:v>
                </c:pt>
                <c:pt idx="19">
                  <c:v>3.1007750000000001E-2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FF-4AA4-87EC-7AC9742872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Sheet1!$D$2:$D$22</c:f>
              <c:numCache>
                <c:formatCode>0%</c:formatCode>
                <c:ptCount val="21"/>
                <c:pt idx="0">
                  <c:v>0.32142857000000002</c:v>
                </c:pt>
                <c:pt idx="1">
                  <c:v>0.30555556</c:v>
                </c:pt>
                <c:pt idx="2">
                  <c:v>0.19047618999999999</c:v>
                </c:pt>
                <c:pt idx="3">
                  <c:v>0.16269840999999999</c:v>
                </c:pt>
                <c:pt idx="4">
                  <c:v>0.18650794000000001</c:v>
                </c:pt>
                <c:pt idx="5">
                  <c:v>0.19047618999999999</c:v>
                </c:pt>
                <c:pt idx="6">
                  <c:v>0.18650794000000001</c:v>
                </c:pt>
                <c:pt idx="7">
                  <c:v>0.23015873000000001</c:v>
                </c:pt>
                <c:pt idx="8">
                  <c:v>0.22222222</c:v>
                </c:pt>
                <c:pt idx="9">
                  <c:v>0.20634921000000001</c:v>
                </c:pt>
                <c:pt idx="10">
                  <c:v>9.5238099999999992E-2</c:v>
                </c:pt>
                <c:pt idx="11">
                  <c:v>0.13095238000000001</c:v>
                </c:pt>
                <c:pt idx="12">
                  <c:v>0.12301587</c:v>
                </c:pt>
                <c:pt idx="13">
                  <c:v>0.10714286000000001</c:v>
                </c:pt>
                <c:pt idx="14">
                  <c:v>0.10317460000000001</c:v>
                </c:pt>
                <c:pt idx="15">
                  <c:v>7.1428569999999997E-2</c:v>
                </c:pt>
                <c:pt idx="16">
                  <c:v>9.9206350000000013E-2</c:v>
                </c:pt>
                <c:pt idx="17">
                  <c:v>7.5396829999999998E-2</c:v>
                </c:pt>
                <c:pt idx="18">
                  <c:v>6.746031999999999E-2</c:v>
                </c:pt>
                <c:pt idx="19">
                  <c:v>4.7619050000000003E-2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FF-4AA4-87EC-7AC97428723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Sheet1!$E$2:$E$22</c:f>
              <c:numCache>
                <c:formatCode>0%</c:formatCode>
                <c:ptCount val="21"/>
                <c:pt idx="0">
                  <c:v>0.28771930000000001</c:v>
                </c:pt>
                <c:pt idx="1">
                  <c:v>0.19298245999999999</c:v>
                </c:pt>
                <c:pt idx="2">
                  <c:v>0.21403509000000001</c:v>
                </c:pt>
                <c:pt idx="3">
                  <c:v>0.19649122999999999</c:v>
                </c:pt>
                <c:pt idx="4">
                  <c:v>0.17894736999999999</c:v>
                </c:pt>
                <c:pt idx="5">
                  <c:v>9.8245609999999997E-2</c:v>
                </c:pt>
                <c:pt idx="6">
                  <c:v>0.12631579000000001</c:v>
                </c:pt>
                <c:pt idx="7">
                  <c:v>0.14736842</c:v>
                </c:pt>
                <c:pt idx="8">
                  <c:v>0.21052631999999999</c:v>
                </c:pt>
                <c:pt idx="9">
                  <c:v>0.13684210999999999</c:v>
                </c:pt>
                <c:pt idx="10">
                  <c:v>0.10175439</c:v>
                </c:pt>
                <c:pt idx="11">
                  <c:v>6.6666669999999997E-2</c:v>
                </c:pt>
                <c:pt idx="12">
                  <c:v>0.10526315999999999</c:v>
                </c:pt>
                <c:pt idx="13">
                  <c:v>5.6140350000000012E-2</c:v>
                </c:pt>
                <c:pt idx="14">
                  <c:v>8.4210530000000006E-2</c:v>
                </c:pt>
                <c:pt idx="15">
                  <c:v>8.77193E-2</c:v>
                </c:pt>
                <c:pt idx="16">
                  <c:v>0.10175439</c:v>
                </c:pt>
                <c:pt idx="17">
                  <c:v>4.2105259999999999E-2</c:v>
                </c:pt>
                <c:pt idx="18">
                  <c:v>4.5614039999999988E-2</c:v>
                </c:pt>
                <c:pt idx="19">
                  <c:v>4.5614039999999988E-2</c:v>
                </c:pt>
                <c:pt idx="20">
                  <c:v>1.403509E-2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FF-4AA4-87EC-7AC97428723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KR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Sheet1!$F$2:$F$22</c:f>
              <c:numCache>
                <c:formatCode>0%</c:formatCode>
                <c:ptCount val="21"/>
                <c:pt idx="0">
                  <c:v>0.24925816000000001</c:v>
                </c:pt>
                <c:pt idx="1">
                  <c:v>0.24925816000000001</c:v>
                </c:pt>
                <c:pt idx="2">
                  <c:v>0.32937685</c:v>
                </c:pt>
                <c:pt idx="3">
                  <c:v>0.20771513</c:v>
                </c:pt>
                <c:pt idx="4">
                  <c:v>0.15133531</c:v>
                </c:pt>
                <c:pt idx="5">
                  <c:v>0.13946587999999999</c:v>
                </c:pt>
                <c:pt idx="6">
                  <c:v>0.23442136</c:v>
                </c:pt>
                <c:pt idx="7">
                  <c:v>0.12759644000000001</c:v>
                </c:pt>
                <c:pt idx="8">
                  <c:v>0.3620178</c:v>
                </c:pt>
                <c:pt idx="9">
                  <c:v>0.115727</c:v>
                </c:pt>
                <c:pt idx="10">
                  <c:v>8.0118690000000006E-2</c:v>
                </c:pt>
                <c:pt idx="11">
                  <c:v>8.3086049999999995E-2</c:v>
                </c:pt>
                <c:pt idx="12">
                  <c:v>0.12462908</c:v>
                </c:pt>
                <c:pt idx="13">
                  <c:v>0.115727</c:v>
                </c:pt>
                <c:pt idx="14">
                  <c:v>6.5281900000000004E-2</c:v>
                </c:pt>
                <c:pt idx="15">
                  <c:v>8.9020769999999999E-2</c:v>
                </c:pt>
                <c:pt idx="16">
                  <c:v>0.13946587999999999</c:v>
                </c:pt>
                <c:pt idx="17">
                  <c:v>5.3412460000000002E-2</c:v>
                </c:pt>
                <c:pt idx="18">
                  <c:v>6.5281900000000004E-2</c:v>
                </c:pt>
                <c:pt idx="19">
                  <c:v>5.04451E-2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FF-4AA4-87EC-7AC97428723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Sheet1!$G$2:$G$22</c:f>
              <c:numCache>
                <c:formatCode>0%</c:formatCode>
                <c:ptCount val="21"/>
                <c:pt idx="0">
                  <c:v>0.31230284000000003</c:v>
                </c:pt>
                <c:pt idx="1">
                  <c:v>0.22082019</c:v>
                </c:pt>
                <c:pt idx="2">
                  <c:v>0.21135646999999999</c:v>
                </c:pt>
                <c:pt idx="3">
                  <c:v>0.26182965000000002</c:v>
                </c:pt>
                <c:pt idx="4">
                  <c:v>0.13564668999999999</c:v>
                </c:pt>
                <c:pt idx="5">
                  <c:v>0.19242902000000001</c:v>
                </c:pt>
                <c:pt idx="6">
                  <c:v>0.12933754</c:v>
                </c:pt>
                <c:pt idx="7">
                  <c:v>0.12933754</c:v>
                </c:pt>
                <c:pt idx="8">
                  <c:v>0.11987382000000001</c:v>
                </c:pt>
                <c:pt idx="9">
                  <c:v>0.17981073</c:v>
                </c:pt>
                <c:pt idx="10">
                  <c:v>8.2018930000000004E-2</c:v>
                </c:pt>
                <c:pt idx="11">
                  <c:v>0.10725551999999999</c:v>
                </c:pt>
                <c:pt idx="12">
                  <c:v>0.12618297000000001</c:v>
                </c:pt>
                <c:pt idx="13">
                  <c:v>0.12618297000000001</c:v>
                </c:pt>
                <c:pt idx="14">
                  <c:v>6.9400630000000005E-2</c:v>
                </c:pt>
                <c:pt idx="15">
                  <c:v>0.11041009</c:v>
                </c:pt>
                <c:pt idx="16">
                  <c:v>0.11356467000000001</c:v>
                </c:pt>
                <c:pt idx="17">
                  <c:v>5.3627759999999997E-2</c:v>
                </c:pt>
                <c:pt idx="18">
                  <c:v>8.5173499999999999E-2</c:v>
                </c:pt>
                <c:pt idx="19">
                  <c:v>2.2082020000000001E-2</c:v>
                </c:pt>
                <c:pt idx="20">
                  <c:v>1.2618300000000001E-2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FF-4AA4-87EC-7AC97428723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Sheet1!$H$2:$H$22</c:f>
              <c:numCache>
                <c:formatCode>0%</c:formatCode>
                <c:ptCount val="21"/>
                <c:pt idx="0">
                  <c:v>0.38902743000000001</c:v>
                </c:pt>
                <c:pt idx="1">
                  <c:v>0.38403989999999999</c:v>
                </c:pt>
                <c:pt idx="2">
                  <c:v>0.33167081999999998</c:v>
                </c:pt>
                <c:pt idx="3">
                  <c:v>0.29675810000000002</c:v>
                </c:pt>
                <c:pt idx="4">
                  <c:v>0.34164589000000001</c:v>
                </c:pt>
                <c:pt idx="5">
                  <c:v>0.26683291999999997</c:v>
                </c:pt>
                <c:pt idx="6">
                  <c:v>0.28179551000000003</c:v>
                </c:pt>
                <c:pt idx="7">
                  <c:v>0.32917706000000002</c:v>
                </c:pt>
                <c:pt idx="8">
                  <c:v>0.28927681</c:v>
                </c:pt>
                <c:pt idx="9">
                  <c:v>0.24688278999999999</c:v>
                </c:pt>
                <c:pt idx="10">
                  <c:v>0.23192019999999999</c:v>
                </c:pt>
                <c:pt idx="11">
                  <c:v>0.22194514000000001</c:v>
                </c:pt>
                <c:pt idx="12">
                  <c:v>0.19700748000000001</c:v>
                </c:pt>
                <c:pt idx="13">
                  <c:v>0.25436408999999999</c:v>
                </c:pt>
                <c:pt idx="14">
                  <c:v>0.15710722999999999</c:v>
                </c:pt>
                <c:pt idx="15">
                  <c:v>0.19451372</c:v>
                </c:pt>
                <c:pt idx="16">
                  <c:v>0.19201994999999999</c:v>
                </c:pt>
                <c:pt idx="17">
                  <c:v>9.4763090000000008E-2</c:v>
                </c:pt>
                <c:pt idx="18">
                  <c:v>0.12468828</c:v>
                </c:pt>
                <c:pt idx="19">
                  <c:v>2.4937700000000002E-3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FF-4AA4-87EC-7AC974287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112992"/>
        <c:axId val="2134113712"/>
      </c:barChart>
      <c:lineChart>
        <c:grouping val="standard"/>
        <c:varyColors val="0"/>
        <c:ser>
          <c:idx val="7"/>
          <c:order val="7"/>
          <c:tx>
            <c:strRef>
              <c:f>Sheet1!$I$1</c:f>
              <c:strCache>
                <c:ptCount val="1"/>
                <c:pt idx="0">
                  <c:v>All Respondents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Gut-friendly</c:v>
                </c:pt>
                <c:pt idx="1">
                  <c:v>Prebiotic fiber</c:v>
                </c:pt>
                <c:pt idx="2">
                  <c:v>A probiotic/prebiotic combination</c:v>
                </c:pt>
                <c:pt idx="3">
                  <c:v>Labelled as a prebiotic</c:v>
                </c:pt>
                <c:pt idx="4">
                  <c:v>Look for a values-based seal or certification</c:v>
                </c:pt>
                <c:pt idx="5">
                  <c:v>Soluble fiber</c:v>
                </c:pt>
                <c:pt idx="6">
                  <c:v>Has at least 10% of the recommended daily intake of dietary fiber</c:v>
                </c:pt>
                <c:pt idx="7">
                  <c:v>Plant-based</c:v>
                </c:pt>
                <c:pt idx="8">
                  <c:v>Specific activity or action on gut microbiota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Resistant starch</c:v>
                </c:pt>
                <c:pt idx="12">
                  <c:v>Labelled as a synbiotic</c:v>
                </c:pt>
                <c:pt idx="13">
                  <c:v>Galacto-oligosaccharides </c:v>
                </c:pt>
                <c:pt idx="14">
                  <c:v>Other specific prebiotics</c:v>
                </c:pt>
                <c:pt idx="15">
                  <c:v>Xylooligosaccharides </c:v>
                </c:pt>
                <c:pt idx="16">
                  <c:v>Fructo-oligosaccharides </c:v>
                </c:pt>
                <c:pt idx="17">
                  <c:v>Inulin</c:v>
                </c:pt>
                <c:pt idx="18">
                  <c:v>Other oligosaccharides</c:v>
                </c:pt>
                <c:pt idx="19">
                  <c:v>None of the above</c:v>
                </c:pt>
                <c:pt idx="20">
                  <c:v>Other </c:v>
                </c:pt>
              </c:strCache>
            </c:strRef>
          </c:cat>
          <c:val>
            <c:numRef>
              <c:f>Sheet1!$I$2:$I$22</c:f>
              <c:numCache>
                <c:formatCode>0%</c:formatCode>
                <c:ptCount val="21"/>
                <c:pt idx="0">
                  <c:v>0.32387515</c:v>
                </c:pt>
                <c:pt idx="1">
                  <c:v>0.27361166999999997</c:v>
                </c:pt>
                <c:pt idx="2">
                  <c:v>0.2594244</c:v>
                </c:pt>
                <c:pt idx="3">
                  <c:v>0.23429266000000001</c:v>
                </c:pt>
                <c:pt idx="4">
                  <c:v>0.21240373000000001</c:v>
                </c:pt>
                <c:pt idx="5">
                  <c:v>0.18889338999999999</c:v>
                </c:pt>
                <c:pt idx="6">
                  <c:v>0.19497365</c:v>
                </c:pt>
                <c:pt idx="7">
                  <c:v>0.19659504999999999</c:v>
                </c:pt>
                <c:pt idx="8">
                  <c:v>0.22051074000000001</c:v>
                </c:pt>
                <c:pt idx="9">
                  <c:v>0.16781515999999999</c:v>
                </c:pt>
                <c:pt idx="10">
                  <c:v>0.12768545000000001</c:v>
                </c:pt>
                <c:pt idx="11">
                  <c:v>0.12241589</c:v>
                </c:pt>
                <c:pt idx="12">
                  <c:v>0.13457641000000001</c:v>
                </c:pt>
                <c:pt idx="13">
                  <c:v>0.12322659</c:v>
                </c:pt>
                <c:pt idx="14">
                  <c:v>9.4446700000000008E-2</c:v>
                </c:pt>
                <c:pt idx="15">
                  <c:v>0.10214835999999999</c:v>
                </c:pt>
                <c:pt idx="16">
                  <c:v>0.11633563</c:v>
                </c:pt>
                <c:pt idx="17">
                  <c:v>6.1613300000000003E-2</c:v>
                </c:pt>
                <c:pt idx="18">
                  <c:v>7.336846000000001E-2</c:v>
                </c:pt>
                <c:pt idx="19">
                  <c:v>3.2833399999999999E-2</c:v>
                </c:pt>
                <c:pt idx="20">
                  <c:v>3.6481600000000001E-3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E8B-2A41-B10C-BFE985F0A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112992"/>
        <c:axId val="2134113712"/>
      </c:lineChart>
      <c:catAx>
        <c:axId val="213411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3712"/>
        <c:crosses val="autoZero"/>
        <c:auto val="1"/>
        <c:lblAlgn val="ctr"/>
        <c:lblOffset val="100"/>
        <c:noMultiLvlLbl val="0"/>
      </c:catAx>
      <c:valAx>
        <c:axId val="213411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903880363654572E-2"/>
          <c:y val="3.0463065065429788E-2"/>
          <c:w val="0.89645558695157113"/>
          <c:h val="0.45077995848609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Female 18-25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Sheet1!$B$2:$B$22</c:f>
              <c:numCache>
                <c:formatCode>0%</c:formatCode>
                <c:ptCount val="21"/>
                <c:pt idx="0">
                  <c:v>0.36842105000000003</c:v>
                </c:pt>
                <c:pt idx="1">
                  <c:v>0.31578947000000002</c:v>
                </c:pt>
                <c:pt idx="2">
                  <c:v>0.31578947000000002</c:v>
                </c:pt>
                <c:pt idx="3">
                  <c:v>0.26315789000000001</c:v>
                </c:pt>
                <c:pt idx="4">
                  <c:v>0.23684210999999999</c:v>
                </c:pt>
                <c:pt idx="5">
                  <c:v>0.18421053000000001</c:v>
                </c:pt>
                <c:pt idx="6">
                  <c:v>0.15789474000000001</c:v>
                </c:pt>
                <c:pt idx="7">
                  <c:v>0.15789474000000001</c:v>
                </c:pt>
                <c:pt idx="8">
                  <c:v>0.13157895</c:v>
                </c:pt>
                <c:pt idx="9">
                  <c:v>0.13157895</c:v>
                </c:pt>
                <c:pt idx="10">
                  <c:v>0.10526315999999999</c:v>
                </c:pt>
                <c:pt idx="11">
                  <c:v>0.10526315999999999</c:v>
                </c:pt>
                <c:pt idx="12">
                  <c:v>0.10526315999999999</c:v>
                </c:pt>
                <c:pt idx="13">
                  <c:v>7.8947370000000003E-2</c:v>
                </c:pt>
                <c:pt idx="14">
                  <c:v>7.8947370000000003E-2</c:v>
                </c:pt>
                <c:pt idx="15">
                  <c:v>7.8947370000000003E-2</c:v>
                </c:pt>
                <c:pt idx="16">
                  <c:v>5.2631579999999997E-2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FD-428F-9709-D542B7971B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 Male 18-25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Sheet1!$C$2:$C$22</c:f>
              <c:numCache>
                <c:formatCode>0%</c:formatCode>
                <c:ptCount val="21"/>
                <c:pt idx="0">
                  <c:v>0.30434782999999999</c:v>
                </c:pt>
                <c:pt idx="1">
                  <c:v>0.21739130000000001</c:v>
                </c:pt>
                <c:pt idx="2">
                  <c:v>0.15217391</c:v>
                </c:pt>
                <c:pt idx="3">
                  <c:v>0.21739130000000001</c:v>
                </c:pt>
                <c:pt idx="4">
                  <c:v>0.21739130000000001</c:v>
                </c:pt>
                <c:pt idx="5">
                  <c:v>0.10869565</c:v>
                </c:pt>
                <c:pt idx="6">
                  <c:v>0.17391303999999999</c:v>
                </c:pt>
                <c:pt idx="7">
                  <c:v>0.17391303999999999</c:v>
                </c:pt>
                <c:pt idx="8">
                  <c:v>0.17391303999999999</c:v>
                </c:pt>
                <c:pt idx="9">
                  <c:v>0.13043478</c:v>
                </c:pt>
                <c:pt idx="10">
                  <c:v>0.10869565</c:v>
                </c:pt>
                <c:pt idx="11">
                  <c:v>4.3478259999999998E-2</c:v>
                </c:pt>
                <c:pt idx="12">
                  <c:v>0.13043478</c:v>
                </c:pt>
                <c:pt idx="13">
                  <c:v>0.23913043</c:v>
                </c:pt>
                <c:pt idx="14">
                  <c:v>0.10869565</c:v>
                </c:pt>
                <c:pt idx="15">
                  <c:v>8.6956520000000009E-2</c:v>
                </c:pt>
                <c:pt idx="16">
                  <c:v>0.10869565</c:v>
                </c:pt>
                <c:pt idx="17">
                  <c:v>6.521739E-2</c:v>
                </c:pt>
                <c:pt idx="18">
                  <c:v>4.3478259999999998E-2</c:v>
                </c:pt>
                <c:pt idx="19">
                  <c:v>6.521739E-2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FD-428F-9709-D542B7971B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 Female 26-34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Sheet1!$D$2:$D$22</c:f>
              <c:numCache>
                <c:formatCode>0%</c:formatCode>
                <c:ptCount val="21"/>
                <c:pt idx="0">
                  <c:v>0.23376622999999999</c:v>
                </c:pt>
                <c:pt idx="1">
                  <c:v>0.37662338000000001</c:v>
                </c:pt>
                <c:pt idx="2">
                  <c:v>0.14285713999999999</c:v>
                </c:pt>
                <c:pt idx="3">
                  <c:v>0.25974026</c:v>
                </c:pt>
                <c:pt idx="4">
                  <c:v>0.23376622999999999</c:v>
                </c:pt>
                <c:pt idx="5">
                  <c:v>0.20779221</c:v>
                </c:pt>
                <c:pt idx="6">
                  <c:v>0.24675325000000001</c:v>
                </c:pt>
                <c:pt idx="7">
                  <c:v>6.4935060000000003E-2</c:v>
                </c:pt>
                <c:pt idx="8">
                  <c:v>0.24675325000000001</c:v>
                </c:pt>
                <c:pt idx="9">
                  <c:v>0.11688311999999999</c:v>
                </c:pt>
                <c:pt idx="10">
                  <c:v>0.14285713999999999</c:v>
                </c:pt>
                <c:pt idx="11">
                  <c:v>6.4935060000000003E-2</c:v>
                </c:pt>
                <c:pt idx="12">
                  <c:v>2.5974029999999999E-2</c:v>
                </c:pt>
                <c:pt idx="13">
                  <c:v>0.11688311999999999</c:v>
                </c:pt>
                <c:pt idx="14">
                  <c:v>0.12987013</c:v>
                </c:pt>
                <c:pt idx="15">
                  <c:v>0.11688311999999999</c:v>
                </c:pt>
                <c:pt idx="16">
                  <c:v>6.4935060000000003E-2</c:v>
                </c:pt>
                <c:pt idx="17">
                  <c:v>5.1948050000000003E-2</c:v>
                </c:pt>
                <c:pt idx="18">
                  <c:v>6.4935060000000003E-2</c:v>
                </c:pt>
                <c:pt idx="19">
                  <c:v>3.8961040000000002E-2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FD-428F-9709-D542B7971B7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US Male 26-34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Sheet1!$E$2:$E$22</c:f>
              <c:numCache>
                <c:formatCode>0%</c:formatCode>
                <c:ptCount val="21"/>
                <c:pt idx="0">
                  <c:v>0.25</c:v>
                </c:pt>
                <c:pt idx="1">
                  <c:v>0.17857143</c:v>
                </c:pt>
                <c:pt idx="2">
                  <c:v>0.19047618999999999</c:v>
                </c:pt>
                <c:pt idx="3">
                  <c:v>0.27380951999999997</c:v>
                </c:pt>
                <c:pt idx="4">
                  <c:v>0.33333332999999998</c:v>
                </c:pt>
                <c:pt idx="5">
                  <c:v>0.20238095</c:v>
                </c:pt>
                <c:pt idx="6">
                  <c:v>0.26190476000000001</c:v>
                </c:pt>
                <c:pt idx="7">
                  <c:v>0.15476190000000001</c:v>
                </c:pt>
                <c:pt idx="8">
                  <c:v>0.21428570999999999</c:v>
                </c:pt>
                <c:pt idx="9">
                  <c:v>0.14285713999999999</c:v>
                </c:pt>
                <c:pt idx="10">
                  <c:v>0.11904762000000001</c:v>
                </c:pt>
                <c:pt idx="11">
                  <c:v>9.5238099999999992E-2</c:v>
                </c:pt>
                <c:pt idx="12">
                  <c:v>7.1428569999999997E-2</c:v>
                </c:pt>
                <c:pt idx="13">
                  <c:v>7.1428569999999997E-2</c:v>
                </c:pt>
                <c:pt idx="14">
                  <c:v>0.14285713999999999</c:v>
                </c:pt>
                <c:pt idx="15">
                  <c:v>8.3333329999999997E-2</c:v>
                </c:pt>
                <c:pt idx="16">
                  <c:v>2.3809520000000001E-2</c:v>
                </c:pt>
                <c:pt idx="17">
                  <c:v>5.9523810000000003E-2</c:v>
                </c:pt>
                <c:pt idx="18">
                  <c:v>9.5238099999999992E-2</c:v>
                </c:pt>
                <c:pt idx="19">
                  <c:v>4.7619050000000003E-2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FD-428F-9709-D542B7971B7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US Female 35-44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Sheet1!$F$2:$F$22</c:f>
              <c:numCache>
                <c:formatCode>0%</c:formatCode>
                <c:ptCount val="21"/>
                <c:pt idx="0">
                  <c:v>0.2</c:v>
                </c:pt>
                <c:pt idx="1">
                  <c:v>0.27142856999999998</c:v>
                </c:pt>
                <c:pt idx="2">
                  <c:v>0.24285714</c:v>
                </c:pt>
                <c:pt idx="3">
                  <c:v>0.17142857</c:v>
                </c:pt>
                <c:pt idx="4">
                  <c:v>0.3</c:v>
                </c:pt>
                <c:pt idx="5">
                  <c:v>0.12857142999999999</c:v>
                </c:pt>
                <c:pt idx="6">
                  <c:v>0.22857142999999999</c:v>
                </c:pt>
                <c:pt idx="7">
                  <c:v>0.17142857</c:v>
                </c:pt>
                <c:pt idx="8">
                  <c:v>0.24285714</c:v>
                </c:pt>
                <c:pt idx="9">
                  <c:v>0.14285713999999999</c:v>
                </c:pt>
                <c:pt idx="10">
                  <c:v>0.12857142999999999</c:v>
                </c:pt>
                <c:pt idx="11">
                  <c:v>0.1</c:v>
                </c:pt>
                <c:pt idx="12">
                  <c:v>5.7142859999999997E-2</c:v>
                </c:pt>
                <c:pt idx="13">
                  <c:v>5.7142859999999997E-2</c:v>
                </c:pt>
                <c:pt idx="14">
                  <c:v>0.1</c:v>
                </c:pt>
                <c:pt idx="15">
                  <c:v>0.1</c:v>
                </c:pt>
                <c:pt idx="16">
                  <c:v>4.2857139999999988E-2</c:v>
                </c:pt>
                <c:pt idx="17">
                  <c:v>7.1428569999999997E-2</c:v>
                </c:pt>
                <c:pt idx="18">
                  <c:v>4.2857139999999988E-2</c:v>
                </c:pt>
                <c:pt idx="19">
                  <c:v>4.2857139999999988E-2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FD-428F-9709-D542B7971B7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US Male 35-44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Sheet1!$G$2:$G$22</c:f>
              <c:numCache>
                <c:formatCode>0%</c:formatCode>
                <c:ptCount val="21"/>
                <c:pt idx="0">
                  <c:v>0.26548673</c:v>
                </c:pt>
                <c:pt idx="1">
                  <c:v>0.19469027</c:v>
                </c:pt>
                <c:pt idx="2">
                  <c:v>0.15044247999999999</c:v>
                </c:pt>
                <c:pt idx="3">
                  <c:v>0.19469027</c:v>
                </c:pt>
                <c:pt idx="4">
                  <c:v>0.20353982000000001</c:v>
                </c:pt>
                <c:pt idx="5">
                  <c:v>0.25663717000000003</c:v>
                </c:pt>
                <c:pt idx="6">
                  <c:v>0.27433627999999999</c:v>
                </c:pt>
                <c:pt idx="7">
                  <c:v>0.12389380999999999</c:v>
                </c:pt>
                <c:pt idx="8">
                  <c:v>0.21238937999999999</c:v>
                </c:pt>
                <c:pt idx="9">
                  <c:v>0.20353982000000001</c:v>
                </c:pt>
                <c:pt idx="10">
                  <c:v>0.16814159000000001</c:v>
                </c:pt>
                <c:pt idx="11">
                  <c:v>7.0796460000000005E-2</c:v>
                </c:pt>
                <c:pt idx="12">
                  <c:v>9.7345130000000002E-2</c:v>
                </c:pt>
                <c:pt idx="13">
                  <c:v>0.15044247999999999</c:v>
                </c:pt>
                <c:pt idx="14">
                  <c:v>0.14159292000000001</c:v>
                </c:pt>
                <c:pt idx="15">
                  <c:v>0.12389380999999999</c:v>
                </c:pt>
                <c:pt idx="16">
                  <c:v>5.3097350000000001E-2</c:v>
                </c:pt>
                <c:pt idx="17">
                  <c:v>9.7345130000000002E-2</c:v>
                </c:pt>
                <c:pt idx="18">
                  <c:v>9.7345130000000002E-2</c:v>
                </c:pt>
                <c:pt idx="19">
                  <c:v>5.3097350000000001E-2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FD-428F-9709-D542B7971B7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US Female 45-54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Sheet1!$H$2:$H$22</c:f>
              <c:numCache>
                <c:formatCode>0%</c:formatCode>
                <c:ptCount val="21"/>
                <c:pt idx="0">
                  <c:v>0.26086957</c:v>
                </c:pt>
                <c:pt idx="1">
                  <c:v>0.47826087</c:v>
                </c:pt>
                <c:pt idx="2">
                  <c:v>0.18840580000000001</c:v>
                </c:pt>
                <c:pt idx="3">
                  <c:v>0.24637681</c:v>
                </c:pt>
                <c:pt idx="4">
                  <c:v>0.24637681</c:v>
                </c:pt>
                <c:pt idx="5">
                  <c:v>0.17391303999999999</c:v>
                </c:pt>
                <c:pt idx="6">
                  <c:v>0.24637681</c:v>
                </c:pt>
                <c:pt idx="7">
                  <c:v>0.21739130000000001</c:v>
                </c:pt>
                <c:pt idx="8">
                  <c:v>0.23188406</c:v>
                </c:pt>
                <c:pt idx="9">
                  <c:v>0.13043478</c:v>
                </c:pt>
                <c:pt idx="10">
                  <c:v>8.6956520000000009E-2</c:v>
                </c:pt>
                <c:pt idx="11">
                  <c:v>5.7971010000000003E-2</c:v>
                </c:pt>
                <c:pt idx="12">
                  <c:v>7.2463769999999997E-2</c:v>
                </c:pt>
                <c:pt idx="13">
                  <c:v>0.10144928</c:v>
                </c:pt>
                <c:pt idx="14">
                  <c:v>0.11594203</c:v>
                </c:pt>
                <c:pt idx="15">
                  <c:v>5.7971010000000003E-2</c:v>
                </c:pt>
                <c:pt idx="16">
                  <c:v>5.7971010000000003E-2</c:v>
                </c:pt>
                <c:pt idx="17">
                  <c:v>0.10144928</c:v>
                </c:pt>
                <c:pt idx="18">
                  <c:v>2.8985509999999999E-2</c:v>
                </c:pt>
                <c:pt idx="19">
                  <c:v>4.3478259999999998E-2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2-F142-80AA-2244AE4DF1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US Male 45-54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Sheet1!$I$2:$I$22</c:f>
              <c:numCache>
                <c:formatCode>0%</c:formatCode>
                <c:ptCount val="21"/>
                <c:pt idx="0">
                  <c:v>0.40384615000000001</c:v>
                </c:pt>
                <c:pt idx="1">
                  <c:v>0.40384615000000001</c:v>
                </c:pt>
                <c:pt idx="2">
                  <c:v>0.15384614999999999</c:v>
                </c:pt>
                <c:pt idx="3">
                  <c:v>0.23076922999999999</c:v>
                </c:pt>
                <c:pt idx="4">
                  <c:v>0.23076922999999999</c:v>
                </c:pt>
                <c:pt idx="5">
                  <c:v>0.21153846000000001</c:v>
                </c:pt>
                <c:pt idx="6">
                  <c:v>0.23076922999999999</c:v>
                </c:pt>
                <c:pt idx="7">
                  <c:v>0.23076922999999999</c:v>
                </c:pt>
                <c:pt idx="8">
                  <c:v>0.15384614999999999</c:v>
                </c:pt>
                <c:pt idx="9">
                  <c:v>0.21153846000000001</c:v>
                </c:pt>
                <c:pt idx="10">
                  <c:v>0.13461538000000001</c:v>
                </c:pt>
                <c:pt idx="11">
                  <c:v>0.15384614999999999</c:v>
                </c:pt>
                <c:pt idx="12">
                  <c:v>7.6923079999999991E-2</c:v>
                </c:pt>
                <c:pt idx="13">
                  <c:v>0.21153846000000001</c:v>
                </c:pt>
                <c:pt idx="14">
                  <c:v>0.17307692</c:v>
                </c:pt>
                <c:pt idx="15">
                  <c:v>0.11538461999999999</c:v>
                </c:pt>
                <c:pt idx="16">
                  <c:v>3.8461540000000002E-2</c:v>
                </c:pt>
                <c:pt idx="17">
                  <c:v>0.15384614999999999</c:v>
                </c:pt>
                <c:pt idx="18">
                  <c:v>5.7692309999999997E-2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2-F142-80AA-2244AE4DF187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US Female 55+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Sheet1!$J$2:$J$22</c:f>
              <c:numCache>
                <c:formatCode>0%</c:formatCode>
                <c:ptCount val="21"/>
                <c:pt idx="0">
                  <c:v>0.29729729999999999</c:v>
                </c:pt>
                <c:pt idx="1">
                  <c:v>0.43243242999999998</c:v>
                </c:pt>
                <c:pt idx="2">
                  <c:v>8.108108E-2</c:v>
                </c:pt>
                <c:pt idx="3">
                  <c:v>0.29729729999999999</c:v>
                </c:pt>
                <c:pt idx="4">
                  <c:v>0.24324324</c:v>
                </c:pt>
                <c:pt idx="5">
                  <c:v>0.13513513999999999</c:v>
                </c:pt>
                <c:pt idx="6">
                  <c:v>0.10810810999999999</c:v>
                </c:pt>
                <c:pt idx="7">
                  <c:v>0.18918919000000001</c:v>
                </c:pt>
                <c:pt idx="8">
                  <c:v>8.108108E-2</c:v>
                </c:pt>
                <c:pt idx="9">
                  <c:v>8.108108E-2</c:v>
                </c:pt>
                <c:pt idx="10">
                  <c:v>8.108108E-2</c:v>
                </c:pt>
                <c:pt idx="11">
                  <c:v>0</c:v>
                </c:pt>
                <c:pt idx="12">
                  <c:v>0</c:v>
                </c:pt>
                <c:pt idx="13">
                  <c:v>5.4054049999999999E-2</c:v>
                </c:pt>
                <c:pt idx="14">
                  <c:v>2.702703E-2</c:v>
                </c:pt>
                <c:pt idx="15">
                  <c:v>0</c:v>
                </c:pt>
                <c:pt idx="16">
                  <c:v>2.702703E-2</c:v>
                </c:pt>
                <c:pt idx="17">
                  <c:v>0</c:v>
                </c:pt>
                <c:pt idx="18">
                  <c:v>0</c:v>
                </c:pt>
                <c:pt idx="19">
                  <c:v>2.702703E-2</c:v>
                </c:pt>
                <c:pt idx="20">
                  <c:v>2.702703E-2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F2-F142-80AA-2244AE4DF187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US Male 55+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Prebiotic fiber</c:v>
                </c:pt>
                <c:pt idx="1">
                  <c:v>Gut-friendly</c:v>
                </c:pt>
                <c:pt idx="2">
                  <c:v>Plant-based</c:v>
                </c:pt>
                <c:pt idx="3">
                  <c:v>Labelled as a prebiotic</c:v>
                </c:pt>
                <c:pt idx="4">
                  <c:v>A probiotic/prebiotic combination</c:v>
                </c:pt>
                <c:pt idx="5">
                  <c:v>Has at least 10% of the recommended daily intake of dietary fiber </c:v>
                </c:pt>
                <c:pt idx="6">
                  <c:v>Look for a values-based seal or certification</c:v>
                </c:pt>
                <c:pt idx="7">
                  <c:v>Specific activity or action on gut microbiota</c:v>
                </c:pt>
                <c:pt idx="8">
                  <c:v>Soluble fiber</c:v>
                </c:pt>
                <c:pt idx="9">
                  <c:v>3rd party quality seal on the label</c:v>
                </c:pt>
                <c:pt idx="10">
                  <c:v>Insoluble fiber</c:v>
                </c:pt>
                <c:pt idx="11">
                  <c:v>Other specific prebiotics</c:v>
                </c:pt>
                <c:pt idx="12">
                  <c:v>Fructo-oligosaccharides </c:v>
                </c:pt>
                <c:pt idx="13">
                  <c:v>Labelled as a synbiotic</c:v>
                </c:pt>
                <c:pt idx="14">
                  <c:v>Resistant starch</c:v>
                </c:pt>
                <c:pt idx="15">
                  <c:v>Galacto-oligosaccharides </c:v>
                </c:pt>
                <c:pt idx="16">
                  <c:v>Other oligosaccharides</c:v>
                </c:pt>
                <c:pt idx="17">
                  <c:v>Xylooligosaccharides </c:v>
                </c:pt>
                <c:pt idx="18">
                  <c:v>Inulin</c:v>
                </c:pt>
                <c:pt idx="19">
                  <c:v>None of the above</c:v>
                </c:pt>
                <c:pt idx="20">
                  <c:v>Other</c:v>
                </c:pt>
              </c:strCache>
            </c:strRef>
          </c:cat>
          <c:val>
            <c:numRef>
              <c:f>Sheet1!$K$2:$K$22</c:f>
              <c:numCache>
                <c:formatCode>0%</c:formatCode>
                <c:ptCount val="21"/>
                <c:pt idx="0">
                  <c:v>0.26666666999999999</c:v>
                </c:pt>
                <c:pt idx="1">
                  <c:v>0.53333333000000005</c:v>
                </c:pt>
                <c:pt idx="2">
                  <c:v>6.6666669999999997E-2</c:v>
                </c:pt>
                <c:pt idx="3">
                  <c:v>0.4</c:v>
                </c:pt>
                <c:pt idx="4">
                  <c:v>0.3</c:v>
                </c:pt>
                <c:pt idx="5">
                  <c:v>6.6666669999999997E-2</c:v>
                </c:pt>
                <c:pt idx="6">
                  <c:v>0.16666666999999999</c:v>
                </c:pt>
                <c:pt idx="7">
                  <c:v>0.1</c:v>
                </c:pt>
                <c:pt idx="8">
                  <c:v>0.3</c:v>
                </c:pt>
                <c:pt idx="9">
                  <c:v>0.16666666999999999</c:v>
                </c:pt>
                <c:pt idx="10">
                  <c:v>3.3333330000000001E-2</c:v>
                </c:pt>
                <c:pt idx="11">
                  <c:v>3.3333330000000001E-2</c:v>
                </c:pt>
                <c:pt idx="12">
                  <c:v>3.3333330000000001E-2</c:v>
                </c:pt>
                <c:pt idx="13">
                  <c:v>0</c:v>
                </c:pt>
                <c:pt idx="14">
                  <c:v>3.3333330000000001E-2</c:v>
                </c:pt>
                <c:pt idx="15">
                  <c:v>6.6666669999999997E-2</c:v>
                </c:pt>
                <c:pt idx="16">
                  <c:v>3.3333330000000001E-2</c:v>
                </c:pt>
                <c:pt idx="17">
                  <c:v>3.3333330000000001E-2</c:v>
                </c:pt>
                <c:pt idx="18">
                  <c:v>6.6666669999999997E-2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F2-F142-80AA-2244AE4DF1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112992"/>
        <c:axId val="2134113712"/>
      </c:barChart>
      <c:catAx>
        <c:axId val="213411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3712"/>
        <c:crosses val="autoZero"/>
        <c:auto val="1"/>
        <c:lblAlgn val="ctr"/>
        <c:lblOffset val="100"/>
        <c:noMultiLvlLbl val="0"/>
      </c:catAx>
      <c:valAx>
        <c:axId val="213411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General gut health</c:v>
                </c:pt>
                <c:pt idx="1">
                  <c:v>Immune health</c:v>
                </c:pt>
                <c:pt idx="2">
                  <c:v>Healthy metabolism</c:v>
                </c:pt>
                <c:pt idx="3">
                  <c:v>Source of fiber</c:v>
                </c:pt>
                <c:pt idx="4">
                  <c:v>Overall nutritional support</c:v>
                </c:pt>
                <c:pt idx="5">
                  <c:v>Mental well-being</c:v>
                </c:pt>
                <c:pt idx="6">
                  <c:v>Regularity</c:v>
                </c:pt>
                <c:pt idx="7">
                  <c:v>Weight management</c:v>
                </c:pt>
                <c:pt idx="8">
                  <c:v>Skin health/beauty</c:v>
                </c:pt>
                <c:pt idx="9">
                  <c:v>Brain health/mental acuity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0.34</c:v>
                </c:pt>
                <c:pt idx="1">
                  <c:v>0.3</c:v>
                </c:pt>
                <c:pt idx="2">
                  <c:v>0.27</c:v>
                </c:pt>
                <c:pt idx="3">
                  <c:v>0.22</c:v>
                </c:pt>
                <c:pt idx="4">
                  <c:v>0.21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0.19</c:v>
                </c:pt>
                <c:pt idx="9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D-4D84-BAB1-45302FEFD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General gut health</c:v>
                </c:pt>
                <c:pt idx="1">
                  <c:v>Immune health</c:v>
                </c:pt>
                <c:pt idx="2">
                  <c:v>Healthy metabolism</c:v>
                </c:pt>
                <c:pt idx="3">
                  <c:v>Source of fiber</c:v>
                </c:pt>
                <c:pt idx="4">
                  <c:v>Overall nutritional support</c:v>
                </c:pt>
                <c:pt idx="5">
                  <c:v>Mental well-being</c:v>
                </c:pt>
                <c:pt idx="6">
                  <c:v>Regularity</c:v>
                </c:pt>
                <c:pt idx="7">
                  <c:v>Weight management</c:v>
                </c:pt>
                <c:pt idx="8">
                  <c:v>Skin health/beauty</c:v>
                </c:pt>
                <c:pt idx="9">
                  <c:v>Brain health/mental acuity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0.4</c:v>
                </c:pt>
                <c:pt idx="1">
                  <c:v>0.36</c:v>
                </c:pt>
                <c:pt idx="2">
                  <c:v>0.27</c:v>
                </c:pt>
                <c:pt idx="3">
                  <c:v>0.17</c:v>
                </c:pt>
                <c:pt idx="4">
                  <c:v>0.24</c:v>
                </c:pt>
                <c:pt idx="5">
                  <c:v>0.23</c:v>
                </c:pt>
                <c:pt idx="6">
                  <c:v>0.15</c:v>
                </c:pt>
                <c:pt idx="7">
                  <c:v>0.17</c:v>
                </c:pt>
                <c:pt idx="8">
                  <c:v>0.22</c:v>
                </c:pt>
                <c:pt idx="9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DD-4D84-BAB1-45302FEF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81302719"/>
        <c:axId val="1281301279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All Respondents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General gut health</c:v>
                </c:pt>
                <c:pt idx="1">
                  <c:v>Immune health</c:v>
                </c:pt>
                <c:pt idx="2">
                  <c:v>Healthy metabolism</c:v>
                </c:pt>
                <c:pt idx="3">
                  <c:v>Source of fiber</c:v>
                </c:pt>
                <c:pt idx="4">
                  <c:v>Overall nutritional support</c:v>
                </c:pt>
                <c:pt idx="5">
                  <c:v>Mental well-being</c:v>
                </c:pt>
                <c:pt idx="6">
                  <c:v>Regularity</c:v>
                </c:pt>
                <c:pt idx="7">
                  <c:v>Weight management</c:v>
                </c:pt>
                <c:pt idx="8">
                  <c:v>Skin health/beauty</c:v>
                </c:pt>
                <c:pt idx="9">
                  <c:v>Brain health/mental acuity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0.37</c:v>
                </c:pt>
                <c:pt idx="1">
                  <c:v>0.33</c:v>
                </c:pt>
                <c:pt idx="2">
                  <c:v>0.27</c:v>
                </c:pt>
                <c:pt idx="3">
                  <c:v>0.2</c:v>
                </c:pt>
                <c:pt idx="4">
                  <c:v>0.23</c:v>
                </c:pt>
                <c:pt idx="5">
                  <c:v>0.22</c:v>
                </c:pt>
                <c:pt idx="6">
                  <c:v>0.18</c:v>
                </c:pt>
                <c:pt idx="7">
                  <c:v>0.19</c:v>
                </c:pt>
                <c:pt idx="8">
                  <c:v>0.2</c:v>
                </c:pt>
                <c:pt idx="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DD-4D84-BAB1-45302FEF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302719"/>
        <c:axId val="1281301279"/>
      </c:lineChart>
      <c:catAx>
        <c:axId val="128130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1279"/>
        <c:crosses val="autoZero"/>
        <c:auto val="1"/>
        <c:lblAlgn val="ctr"/>
        <c:lblOffset val="100"/>
        <c:noMultiLvlLbl val="0"/>
      </c:catAx>
      <c:valAx>
        <c:axId val="1281301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Sheet1!$A$12:$A$23</c:f>
              <c:strCache>
                <c:ptCount val="12"/>
                <c:pt idx="0">
                  <c:v>Inflammation/autoimmune</c:v>
                </c:pt>
                <c:pt idx="1">
                  <c:v>Stress/mood</c:v>
                </c:pt>
                <c:pt idx="2">
                  <c:v>Bone health</c:v>
                </c:pt>
                <c:pt idx="3">
                  <c:v>GI discomfort</c:v>
                </c:pt>
                <c:pt idx="4">
                  <c:v>Microbiome health</c:v>
                </c:pt>
                <c:pt idx="5">
                  <c:v>Complement to probiotic</c:v>
                </c:pt>
                <c:pt idx="6">
                  <c:v>Antioxidant properties</c:v>
                </c:pt>
                <c:pt idx="7">
                  <c:v>Blood sugar management</c:v>
                </c:pt>
                <c:pt idx="8">
                  <c:v>Heart/cardiovascular health</c:v>
                </c:pt>
                <c:pt idx="9">
                  <c:v>Cholesterol management</c:v>
                </c:pt>
                <c:pt idx="10">
                  <c:v>Athletic performance</c:v>
                </c:pt>
                <c:pt idx="11">
                  <c:v>Kidney health</c:v>
                </c:pt>
              </c:strCache>
            </c:strRef>
          </c:cat>
          <c:val>
            <c:numRef>
              <c:f>Sheet1!$B$12:$B$23</c:f>
              <c:numCache>
                <c:formatCode>0%</c:formatCode>
                <c:ptCount val="12"/>
                <c:pt idx="0">
                  <c:v>0.18</c:v>
                </c:pt>
                <c:pt idx="1">
                  <c:v>0.17</c:v>
                </c:pt>
                <c:pt idx="2">
                  <c:v>0.16</c:v>
                </c:pt>
                <c:pt idx="3">
                  <c:v>0.15</c:v>
                </c:pt>
                <c:pt idx="4">
                  <c:v>0.15</c:v>
                </c:pt>
                <c:pt idx="5">
                  <c:v>0.14000000000000001</c:v>
                </c:pt>
                <c:pt idx="6">
                  <c:v>0.13</c:v>
                </c:pt>
                <c:pt idx="7">
                  <c:v>0.12</c:v>
                </c:pt>
                <c:pt idx="8">
                  <c:v>0.12</c:v>
                </c:pt>
                <c:pt idx="9">
                  <c:v>0.11</c:v>
                </c:pt>
                <c:pt idx="10">
                  <c:v>0.09</c:v>
                </c:pt>
                <c:pt idx="1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D-4D84-BAB1-45302FEFD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Sheet1!$A$12:$A$23</c:f>
              <c:strCache>
                <c:ptCount val="12"/>
                <c:pt idx="0">
                  <c:v>Inflammation/autoimmune</c:v>
                </c:pt>
                <c:pt idx="1">
                  <c:v>Stress/mood</c:v>
                </c:pt>
                <c:pt idx="2">
                  <c:v>Bone health</c:v>
                </c:pt>
                <c:pt idx="3">
                  <c:v>GI discomfort</c:v>
                </c:pt>
                <c:pt idx="4">
                  <c:v>Microbiome health</c:v>
                </c:pt>
                <c:pt idx="5">
                  <c:v>Complement to probiotic</c:v>
                </c:pt>
                <c:pt idx="6">
                  <c:v>Antioxidant properties</c:v>
                </c:pt>
                <c:pt idx="7">
                  <c:v>Blood sugar management</c:v>
                </c:pt>
                <c:pt idx="8">
                  <c:v>Heart/cardiovascular health</c:v>
                </c:pt>
                <c:pt idx="9">
                  <c:v>Cholesterol management</c:v>
                </c:pt>
                <c:pt idx="10">
                  <c:v>Athletic performance</c:v>
                </c:pt>
                <c:pt idx="11">
                  <c:v>Kidney health</c:v>
                </c:pt>
              </c:strCache>
            </c:strRef>
          </c:cat>
          <c:val>
            <c:numRef>
              <c:f>Sheet1!$C$12:$C$23</c:f>
              <c:numCache>
                <c:formatCode>0%</c:formatCode>
                <c:ptCount val="12"/>
                <c:pt idx="0">
                  <c:v>0.16</c:v>
                </c:pt>
                <c:pt idx="1">
                  <c:v>0.2</c:v>
                </c:pt>
                <c:pt idx="2">
                  <c:v>0.2</c:v>
                </c:pt>
                <c:pt idx="3">
                  <c:v>7.0000000000000007E-2</c:v>
                </c:pt>
                <c:pt idx="4">
                  <c:v>0.17</c:v>
                </c:pt>
                <c:pt idx="5">
                  <c:v>0.13</c:v>
                </c:pt>
                <c:pt idx="6">
                  <c:v>0.15</c:v>
                </c:pt>
                <c:pt idx="7">
                  <c:v>0.15</c:v>
                </c:pt>
                <c:pt idx="8">
                  <c:v>0.15</c:v>
                </c:pt>
                <c:pt idx="9">
                  <c:v>0.15</c:v>
                </c:pt>
                <c:pt idx="10">
                  <c:v>0.11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DD-4D84-BAB1-45302FEF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81302719"/>
        <c:axId val="1281301279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All Respondents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Sheet1!$A$12:$A$23</c:f>
              <c:strCache>
                <c:ptCount val="12"/>
                <c:pt idx="0">
                  <c:v>Inflammation/autoimmune</c:v>
                </c:pt>
                <c:pt idx="1">
                  <c:v>Stress/mood</c:v>
                </c:pt>
                <c:pt idx="2">
                  <c:v>Bone health</c:v>
                </c:pt>
                <c:pt idx="3">
                  <c:v>GI discomfort</c:v>
                </c:pt>
                <c:pt idx="4">
                  <c:v>Microbiome health</c:v>
                </c:pt>
                <c:pt idx="5">
                  <c:v>Complement to probiotic</c:v>
                </c:pt>
                <c:pt idx="6">
                  <c:v>Antioxidant properties</c:v>
                </c:pt>
                <c:pt idx="7">
                  <c:v>Blood sugar management</c:v>
                </c:pt>
                <c:pt idx="8">
                  <c:v>Heart/cardiovascular health</c:v>
                </c:pt>
                <c:pt idx="9">
                  <c:v>Cholesterol management</c:v>
                </c:pt>
                <c:pt idx="10">
                  <c:v>Athletic performance</c:v>
                </c:pt>
                <c:pt idx="11">
                  <c:v>Kidney health</c:v>
                </c:pt>
              </c:strCache>
            </c:strRef>
          </c:cat>
          <c:val>
            <c:numRef>
              <c:f>Sheet1!$D$12:$D$23</c:f>
              <c:numCache>
                <c:formatCode>0%</c:formatCode>
                <c:ptCount val="12"/>
                <c:pt idx="0">
                  <c:v>0.17</c:v>
                </c:pt>
                <c:pt idx="1">
                  <c:v>0.19</c:v>
                </c:pt>
                <c:pt idx="2">
                  <c:v>0.18</c:v>
                </c:pt>
                <c:pt idx="3">
                  <c:v>0.11</c:v>
                </c:pt>
                <c:pt idx="4">
                  <c:v>0.16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0.14000000000000001</c:v>
                </c:pt>
                <c:pt idx="8">
                  <c:v>0.14000000000000001</c:v>
                </c:pt>
                <c:pt idx="9">
                  <c:v>0.13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DD-4D84-BAB1-45302FEF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302719"/>
        <c:axId val="1281301279"/>
      </c:lineChart>
      <c:catAx>
        <c:axId val="128130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18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1279"/>
        <c:crosses val="autoZero"/>
        <c:auto val="1"/>
        <c:lblAlgn val="ctr"/>
        <c:lblOffset val="100"/>
        <c:noMultiLvlLbl val="0"/>
      </c:catAx>
      <c:valAx>
        <c:axId val="1281301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General gut health</c:v>
                </c:pt>
                <c:pt idx="1">
                  <c:v>Immune health</c:v>
                </c:pt>
                <c:pt idx="2">
                  <c:v>Healthy metabolism</c:v>
                </c:pt>
                <c:pt idx="3">
                  <c:v>Regularity</c:v>
                </c:pt>
                <c:pt idx="4">
                  <c:v>GI discomfort</c:v>
                </c:pt>
                <c:pt idx="5">
                  <c:v>Weight management</c:v>
                </c:pt>
                <c:pt idx="6">
                  <c:v>Mental well-being</c:v>
                </c:pt>
                <c:pt idx="7">
                  <c:v>Source of fiber</c:v>
                </c:pt>
                <c:pt idx="8">
                  <c:v>Inflammation/autoimmune</c:v>
                </c:pt>
                <c:pt idx="9">
                  <c:v>Microbiome health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0.39</c:v>
                </c:pt>
                <c:pt idx="1">
                  <c:v>0.27</c:v>
                </c:pt>
                <c:pt idx="2">
                  <c:v>0.22</c:v>
                </c:pt>
                <c:pt idx="3">
                  <c:v>0.22</c:v>
                </c:pt>
                <c:pt idx="4">
                  <c:v>0.19</c:v>
                </c:pt>
                <c:pt idx="5">
                  <c:v>0.18</c:v>
                </c:pt>
                <c:pt idx="6">
                  <c:v>0.17</c:v>
                </c:pt>
                <c:pt idx="7">
                  <c:v>0.17</c:v>
                </c:pt>
                <c:pt idx="8">
                  <c:v>0.16</c:v>
                </c:pt>
                <c:pt idx="9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DD-4D84-BAB1-45302FEFD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General gut health</c:v>
                </c:pt>
                <c:pt idx="1">
                  <c:v>Immune health</c:v>
                </c:pt>
                <c:pt idx="2">
                  <c:v>Healthy metabolism</c:v>
                </c:pt>
                <c:pt idx="3">
                  <c:v>Regularity</c:v>
                </c:pt>
                <c:pt idx="4">
                  <c:v>GI discomfort</c:v>
                </c:pt>
                <c:pt idx="5">
                  <c:v>Weight management</c:v>
                </c:pt>
                <c:pt idx="6">
                  <c:v>Mental well-being</c:v>
                </c:pt>
                <c:pt idx="7">
                  <c:v>Source of fiber</c:v>
                </c:pt>
                <c:pt idx="8">
                  <c:v>Inflammation/autoimmune</c:v>
                </c:pt>
                <c:pt idx="9">
                  <c:v>Microbiome health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0.42</c:v>
                </c:pt>
                <c:pt idx="1">
                  <c:v>0.33</c:v>
                </c:pt>
                <c:pt idx="2">
                  <c:v>0.23</c:v>
                </c:pt>
                <c:pt idx="3">
                  <c:v>0.13</c:v>
                </c:pt>
                <c:pt idx="4">
                  <c:v>0.09</c:v>
                </c:pt>
                <c:pt idx="5">
                  <c:v>0.16</c:v>
                </c:pt>
                <c:pt idx="6">
                  <c:v>0.19</c:v>
                </c:pt>
                <c:pt idx="7">
                  <c:v>0.13</c:v>
                </c:pt>
                <c:pt idx="8">
                  <c:v>0.15</c:v>
                </c:pt>
                <c:pt idx="9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DD-4D84-BAB1-45302FEF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81302719"/>
        <c:axId val="1281301279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All Respondents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General gut health</c:v>
                </c:pt>
                <c:pt idx="1">
                  <c:v>Immune health</c:v>
                </c:pt>
                <c:pt idx="2">
                  <c:v>Healthy metabolism</c:v>
                </c:pt>
                <c:pt idx="3">
                  <c:v>Regularity</c:v>
                </c:pt>
                <c:pt idx="4">
                  <c:v>GI discomfort</c:v>
                </c:pt>
                <c:pt idx="5">
                  <c:v>Weight management</c:v>
                </c:pt>
                <c:pt idx="6">
                  <c:v>Mental well-being</c:v>
                </c:pt>
                <c:pt idx="7">
                  <c:v>Source of fiber</c:v>
                </c:pt>
                <c:pt idx="8">
                  <c:v>Inflammation/autoimmune</c:v>
                </c:pt>
                <c:pt idx="9">
                  <c:v>Microbiome health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0.4</c:v>
                </c:pt>
                <c:pt idx="1">
                  <c:v>0.3</c:v>
                </c:pt>
                <c:pt idx="2">
                  <c:v>0.22</c:v>
                </c:pt>
                <c:pt idx="3">
                  <c:v>0.17</c:v>
                </c:pt>
                <c:pt idx="4">
                  <c:v>0.13</c:v>
                </c:pt>
                <c:pt idx="5">
                  <c:v>0.17</c:v>
                </c:pt>
                <c:pt idx="6">
                  <c:v>0.18</c:v>
                </c:pt>
                <c:pt idx="7">
                  <c:v>0.15</c:v>
                </c:pt>
                <c:pt idx="8">
                  <c:v>0.15</c:v>
                </c:pt>
                <c:pt idx="9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ADD-4D84-BAB1-45302FEFD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302719"/>
        <c:axId val="1281301279"/>
      </c:lineChart>
      <c:catAx>
        <c:axId val="128130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1279"/>
        <c:crosses val="autoZero"/>
        <c:auto val="1"/>
        <c:lblAlgn val="ctr"/>
        <c:lblOffset val="100"/>
        <c:noMultiLvlLbl val="0"/>
      </c:catAx>
      <c:valAx>
        <c:axId val="1281301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Sheet1!$A$12:$A$23</c:f>
              <c:strCache>
                <c:ptCount val="12"/>
                <c:pt idx="0">
                  <c:v>Skin health/beauty</c:v>
                </c:pt>
                <c:pt idx="1">
                  <c:v>Brain health/mental acuity</c:v>
                </c:pt>
                <c:pt idx="2">
                  <c:v>Antioxidant properties</c:v>
                </c:pt>
                <c:pt idx="3">
                  <c:v>Bone health</c:v>
                </c:pt>
                <c:pt idx="4">
                  <c:v>Heart/cardiovascular health</c:v>
                </c:pt>
                <c:pt idx="5">
                  <c:v>Blood sugar management</c:v>
                </c:pt>
                <c:pt idx="6">
                  <c:v>Stress/mood</c:v>
                </c:pt>
                <c:pt idx="7">
                  <c:v>Cholesterol management</c:v>
                </c:pt>
                <c:pt idx="8">
                  <c:v>Complement to prebiotic</c:v>
                </c:pt>
                <c:pt idx="9">
                  <c:v>Kidney health</c:v>
                </c:pt>
                <c:pt idx="10">
                  <c:v>Oral health</c:v>
                </c:pt>
                <c:pt idx="11">
                  <c:v>Athletic performance</c:v>
                </c:pt>
              </c:strCache>
            </c:strRef>
          </c:cat>
          <c:val>
            <c:numRef>
              <c:f>Sheet1!$B$12:$B$23</c:f>
              <c:numCache>
                <c:formatCode>0%</c:formatCode>
                <c:ptCount val="12"/>
                <c:pt idx="0">
                  <c:v>0.16</c:v>
                </c:pt>
                <c:pt idx="1">
                  <c:v>0.15</c:v>
                </c:pt>
                <c:pt idx="2">
                  <c:v>0.14000000000000001</c:v>
                </c:pt>
                <c:pt idx="3">
                  <c:v>0.14000000000000001</c:v>
                </c:pt>
                <c:pt idx="4">
                  <c:v>0.14000000000000001</c:v>
                </c:pt>
                <c:pt idx="5">
                  <c:v>0.13</c:v>
                </c:pt>
                <c:pt idx="6">
                  <c:v>0.13</c:v>
                </c:pt>
                <c:pt idx="7">
                  <c:v>0.11</c:v>
                </c:pt>
                <c:pt idx="8">
                  <c:v>0.11</c:v>
                </c:pt>
                <c:pt idx="9">
                  <c:v>0.1</c:v>
                </c:pt>
                <c:pt idx="10">
                  <c:v>0.1</c:v>
                </c:pt>
                <c:pt idx="1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F-46A6-8412-1182C63CFBF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Sheet1!$A$12:$A$23</c:f>
              <c:strCache>
                <c:ptCount val="12"/>
                <c:pt idx="0">
                  <c:v>Skin health/beauty</c:v>
                </c:pt>
                <c:pt idx="1">
                  <c:v>Brain health/mental acuity</c:v>
                </c:pt>
                <c:pt idx="2">
                  <c:v>Antioxidant properties</c:v>
                </c:pt>
                <c:pt idx="3">
                  <c:v>Bone health</c:v>
                </c:pt>
                <c:pt idx="4">
                  <c:v>Heart/cardiovascular health</c:v>
                </c:pt>
                <c:pt idx="5">
                  <c:v>Blood sugar management</c:v>
                </c:pt>
                <c:pt idx="6">
                  <c:v>Stress/mood</c:v>
                </c:pt>
                <c:pt idx="7">
                  <c:v>Cholesterol management</c:v>
                </c:pt>
                <c:pt idx="8">
                  <c:v>Complement to prebiotic</c:v>
                </c:pt>
                <c:pt idx="9">
                  <c:v>Kidney health</c:v>
                </c:pt>
                <c:pt idx="10">
                  <c:v>Oral health</c:v>
                </c:pt>
                <c:pt idx="11">
                  <c:v>Athletic performance</c:v>
                </c:pt>
              </c:strCache>
            </c:strRef>
          </c:cat>
          <c:val>
            <c:numRef>
              <c:f>Sheet1!$C$12:$C$23</c:f>
              <c:numCache>
                <c:formatCode>0%</c:formatCode>
                <c:ptCount val="12"/>
                <c:pt idx="0">
                  <c:v>0.2</c:v>
                </c:pt>
                <c:pt idx="1">
                  <c:v>0.15</c:v>
                </c:pt>
                <c:pt idx="2">
                  <c:v>0.13</c:v>
                </c:pt>
                <c:pt idx="3">
                  <c:v>0.15</c:v>
                </c:pt>
                <c:pt idx="4">
                  <c:v>0.14000000000000001</c:v>
                </c:pt>
                <c:pt idx="5">
                  <c:v>0.13</c:v>
                </c:pt>
                <c:pt idx="6">
                  <c:v>0.15</c:v>
                </c:pt>
                <c:pt idx="7">
                  <c:v>0.16</c:v>
                </c:pt>
                <c:pt idx="8">
                  <c:v>0.11</c:v>
                </c:pt>
                <c:pt idx="9">
                  <c:v>0.1</c:v>
                </c:pt>
                <c:pt idx="10">
                  <c:v>0.12</c:v>
                </c:pt>
                <c:pt idx="11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F-46A6-8412-1182C63CF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81302719"/>
        <c:axId val="1281301279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All Respondents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Sheet1!$A$12:$A$23</c:f>
              <c:strCache>
                <c:ptCount val="12"/>
                <c:pt idx="0">
                  <c:v>Skin health/beauty</c:v>
                </c:pt>
                <c:pt idx="1">
                  <c:v>Brain health/mental acuity</c:v>
                </c:pt>
                <c:pt idx="2">
                  <c:v>Antioxidant properties</c:v>
                </c:pt>
                <c:pt idx="3">
                  <c:v>Bone health</c:v>
                </c:pt>
                <c:pt idx="4">
                  <c:v>Heart/cardiovascular health</c:v>
                </c:pt>
                <c:pt idx="5">
                  <c:v>Blood sugar management</c:v>
                </c:pt>
                <c:pt idx="6">
                  <c:v>Stress/mood</c:v>
                </c:pt>
                <c:pt idx="7">
                  <c:v>Cholesterol management</c:v>
                </c:pt>
                <c:pt idx="8">
                  <c:v>Complement to prebiotic</c:v>
                </c:pt>
                <c:pt idx="9">
                  <c:v>Kidney health</c:v>
                </c:pt>
                <c:pt idx="10">
                  <c:v>Oral health</c:v>
                </c:pt>
                <c:pt idx="11">
                  <c:v>Athletic performance</c:v>
                </c:pt>
              </c:strCache>
            </c:strRef>
          </c:cat>
          <c:val>
            <c:numRef>
              <c:f>Sheet1!$D$12:$D$23</c:f>
              <c:numCache>
                <c:formatCode>0%</c:formatCode>
                <c:ptCount val="12"/>
                <c:pt idx="0">
                  <c:v>0.18</c:v>
                </c:pt>
                <c:pt idx="1">
                  <c:v>0.15</c:v>
                </c:pt>
                <c:pt idx="2">
                  <c:v>0.13</c:v>
                </c:pt>
                <c:pt idx="3">
                  <c:v>0.14000000000000001</c:v>
                </c:pt>
                <c:pt idx="4">
                  <c:v>0.14000000000000001</c:v>
                </c:pt>
                <c:pt idx="5">
                  <c:v>0.13</c:v>
                </c:pt>
                <c:pt idx="6">
                  <c:v>0.14000000000000001</c:v>
                </c:pt>
                <c:pt idx="7">
                  <c:v>0.14000000000000001</c:v>
                </c:pt>
                <c:pt idx="8">
                  <c:v>0.1</c:v>
                </c:pt>
                <c:pt idx="9">
                  <c:v>0.1</c:v>
                </c:pt>
                <c:pt idx="10">
                  <c:v>0.11</c:v>
                </c:pt>
                <c:pt idx="11">
                  <c:v>0.09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9F-46A6-8412-1182C63CF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1302719"/>
        <c:axId val="1281301279"/>
      </c:lineChart>
      <c:catAx>
        <c:axId val="1281302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8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1279"/>
        <c:crosses val="autoZero"/>
        <c:auto val="1"/>
        <c:lblAlgn val="ctr"/>
        <c:lblOffset val="100"/>
        <c:noMultiLvlLbl val="0"/>
      </c:catAx>
      <c:valAx>
        <c:axId val="12813012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1302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US Female 18-25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0.26315789000000001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6B-4304-A354-14FCDC2B9D3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US Male 18-25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0.40425531999999997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3E-B34C-B49F-861CEEAFD6F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US Female 26-34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0.2278481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3E-B34C-B49F-861CEEAFD6F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US Male 26-34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0.42352941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3E-B34C-B49F-861CEEAFD6F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US Female 35-44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0.24657534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3E-B34C-B49F-861CEEAFD6F3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US Male 35-44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0.48672566000000012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3E-B34C-B49F-861CEEAFD6F3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US Female 45-54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0.21333332999999999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3E-B34C-B49F-861CEEAFD6F3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US Male 45-54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Sheet1!$B$9</c:f>
              <c:numCache>
                <c:formatCode>0%</c:formatCode>
                <c:ptCount val="1"/>
                <c:pt idx="0">
                  <c:v>0.32142857000000002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3E-B34C-B49F-861CEEAFD6F3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US Female 55+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Sheet1!$B$10</c:f>
              <c:numCache>
                <c:formatCode>0%</c:formatCode>
                <c:ptCount val="1"/>
                <c:pt idx="0">
                  <c:v>7.6923079999999991E-2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1F-0144-97E0-0CF229F2D85B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US Male 55+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Yes</c:v>
                </c:pt>
              </c:strCache>
            </c:strRef>
          </c:cat>
          <c:val>
            <c:numRef>
              <c:f>Sheet1!$B$11</c:f>
              <c:numCache>
                <c:formatCode>0%</c:formatCode>
                <c:ptCount val="1"/>
                <c:pt idx="0">
                  <c:v>0.12903226000000001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1F-0144-97E0-0CF229F2D8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5215552"/>
        <c:axId val="615215912"/>
      </c:barChart>
      <c:catAx>
        <c:axId val="61521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5215912"/>
        <c:crosses val="autoZero"/>
        <c:auto val="1"/>
        <c:lblAlgn val="ctr"/>
        <c:lblOffset val="100"/>
        <c:noMultiLvlLbl val="0"/>
      </c:catAx>
      <c:valAx>
        <c:axId val="615215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521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36039788504701"/>
          <c:y val="7.5674660533522412E-2"/>
          <c:w val="0.32527920422990603"/>
          <c:h val="0.79207825872303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Those With Concern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Fatigue/Tiredness</c:v>
                </c:pt>
                <c:pt idx="1">
                  <c:v>Anxiety or stress</c:v>
                </c:pt>
                <c:pt idx="2">
                  <c:v>General health</c:v>
                </c:pt>
                <c:pt idx="3">
                  <c:v>Digestive complaints</c:v>
                </c:pt>
                <c:pt idx="4">
                  <c:v>Skin health</c:v>
                </c:pt>
                <c:pt idx="5">
                  <c:v>Hair loss</c:v>
                </c:pt>
                <c:pt idx="6">
                  <c:v>Joint or other pain</c:v>
                </c:pt>
                <c:pt idx="7">
                  <c:v>Nutrition concerns</c:v>
                </c:pt>
                <c:pt idx="8">
                  <c:v>Insomnia/Sleep problems</c:v>
                </c:pt>
                <c:pt idx="9">
                  <c:v>Immunity concerns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0.33584157999999997</c:v>
                </c:pt>
                <c:pt idx="1">
                  <c:v>0.31801980000000002</c:v>
                </c:pt>
                <c:pt idx="2">
                  <c:v>0.24079207999999999</c:v>
                </c:pt>
                <c:pt idx="3">
                  <c:v>0.24871287</c:v>
                </c:pt>
                <c:pt idx="4">
                  <c:v>0.24554455</c:v>
                </c:pt>
                <c:pt idx="5">
                  <c:v>0.22653465</c:v>
                </c:pt>
                <c:pt idx="6">
                  <c:v>0.21108911</c:v>
                </c:pt>
                <c:pt idx="7">
                  <c:v>0.2</c:v>
                </c:pt>
                <c:pt idx="8">
                  <c:v>0.21227723000000001</c:v>
                </c:pt>
                <c:pt idx="9">
                  <c:v>0.18217822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F-4C05-90E9-654569E527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Those Who Have Consumed Before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Fatigue/Tiredness</c:v>
                </c:pt>
                <c:pt idx="1">
                  <c:v>Anxiety or stress</c:v>
                </c:pt>
                <c:pt idx="2">
                  <c:v>General health</c:v>
                </c:pt>
                <c:pt idx="3">
                  <c:v>Digestive complaints</c:v>
                </c:pt>
                <c:pt idx="4">
                  <c:v>Skin health</c:v>
                </c:pt>
                <c:pt idx="5">
                  <c:v>Hair loss</c:v>
                </c:pt>
                <c:pt idx="6">
                  <c:v>Joint or other pain</c:v>
                </c:pt>
                <c:pt idx="7">
                  <c:v>Nutrition concerns</c:v>
                </c:pt>
                <c:pt idx="8">
                  <c:v>Insomnia/Sleep problems</c:v>
                </c:pt>
                <c:pt idx="9">
                  <c:v>Immunity concerns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0.24934725999999999</c:v>
                </c:pt>
                <c:pt idx="1">
                  <c:v>0.18842471999999999</c:v>
                </c:pt>
                <c:pt idx="2">
                  <c:v>0.19712794</c:v>
                </c:pt>
                <c:pt idx="3">
                  <c:v>0.18842471999999999</c:v>
                </c:pt>
                <c:pt idx="4">
                  <c:v>0.17449956</c:v>
                </c:pt>
                <c:pt idx="5">
                  <c:v>0.14316797000000001</c:v>
                </c:pt>
                <c:pt idx="6">
                  <c:v>0.14926022999999999</c:v>
                </c:pt>
                <c:pt idx="7">
                  <c:v>0.15317668000000001</c:v>
                </c:pt>
                <c:pt idx="8">
                  <c:v>0.13228894999999999</c:v>
                </c:pt>
                <c:pt idx="9">
                  <c:v>0.14751958000000001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F-4C05-90E9-654569E527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Those Who Would Consider Consuming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Sheet1!$A$2:$A$11</c:f>
              <c:strCache>
                <c:ptCount val="10"/>
                <c:pt idx="0">
                  <c:v>Fatigue/Tiredness</c:v>
                </c:pt>
                <c:pt idx="1">
                  <c:v>Anxiety or stress</c:v>
                </c:pt>
                <c:pt idx="2">
                  <c:v>General health</c:v>
                </c:pt>
                <c:pt idx="3">
                  <c:v>Digestive complaints</c:v>
                </c:pt>
                <c:pt idx="4">
                  <c:v>Skin health</c:v>
                </c:pt>
                <c:pt idx="5">
                  <c:v>Hair loss</c:v>
                </c:pt>
                <c:pt idx="6">
                  <c:v>Joint or other pain</c:v>
                </c:pt>
                <c:pt idx="7">
                  <c:v>Nutrition concerns</c:v>
                </c:pt>
                <c:pt idx="8">
                  <c:v>Insomnia/Sleep problems</c:v>
                </c:pt>
                <c:pt idx="9">
                  <c:v>Immunity concerns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0.28677111</c:v>
                </c:pt>
                <c:pt idx="1">
                  <c:v>0.24847694000000001</c:v>
                </c:pt>
                <c:pt idx="2">
                  <c:v>0.20496084000000001</c:v>
                </c:pt>
                <c:pt idx="3">
                  <c:v>0.20409051</c:v>
                </c:pt>
                <c:pt idx="4">
                  <c:v>0.18755440000000001</c:v>
                </c:pt>
                <c:pt idx="5">
                  <c:v>0.17362923999999999</c:v>
                </c:pt>
                <c:pt idx="6">
                  <c:v>0.17841601000000001</c:v>
                </c:pt>
                <c:pt idx="7">
                  <c:v>0.16927763000000001</c:v>
                </c:pt>
                <c:pt idx="8">
                  <c:v>0.16753699</c:v>
                </c:pt>
                <c:pt idx="9">
                  <c:v>0.15926893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4F-4C05-90E9-654569E52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851647"/>
        <c:axId val="1096853087"/>
      </c:radarChart>
      <c:catAx>
        <c:axId val="1096851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3087"/>
        <c:crosses val="autoZero"/>
        <c:auto val="1"/>
        <c:lblAlgn val="ctr"/>
        <c:lblOffset val="100"/>
        <c:noMultiLvlLbl val="0"/>
      </c:catAx>
      <c:valAx>
        <c:axId val="109685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1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36039788504701"/>
          <c:y val="7.5674660533522412E-2"/>
          <c:w val="0.32527920422990603"/>
          <c:h val="0.79207825872303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Those With Concern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Sheet1!$A$12:$A$21</c:f>
              <c:strCache>
                <c:ptCount val="10"/>
                <c:pt idx="0">
                  <c:v>Eye fatigue</c:v>
                </c:pt>
                <c:pt idx="1">
                  <c:v>Mood</c:v>
                </c:pt>
                <c:pt idx="2">
                  <c:v>High blood pressure</c:v>
                </c:pt>
                <c:pt idx="3">
                  <c:v>Depression</c:v>
                </c:pt>
                <c:pt idx="4">
                  <c:v>Lack of mental energy</c:v>
                </c:pt>
                <c:pt idx="5">
                  <c:v>Healthy Aging</c:v>
                </c:pt>
                <c:pt idx="6">
                  <c:v>High cholesterol</c:v>
                </c:pt>
                <c:pt idx="7">
                  <c:v>Oral health</c:v>
                </c:pt>
                <c:pt idx="8">
                  <c:v>Overweight/Obese</c:v>
                </c:pt>
                <c:pt idx="9">
                  <c:v>Inflammation</c:v>
                </c:pt>
              </c:strCache>
            </c:strRef>
          </c:cat>
          <c:val>
            <c:numRef>
              <c:f>Sheet1!$B$12:$B$21</c:f>
              <c:numCache>
                <c:formatCode>0%</c:formatCode>
                <c:ptCount val="10"/>
                <c:pt idx="0">
                  <c:v>0.18495049999999999</c:v>
                </c:pt>
                <c:pt idx="1">
                  <c:v>0.21108911</c:v>
                </c:pt>
                <c:pt idx="2">
                  <c:v>0.17108910999999999</c:v>
                </c:pt>
                <c:pt idx="3">
                  <c:v>0.18099009999999999</c:v>
                </c:pt>
                <c:pt idx="4">
                  <c:v>0.17702970000000001</c:v>
                </c:pt>
                <c:pt idx="5">
                  <c:v>0.15960395999999999</c:v>
                </c:pt>
                <c:pt idx="6">
                  <c:v>0.16277227999999999</c:v>
                </c:pt>
                <c:pt idx="7">
                  <c:v>0.18019801999999999</c:v>
                </c:pt>
                <c:pt idx="8">
                  <c:v>0.16316832000000001</c:v>
                </c:pt>
                <c:pt idx="9">
                  <c:v>0.14099010000000001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F-4C05-90E9-654569E527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Those Who Have Consumed Before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Sheet1!$A$12:$A$21</c:f>
              <c:strCache>
                <c:ptCount val="10"/>
                <c:pt idx="0">
                  <c:v>Eye fatigue</c:v>
                </c:pt>
                <c:pt idx="1">
                  <c:v>Mood</c:v>
                </c:pt>
                <c:pt idx="2">
                  <c:v>High blood pressure</c:v>
                </c:pt>
                <c:pt idx="3">
                  <c:v>Depression</c:v>
                </c:pt>
                <c:pt idx="4">
                  <c:v>Lack of mental energy</c:v>
                </c:pt>
                <c:pt idx="5">
                  <c:v>Healthy Aging</c:v>
                </c:pt>
                <c:pt idx="6">
                  <c:v>High cholesterol</c:v>
                </c:pt>
                <c:pt idx="7">
                  <c:v>Oral health</c:v>
                </c:pt>
                <c:pt idx="8">
                  <c:v>Overweight/Obese</c:v>
                </c:pt>
                <c:pt idx="9">
                  <c:v>Inflammation</c:v>
                </c:pt>
              </c:strCache>
            </c:strRef>
          </c:cat>
          <c:val>
            <c:numRef>
              <c:f>Sheet1!$C$12:$C$21</c:f>
              <c:numCache>
                <c:formatCode>0%</c:formatCode>
                <c:ptCount val="10"/>
                <c:pt idx="0">
                  <c:v>0.11444735</c:v>
                </c:pt>
                <c:pt idx="1">
                  <c:v>8.9208010000000004E-2</c:v>
                </c:pt>
                <c:pt idx="2">
                  <c:v>0.11270670000000001</c:v>
                </c:pt>
                <c:pt idx="3">
                  <c:v>9.7476069999999998E-2</c:v>
                </c:pt>
                <c:pt idx="4">
                  <c:v>9.7476069999999998E-2</c:v>
                </c:pt>
                <c:pt idx="5">
                  <c:v>9.9651870000000004E-2</c:v>
                </c:pt>
                <c:pt idx="6">
                  <c:v>0.11183638</c:v>
                </c:pt>
                <c:pt idx="7">
                  <c:v>8.2245430000000008E-2</c:v>
                </c:pt>
                <c:pt idx="8">
                  <c:v>8.3986069999999996E-2</c:v>
                </c:pt>
                <c:pt idx="9">
                  <c:v>8.877285E-2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F-4C05-90E9-654569E527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Those Who Would Consider Consuming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Sheet1!$A$12:$A$21</c:f>
              <c:strCache>
                <c:ptCount val="10"/>
                <c:pt idx="0">
                  <c:v>Eye fatigue</c:v>
                </c:pt>
                <c:pt idx="1">
                  <c:v>Mood</c:v>
                </c:pt>
                <c:pt idx="2">
                  <c:v>High blood pressure</c:v>
                </c:pt>
                <c:pt idx="3">
                  <c:v>Depression</c:v>
                </c:pt>
                <c:pt idx="4">
                  <c:v>Lack of mental energy</c:v>
                </c:pt>
                <c:pt idx="5">
                  <c:v>Healthy Aging</c:v>
                </c:pt>
                <c:pt idx="6">
                  <c:v>High cholesterol</c:v>
                </c:pt>
                <c:pt idx="7">
                  <c:v>Oral health</c:v>
                </c:pt>
                <c:pt idx="8">
                  <c:v>Overweight/Obese</c:v>
                </c:pt>
                <c:pt idx="9">
                  <c:v>Inflammation</c:v>
                </c:pt>
              </c:strCache>
            </c:strRef>
          </c:cat>
          <c:val>
            <c:numRef>
              <c:f>Sheet1!$D$12:$D$21</c:f>
              <c:numCache>
                <c:formatCode>0%</c:formatCode>
                <c:ptCount val="10"/>
                <c:pt idx="0">
                  <c:v>0.13751088</c:v>
                </c:pt>
                <c:pt idx="1">
                  <c:v>0.13446474999999999</c:v>
                </c:pt>
                <c:pt idx="2">
                  <c:v>0.13402959</c:v>
                </c:pt>
                <c:pt idx="3">
                  <c:v>0.13315927</c:v>
                </c:pt>
                <c:pt idx="4">
                  <c:v>0.12750217999999999</c:v>
                </c:pt>
                <c:pt idx="5">
                  <c:v>0.13533507</c:v>
                </c:pt>
                <c:pt idx="6">
                  <c:v>0.11966928</c:v>
                </c:pt>
                <c:pt idx="7">
                  <c:v>0.11662314999999999</c:v>
                </c:pt>
                <c:pt idx="8">
                  <c:v>0.12228024</c:v>
                </c:pt>
                <c:pt idx="9">
                  <c:v>0.10879025000000001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4F-4C05-90E9-654569E52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851647"/>
        <c:axId val="1096853087"/>
      </c:radarChart>
      <c:catAx>
        <c:axId val="1096851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3087"/>
        <c:crosses val="autoZero"/>
        <c:auto val="1"/>
        <c:lblAlgn val="ctr"/>
        <c:lblOffset val="100"/>
        <c:noMultiLvlLbl val="0"/>
      </c:catAx>
      <c:valAx>
        <c:axId val="109685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1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36039788504701"/>
          <c:y val="7.5674660533522412E-2"/>
          <c:w val="0.32527920422990603"/>
          <c:h val="0.79207825872303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Those With Concern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Sheet1!$A$22:$A$31</c:f>
              <c:strCache>
                <c:ptCount val="10"/>
                <c:pt idx="0">
                  <c:v>Poor/declining vision</c:v>
                </c:pt>
                <c:pt idx="1">
                  <c:v>Poor hydration</c:v>
                </c:pt>
                <c:pt idx="2">
                  <c:v>Diabetes/blood sugar management</c:v>
                </c:pt>
                <c:pt idx="3">
                  <c:v>Anemia</c:v>
                </c:pt>
                <c:pt idx="4">
                  <c:v>Athletic performance</c:v>
                </c:pt>
                <c:pt idx="5">
                  <c:v>Lack of mental acuity, cognition, focus</c:v>
                </c:pt>
                <c:pt idx="6">
                  <c:v>My child’s (children) health</c:v>
                </c:pt>
                <c:pt idx="7">
                  <c:v>Sexual health</c:v>
                </c:pt>
                <c:pt idx="8">
                  <c:v>Memory issues</c:v>
                </c:pt>
                <c:pt idx="9">
                  <c:v>Antioxidant support</c:v>
                </c:pt>
              </c:strCache>
            </c:strRef>
          </c:cat>
          <c:val>
            <c:numRef>
              <c:f>Sheet1!$B$22:$B$31</c:f>
              <c:numCache>
                <c:formatCode>0%</c:formatCode>
                <c:ptCount val="10"/>
                <c:pt idx="0">
                  <c:v>0.14138613999999999</c:v>
                </c:pt>
                <c:pt idx="1">
                  <c:v>0.14613861</c:v>
                </c:pt>
                <c:pt idx="2">
                  <c:v>0.11524752000000001</c:v>
                </c:pt>
                <c:pt idx="3">
                  <c:v>0.1049505</c:v>
                </c:pt>
                <c:pt idx="4">
                  <c:v>0.11683167999999999</c:v>
                </c:pt>
                <c:pt idx="5">
                  <c:v>0.11801979999999999</c:v>
                </c:pt>
                <c:pt idx="6">
                  <c:v>0.10772277</c:v>
                </c:pt>
                <c:pt idx="7">
                  <c:v>9.9009899999999998E-2</c:v>
                </c:pt>
                <c:pt idx="8">
                  <c:v>0.10851485</c:v>
                </c:pt>
                <c:pt idx="9">
                  <c:v>9.2277229999999988E-2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F-4C05-90E9-654569E527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Those Who Have Consumed Before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Sheet1!$A$22:$A$31</c:f>
              <c:strCache>
                <c:ptCount val="10"/>
                <c:pt idx="0">
                  <c:v>Poor/declining vision</c:v>
                </c:pt>
                <c:pt idx="1">
                  <c:v>Poor hydration</c:v>
                </c:pt>
                <c:pt idx="2">
                  <c:v>Diabetes/blood sugar management</c:v>
                </c:pt>
                <c:pt idx="3">
                  <c:v>Anemia</c:v>
                </c:pt>
                <c:pt idx="4">
                  <c:v>Athletic performance</c:v>
                </c:pt>
                <c:pt idx="5">
                  <c:v>Lack of mental acuity, cognition, focus</c:v>
                </c:pt>
                <c:pt idx="6">
                  <c:v>My child’s (children) health</c:v>
                </c:pt>
                <c:pt idx="7">
                  <c:v>Sexual health</c:v>
                </c:pt>
                <c:pt idx="8">
                  <c:v>Memory issues</c:v>
                </c:pt>
                <c:pt idx="9">
                  <c:v>Antioxidant support</c:v>
                </c:pt>
              </c:strCache>
            </c:strRef>
          </c:cat>
          <c:val>
            <c:numRef>
              <c:f>Sheet1!$C$22:$C$31</c:f>
              <c:numCache>
                <c:formatCode>0%</c:formatCode>
                <c:ptCount val="10"/>
                <c:pt idx="0">
                  <c:v>6.8320279999999997E-2</c:v>
                </c:pt>
                <c:pt idx="1">
                  <c:v>7.0496080000000003E-2</c:v>
                </c:pt>
                <c:pt idx="2">
                  <c:v>8.5291560000000002E-2</c:v>
                </c:pt>
                <c:pt idx="3">
                  <c:v>8.4856399999999998E-2</c:v>
                </c:pt>
                <c:pt idx="4">
                  <c:v>7.5282849999999998E-2</c:v>
                </c:pt>
                <c:pt idx="5">
                  <c:v>6.5709309999999993E-2</c:v>
                </c:pt>
                <c:pt idx="6">
                  <c:v>6.048738E-2</c:v>
                </c:pt>
                <c:pt idx="7">
                  <c:v>5.6135770000000002E-2</c:v>
                </c:pt>
                <c:pt idx="8">
                  <c:v>5.0913839999999988E-2</c:v>
                </c:pt>
                <c:pt idx="9">
                  <c:v>6.2228020000000002E-2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F-4C05-90E9-654569E527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Those Who Would Consider Consuming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Sheet1!$A$22:$A$31</c:f>
              <c:strCache>
                <c:ptCount val="10"/>
                <c:pt idx="0">
                  <c:v>Poor/declining vision</c:v>
                </c:pt>
                <c:pt idx="1">
                  <c:v>Poor hydration</c:v>
                </c:pt>
                <c:pt idx="2">
                  <c:v>Diabetes/blood sugar management</c:v>
                </c:pt>
                <c:pt idx="3">
                  <c:v>Anemia</c:v>
                </c:pt>
                <c:pt idx="4">
                  <c:v>Athletic performance</c:v>
                </c:pt>
                <c:pt idx="5">
                  <c:v>Lack of mental acuity, cognition, focus</c:v>
                </c:pt>
                <c:pt idx="6">
                  <c:v>My child’s (children) health</c:v>
                </c:pt>
                <c:pt idx="7">
                  <c:v>Sexual health</c:v>
                </c:pt>
                <c:pt idx="8">
                  <c:v>Memory issues</c:v>
                </c:pt>
                <c:pt idx="9">
                  <c:v>Antioxidant support</c:v>
                </c:pt>
              </c:strCache>
            </c:strRef>
          </c:cat>
          <c:val>
            <c:numRef>
              <c:f>Sheet1!$D$22:$D$31</c:f>
              <c:numCache>
                <c:formatCode>0%</c:formatCode>
                <c:ptCount val="10"/>
                <c:pt idx="0">
                  <c:v>0.10008702999999999</c:v>
                </c:pt>
                <c:pt idx="1">
                  <c:v>9.0513490000000002E-2</c:v>
                </c:pt>
                <c:pt idx="2">
                  <c:v>9.0078329999999998E-2</c:v>
                </c:pt>
                <c:pt idx="3">
                  <c:v>9.0513490000000002E-2</c:v>
                </c:pt>
                <c:pt idx="4">
                  <c:v>8.7467360000000008E-2</c:v>
                </c:pt>
                <c:pt idx="5">
                  <c:v>8.4856399999999998E-2</c:v>
                </c:pt>
                <c:pt idx="6">
                  <c:v>7.2671890000000003E-2</c:v>
                </c:pt>
                <c:pt idx="7">
                  <c:v>7.7023499999999995E-2</c:v>
                </c:pt>
                <c:pt idx="8">
                  <c:v>6.9625760000000009E-2</c:v>
                </c:pt>
                <c:pt idx="9">
                  <c:v>6.9190600000000005E-2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4F-4C05-90E9-654569E52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851647"/>
        <c:axId val="1096853087"/>
      </c:radarChart>
      <c:catAx>
        <c:axId val="1096851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3087"/>
        <c:crosses val="autoZero"/>
        <c:auto val="1"/>
        <c:lblAlgn val="ctr"/>
        <c:lblOffset val="100"/>
        <c:noMultiLvlLbl val="0"/>
      </c:catAx>
      <c:valAx>
        <c:axId val="109685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1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736039788504701"/>
          <c:y val="7.5674660533522412E-2"/>
          <c:w val="0.32527920422990603"/>
          <c:h val="0.7920782587230345"/>
        </c:manualLayout>
      </c:layout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Those With Concern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Sheet1!$A$32:$A$40</c:f>
              <c:strCache>
                <c:ptCount val="9"/>
                <c:pt idx="0">
                  <c:v>Healthspan/longevity</c:v>
                </c:pt>
                <c:pt idx="1">
                  <c:v>Body composition</c:v>
                </c:pt>
                <c:pt idx="2">
                  <c:v>Vaginal health</c:v>
                </c:pt>
                <c:pt idx="3">
                  <c:v>Perimenopause/Menopause</c:v>
                </c:pt>
                <c:pt idx="4">
                  <c:v>Osteoporosis</c:v>
                </c:pt>
                <c:pt idx="5">
                  <c:v>Heart/cardiovascular problem</c:v>
                </c:pt>
                <c:pt idx="6">
                  <c:v>Long haul COVID symptoms</c:v>
                </c:pt>
                <c:pt idx="7">
                  <c:v>GLP-1 Drug related concerns</c:v>
                </c:pt>
                <c:pt idx="8">
                  <c:v>Pregnancy</c:v>
                </c:pt>
              </c:strCache>
            </c:strRef>
          </c:cat>
          <c:val>
            <c:numRef>
              <c:f>Sheet1!$B$32:$B$40</c:f>
              <c:numCache>
                <c:formatCode>0%</c:formatCode>
                <c:ptCount val="9"/>
                <c:pt idx="0">
                  <c:v>7.722772E-2</c:v>
                </c:pt>
                <c:pt idx="1">
                  <c:v>8.2376240000000003E-2</c:v>
                </c:pt>
                <c:pt idx="2">
                  <c:v>7.6831679999999999E-2</c:v>
                </c:pt>
                <c:pt idx="3">
                  <c:v>7.089108999999999E-2</c:v>
                </c:pt>
                <c:pt idx="4">
                  <c:v>5.6237620000000002E-2</c:v>
                </c:pt>
                <c:pt idx="5">
                  <c:v>5.108911E-2</c:v>
                </c:pt>
                <c:pt idx="6">
                  <c:v>3.841584E-2</c:v>
                </c:pt>
                <c:pt idx="7">
                  <c:v>3.0495049999999999E-2</c:v>
                </c:pt>
                <c:pt idx="8">
                  <c:v>2.8910890000000002E-2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4F-4C05-90E9-654569E527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Those Who Have Consumed Before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Sheet1!$A$32:$A$40</c:f>
              <c:strCache>
                <c:ptCount val="9"/>
                <c:pt idx="0">
                  <c:v>Healthspan/longevity</c:v>
                </c:pt>
                <c:pt idx="1">
                  <c:v>Body composition</c:v>
                </c:pt>
                <c:pt idx="2">
                  <c:v>Vaginal health</c:v>
                </c:pt>
                <c:pt idx="3">
                  <c:v>Perimenopause/Menopause</c:v>
                </c:pt>
                <c:pt idx="4">
                  <c:v>Osteoporosis</c:v>
                </c:pt>
                <c:pt idx="5">
                  <c:v>Heart/cardiovascular problem</c:v>
                </c:pt>
                <c:pt idx="6">
                  <c:v>Long haul COVID symptoms</c:v>
                </c:pt>
                <c:pt idx="7">
                  <c:v>GLP-1 Drug related concerns</c:v>
                </c:pt>
                <c:pt idx="8">
                  <c:v>Pregnancy</c:v>
                </c:pt>
              </c:strCache>
            </c:strRef>
          </c:cat>
          <c:val>
            <c:numRef>
              <c:f>Sheet1!$C$32:$C$40</c:f>
              <c:numCache>
                <c:formatCode>0%</c:formatCode>
                <c:ptCount val="9"/>
                <c:pt idx="0">
                  <c:v>4.3951260000000013E-2</c:v>
                </c:pt>
                <c:pt idx="1">
                  <c:v>4.7432549999999997E-2</c:v>
                </c:pt>
                <c:pt idx="2">
                  <c:v>4.6127070000000013E-2</c:v>
                </c:pt>
                <c:pt idx="3">
                  <c:v>4.6127070000000013E-2</c:v>
                </c:pt>
                <c:pt idx="4">
                  <c:v>4.1775460000000007E-2</c:v>
                </c:pt>
                <c:pt idx="5">
                  <c:v>2.4369020000000002E-2</c:v>
                </c:pt>
                <c:pt idx="6">
                  <c:v>1.827676E-2</c:v>
                </c:pt>
                <c:pt idx="7">
                  <c:v>2.045257E-2</c:v>
                </c:pt>
                <c:pt idx="8">
                  <c:v>1.9582249999999999E-2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4F-4C05-90E9-654569E527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Those Who Would Consider Consuming</c:v>
                </c:pt>
              </c:strCache>
            </c:strRef>
          </c:tx>
          <c:spPr>
            <a:ln w="28575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Sheet1!$A$32:$A$40</c:f>
              <c:strCache>
                <c:ptCount val="9"/>
                <c:pt idx="0">
                  <c:v>Healthspan/longevity</c:v>
                </c:pt>
                <c:pt idx="1">
                  <c:v>Body composition</c:v>
                </c:pt>
                <c:pt idx="2">
                  <c:v>Vaginal health</c:v>
                </c:pt>
                <c:pt idx="3">
                  <c:v>Perimenopause/Menopause</c:v>
                </c:pt>
                <c:pt idx="4">
                  <c:v>Osteoporosis</c:v>
                </c:pt>
                <c:pt idx="5">
                  <c:v>Heart/cardiovascular problem</c:v>
                </c:pt>
                <c:pt idx="6">
                  <c:v>Long haul COVID symptoms</c:v>
                </c:pt>
                <c:pt idx="7">
                  <c:v>GLP-1 Drug related concerns</c:v>
                </c:pt>
                <c:pt idx="8">
                  <c:v>Pregnancy</c:v>
                </c:pt>
              </c:strCache>
            </c:strRef>
          </c:cat>
          <c:val>
            <c:numRef>
              <c:f>Sheet1!$D$32:$D$40</c:f>
              <c:numCache>
                <c:formatCode>0%</c:formatCode>
                <c:ptCount val="9"/>
                <c:pt idx="0">
                  <c:v>6.3968670000000005E-2</c:v>
                </c:pt>
                <c:pt idx="1">
                  <c:v>5.5265449999999987E-2</c:v>
                </c:pt>
                <c:pt idx="2">
                  <c:v>5.7441250000000013E-2</c:v>
                </c:pt>
                <c:pt idx="3">
                  <c:v>5.6570929999999998E-2</c:v>
                </c:pt>
                <c:pt idx="4">
                  <c:v>4.4386420000000003E-2</c:v>
                </c:pt>
                <c:pt idx="5">
                  <c:v>3.7423850000000002E-2</c:v>
                </c:pt>
                <c:pt idx="6">
                  <c:v>2.088773E-2</c:v>
                </c:pt>
                <c:pt idx="7">
                  <c:v>2.045257E-2</c:v>
                </c:pt>
                <c:pt idx="8">
                  <c:v>2.1322890000000001E-2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4F-4C05-90E9-654569E527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6851647"/>
        <c:axId val="1096853087"/>
      </c:radarChart>
      <c:catAx>
        <c:axId val="1096851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3087"/>
        <c:crosses val="autoZero"/>
        <c:auto val="1"/>
        <c:lblAlgn val="ctr"/>
        <c:lblOffset val="100"/>
        <c:noMultiLvlLbl val="0"/>
      </c:catAx>
      <c:valAx>
        <c:axId val="1096853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851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bg1"/>
      </a:solidFill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Extremely familiar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Nootropics</c:v>
                </c:pt>
                <c:pt idx="1">
                  <c:v>Citicoline</c:v>
                </c:pt>
                <c:pt idx="2">
                  <c:v>Choline</c:v>
                </c:pt>
                <c:pt idx="3">
                  <c:v>Alpha-GPC</c:v>
                </c:pt>
                <c:pt idx="4">
                  <c:v>MSM</c:v>
                </c:pt>
                <c:pt idx="5">
                  <c:v>Synbiotics</c:v>
                </c:pt>
                <c:pt idx="6">
                  <c:v>Astaxanthin</c:v>
                </c:pt>
                <c:pt idx="7">
                  <c:v>CoQ10</c:v>
                </c:pt>
                <c:pt idx="8">
                  <c:v>CBD</c:v>
                </c:pt>
                <c:pt idx="9">
                  <c:v>Glutathione</c:v>
                </c:pt>
                <c:pt idx="10">
                  <c:v>Postbiotics</c:v>
                </c:pt>
                <c:pt idx="11">
                  <c:v>Lutein</c:v>
                </c:pt>
                <c:pt idx="12">
                  <c:v>Ashwagandha</c:v>
                </c:pt>
                <c:pt idx="13">
                  <c:v>Mushrooms</c:v>
                </c:pt>
                <c:pt idx="14">
                  <c:v>Glucosamine</c:v>
                </c:pt>
                <c:pt idx="15">
                  <c:v>Creatine</c:v>
                </c:pt>
                <c:pt idx="16">
                  <c:v>Vitamin K2</c:v>
                </c:pt>
                <c:pt idx="17">
                  <c:v>Biotin</c:v>
                </c:pt>
                <c:pt idx="18">
                  <c:v>Curcumin/ Turmeric</c:v>
                </c:pt>
                <c:pt idx="19">
                  <c:v>Melatonin</c:v>
                </c:pt>
                <c:pt idx="20">
                  <c:v>Prebiotics</c:v>
                </c:pt>
                <c:pt idx="21">
                  <c:v>Antioxidants</c:v>
                </c:pt>
                <c:pt idx="22">
                  <c:v>Collagen</c:v>
                </c:pt>
                <c:pt idx="23">
                  <c:v>Protein Powder</c:v>
                </c:pt>
                <c:pt idx="24">
                  <c:v>Magnesium</c:v>
                </c:pt>
                <c:pt idx="25">
                  <c:v>Probiotics</c:v>
                </c:pt>
                <c:pt idx="26">
                  <c:v>Omega-3s</c:v>
                </c:pt>
                <c:pt idx="27">
                  <c:v>Iron</c:v>
                </c:pt>
                <c:pt idx="28">
                  <c:v>Calcium</c:v>
                </c:pt>
                <c:pt idx="29">
                  <c:v>Vitamin D</c:v>
                </c:pt>
                <c:pt idx="30">
                  <c:v>Multivitamin</c:v>
                </c:pt>
                <c:pt idx="31">
                  <c:v>Vitamin C</c:v>
                </c:pt>
              </c:strCache>
            </c:strRef>
          </c:cat>
          <c:val>
            <c:numRef>
              <c:f>Sheet1!$B$2:$B$33</c:f>
              <c:numCache>
                <c:formatCode>0%</c:formatCode>
                <c:ptCount val="32"/>
                <c:pt idx="0">
                  <c:v>6.1305529999999997E-2</c:v>
                </c:pt>
                <c:pt idx="1">
                  <c:v>6.2546539999999998E-2</c:v>
                </c:pt>
                <c:pt idx="2">
                  <c:v>7.0488960000000003E-2</c:v>
                </c:pt>
                <c:pt idx="3">
                  <c:v>7.0737160000000007E-2</c:v>
                </c:pt>
                <c:pt idx="4">
                  <c:v>7.4708360000000001E-2</c:v>
                </c:pt>
                <c:pt idx="5">
                  <c:v>7.4708360000000001E-2</c:v>
                </c:pt>
                <c:pt idx="6">
                  <c:v>7.7934970000000006E-2</c:v>
                </c:pt>
                <c:pt idx="7">
                  <c:v>8.6373789999999992E-2</c:v>
                </c:pt>
                <c:pt idx="8">
                  <c:v>8.860759E-2</c:v>
                </c:pt>
                <c:pt idx="9">
                  <c:v>0.10027302</c:v>
                </c:pt>
                <c:pt idx="10">
                  <c:v>0.10871184</c:v>
                </c:pt>
                <c:pt idx="11">
                  <c:v>0.11367584999999999</c:v>
                </c:pt>
                <c:pt idx="12">
                  <c:v>0.11715066</c:v>
                </c:pt>
                <c:pt idx="13">
                  <c:v>0.12112187000000001</c:v>
                </c:pt>
                <c:pt idx="14">
                  <c:v>0.13725490000000001</c:v>
                </c:pt>
                <c:pt idx="15">
                  <c:v>0.14569372</c:v>
                </c:pt>
                <c:pt idx="16">
                  <c:v>0.15065772999999999</c:v>
                </c:pt>
                <c:pt idx="17">
                  <c:v>0.16008934999999999</c:v>
                </c:pt>
                <c:pt idx="18">
                  <c:v>0.18888062</c:v>
                </c:pt>
                <c:pt idx="19">
                  <c:v>0.19657483000000001</c:v>
                </c:pt>
                <c:pt idx="20">
                  <c:v>0.19856044</c:v>
                </c:pt>
                <c:pt idx="21">
                  <c:v>0.19930503999999999</c:v>
                </c:pt>
                <c:pt idx="22">
                  <c:v>0.20178704</c:v>
                </c:pt>
                <c:pt idx="23">
                  <c:v>0.23976173000000001</c:v>
                </c:pt>
                <c:pt idx="24">
                  <c:v>0.26929758999999998</c:v>
                </c:pt>
                <c:pt idx="25">
                  <c:v>0.27525441</c:v>
                </c:pt>
                <c:pt idx="26">
                  <c:v>0.29014644000000001</c:v>
                </c:pt>
                <c:pt idx="27">
                  <c:v>0.29560684999999998</c:v>
                </c:pt>
                <c:pt idx="28">
                  <c:v>0.32489451000000003</c:v>
                </c:pt>
                <c:pt idx="29">
                  <c:v>0.40208487999999998</c:v>
                </c:pt>
                <c:pt idx="30">
                  <c:v>0.41325391000000011</c:v>
                </c:pt>
                <c:pt idx="31">
                  <c:v>0.43931497000000003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D7-4E05-97F6-9B71D02578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Very familiar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Nootropics</c:v>
                </c:pt>
                <c:pt idx="1">
                  <c:v>Citicoline</c:v>
                </c:pt>
                <c:pt idx="2">
                  <c:v>Choline</c:v>
                </c:pt>
                <c:pt idx="3">
                  <c:v>Alpha-GPC</c:v>
                </c:pt>
                <c:pt idx="4">
                  <c:v>MSM</c:v>
                </c:pt>
                <c:pt idx="5">
                  <c:v>Synbiotics</c:v>
                </c:pt>
                <c:pt idx="6">
                  <c:v>Astaxanthin</c:v>
                </c:pt>
                <c:pt idx="7">
                  <c:v>CoQ10</c:v>
                </c:pt>
                <c:pt idx="8">
                  <c:v>CBD</c:v>
                </c:pt>
                <c:pt idx="9">
                  <c:v>Glutathione</c:v>
                </c:pt>
                <c:pt idx="10">
                  <c:v>Postbiotics</c:v>
                </c:pt>
                <c:pt idx="11">
                  <c:v>Lutein</c:v>
                </c:pt>
                <c:pt idx="12">
                  <c:v>Ashwagandha</c:v>
                </c:pt>
                <c:pt idx="13">
                  <c:v>Mushrooms</c:v>
                </c:pt>
                <c:pt idx="14">
                  <c:v>Glucosamine</c:v>
                </c:pt>
                <c:pt idx="15">
                  <c:v>Creatine</c:v>
                </c:pt>
                <c:pt idx="16">
                  <c:v>Vitamin K2</c:v>
                </c:pt>
                <c:pt idx="17">
                  <c:v>Biotin</c:v>
                </c:pt>
                <c:pt idx="18">
                  <c:v>Curcumin/ Turmeric</c:v>
                </c:pt>
                <c:pt idx="19">
                  <c:v>Melatonin</c:v>
                </c:pt>
                <c:pt idx="20">
                  <c:v>Prebiotics</c:v>
                </c:pt>
                <c:pt idx="21">
                  <c:v>Antioxidants</c:v>
                </c:pt>
                <c:pt idx="22">
                  <c:v>Collagen</c:v>
                </c:pt>
                <c:pt idx="23">
                  <c:v>Protein Powder</c:v>
                </c:pt>
                <c:pt idx="24">
                  <c:v>Magnesium</c:v>
                </c:pt>
                <c:pt idx="25">
                  <c:v>Probiotics</c:v>
                </c:pt>
                <c:pt idx="26">
                  <c:v>Omega-3s</c:v>
                </c:pt>
                <c:pt idx="27">
                  <c:v>Iron</c:v>
                </c:pt>
                <c:pt idx="28">
                  <c:v>Calcium</c:v>
                </c:pt>
                <c:pt idx="29">
                  <c:v>Vitamin D</c:v>
                </c:pt>
                <c:pt idx="30">
                  <c:v>Multivitamin</c:v>
                </c:pt>
                <c:pt idx="31">
                  <c:v>Vitamin C</c:v>
                </c:pt>
              </c:strCache>
            </c:strRef>
          </c:cat>
          <c:val>
            <c:numRef>
              <c:f>Sheet1!$C$2:$C$33</c:f>
              <c:numCache>
                <c:formatCode>0%</c:formatCode>
                <c:ptCount val="32"/>
                <c:pt idx="0">
                  <c:v>0.13899231000000001</c:v>
                </c:pt>
                <c:pt idx="1">
                  <c:v>0.12658227999999999</c:v>
                </c:pt>
                <c:pt idx="2">
                  <c:v>0.13303549000000001</c:v>
                </c:pt>
                <c:pt idx="3">
                  <c:v>0.13750309999999999</c:v>
                </c:pt>
                <c:pt idx="4">
                  <c:v>0.15140233</c:v>
                </c:pt>
                <c:pt idx="5">
                  <c:v>0.15462893999999999</c:v>
                </c:pt>
                <c:pt idx="6">
                  <c:v>0.15065772999999999</c:v>
                </c:pt>
                <c:pt idx="7">
                  <c:v>0.16008934999999999</c:v>
                </c:pt>
                <c:pt idx="8">
                  <c:v>0.17746339</c:v>
                </c:pt>
                <c:pt idx="9">
                  <c:v>0.17671878999999999</c:v>
                </c:pt>
                <c:pt idx="10">
                  <c:v>0.19061802</c:v>
                </c:pt>
                <c:pt idx="11">
                  <c:v>0.18739141000000001</c:v>
                </c:pt>
                <c:pt idx="12">
                  <c:v>0.16430876</c:v>
                </c:pt>
                <c:pt idx="13">
                  <c:v>0.18590221000000001</c:v>
                </c:pt>
                <c:pt idx="14">
                  <c:v>0.21692728</c:v>
                </c:pt>
                <c:pt idx="15">
                  <c:v>0.23901712999999999</c:v>
                </c:pt>
                <c:pt idx="16">
                  <c:v>0.21444526999999999</c:v>
                </c:pt>
                <c:pt idx="17">
                  <c:v>0.23454952000000001</c:v>
                </c:pt>
                <c:pt idx="18">
                  <c:v>0.26234797999999998</c:v>
                </c:pt>
                <c:pt idx="19">
                  <c:v>0.28418963000000003</c:v>
                </c:pt>
                <c:pt idx="20">
                  <c:v>0.2712832</c:v>
                </c:pt>
                <c:pt idx="21">
                  <c:v>0.29759245000000001</c:v>
                </c:pt>
                <c:pt idx="22">
                  <c:v>0.28940184000000002</c:v>
                </c:pt>
                <c:pt idx="23">
                  <c:v>0.29659964999999999</c:v>
                </c:pt>
                <c:pt idx="24">
                  <c:v>0.33482254</c:v>
                </c:pt>
                <c:pt idx="25">
                  <c:v>0.30454207</c:v>
                </c:pt>
                <c:pt idx="26">
                  <c:v>0.32266071000000002</c:v>
                </c:pt>
                <c:pt idx="27">
                  <c:v>0.37354182000000002</c:v>
                </c:pt>
                <c:pt idx="28">
                  <c:v>0.36485479999999998</c:v>
                </c:pt>
                <c:pt idx="29">
                  <c:v>0.34226855</c:v>
                </c:pt>
                <c:pt idx="30">
                  <c:v>0.33581534000000002</c:v>
                </c:pt>
                <c:pt idx="31">
                  <c:v>0.35045916999999999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D7-4E05-97F6-9B71D02578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Moderately familiar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Nootropics</c:v>
                </c:pt>
                <c:pt idx="1">
                  <c:v>Citicoline</c:v>
                </c:pt>
                <c:pt idx="2">
                  <c:v>Choline</c:v>
                </c:pt>
                <c:pt idx="3">
                  <c:v>Alpha-GPC</c:v>
                </c:pt>
                <c:pt idx="4">
                  <c:v>MSM</c:v>
                </c:pt>
                <c:pt idx="5">
                  <c:v>Synbiotics</c:v>
                </c:pt>
                <c:pt idx="6">
                  <c:v>Astaxanthin</c:v>
                </c:pt>
                <c:pt idx="7">
                  <c:v>CoQ10</c:v>
                </c:pt>
                <c:pt idx="8">
                  <c:v>CBD</c:v>
                </c:pt>
                <c:pt idx="9">
                  <c:v>Glutathione</c:v>
                </c:pt>
                <c:pt idx="10">
                  <c:v>Postbiotics</c:v>
                </c:pt>
                <c:pt idx="11">
                  <c:v>Lutein</c:v>
                </c:pt>
                <c:pt idx="12">
                  <c:v>Ashwagandha</c:v>
                </c:pt>
                <c:pt idx="13">
                  <c:v>Mushrooms</c:v>
                </c:pt>
                <c:pt idx="14">
                  <c:v>Glucosamine</c:v>
                </c:pt>
                <c:pt idx="15">
                  <c:v>Creatine</c:v>
                </c:pt>
                <c:pt idx="16">
                  <c:v>Vitamin K2</c:v>
                </c:pt>
                <c:pt idx="17">
                  <c:v>Biotin</c:v>
                </c:pt>
                <c:pt idx="18">
                  <c:v>Curcumin/ Turmeric</c:v>
                </c:pt>
                <c:pt idx="19">
                  <c:v>Melatonin</c:v>
                </c:pt>
                <c:pt idx="20">
                  <c:v>Prebiotics</c:v>
                </c:pt>
                <c:pt idx="21">
                  <c:v>Antioxidants</c:v>
                </c:pt>
                <c:pt idx="22">
                  <c:v>Collagen</c:v>
                </c:pt>
                <c:pt idx="23">
                  <c:v>Protein Powder</c:v>
                </c:pt>
                <c:pt idx="24">
                  <c:v>Magnesium</c:v>
                </c:pt>
                <c:pt idx="25">
                  <c:v>Probiotics</c:v>
                </c:pt>
                <c:pt idx="26">
                  <c:v>Omega-3s</c:v>
                </c:pt>
                <c:pt idx="27">
                  <c:v>Iron</c:v>
                </c:pt>
                <c:pt idx="28">
                  <c:v>Calcium</c:v>
                </c:pt>
                <c:pt idx="29">
                  <c:v>Vitamin D</c:v>
                </c:pt>
                <c:pt idx="30">
                  <c:v>Multivitamin</c:v>
                </c:pt>
                <c:pt idx="31">
                  <c:v>Vitamin C</c:v>
                </c:pt>
              </c:strCache>
            </c:strRef>
          </c:cat>
          <c:val>
            <c:numRef>
              <c:f>Sheet1!$D$2:$D$33</c:f>
              <c:numCache>
                <c:formatCode>0%</c:formatCode>
                <c:ptCount val="32"/>
                <c:pt idx="0">
                  <c:v>0.16306776000000001</c:v>
                </c:pt>
                <c:pt idx="1">
                  <c:v>0.15711095</c:v>
                </c:pt>
                <c:pt idx="2">
                  <c:v>0.18590221000000001</c:v>
                </c:pt>
                <c:pt idx="3">
                  <c:v>0.16778356999999999</c:v>
                </c:pt>
                <c:pt idx="4">
                  <c:v>0.17771159</c:v>
                </c:pt>
                <c:pt idx="5">
                  <c:v>0.19210722</c:v>
                </c:pt>
                <c:pt idx="6">
                  <c:v>0.16083395</c:v>
                </c:pt>
                <c:pt idx="7">
                  <c:v>0.19508563000000001</c:v>
                </c:pt>
                <c:pt idx="8">
                  <c:v>0.23256391000000001</c:v>
                </c:pt>
                <c:pt idx="9">
                  <c:v>0.1811864</c:v>
                </c:pt>
                <c:pt idx="10">
                  <c:v>0.22213949</c:v>
                </c:pt>
                <c:pt idx="11">
                  <c:v>0.18193100000000001</c:v>
                </c:pt>
                <c:pt idx="12">
                  <c:v>0.16331596000000001</c:v>
                </c:pt>
                <c:pt idx="13">
                  <c:v>0.21245966999999999</c:v>
                </c:pt>
                <c:pt idx="14">
                  <c:v>0.23579052</c:v>
                </c:pt>
                <c:pt idx="15">
                  <c:v>0.25142714999999999</c:v>
                </c:pt>
                <c:pt idx="16">
                  <c:v>0.21717548</c:v>
                </c:pt>
                <c:pt idx="17">
                  <c:v>0.21518987000000001</c:v>
                </c:pt>
                <c:pt idx="18">
                  <c:v>0.25688757000000001</c:v>
                </c:pt>
                <c:pt idx="19">
                  <c:v>0.27872921000000001</c:v>
                </c:pt>
                <c:pt idx="20">
                  <c:v>0.24844875</c:v>
                </c:pt>
                <c:pt idx="21">
                  <c:v>0.29287664000000002</c:v>
                </c:pt>
                <c:pt idx="22">
                  <c:v>0.25713576999999999</c:v>
                </c:pt>
                <c:pt idx="23">
                  <c:v>0.24844875</c:v>
                </c:pt>
                <c:pt idx="24">
                  <c:v>0.26085877000000002</c:v>
                </c:pt>
                <c:pt idx="25">
                  <c:v>0.24820054999999999</c:v>
                </c:pt>
                <c:pt idx="26">
                  <c:v>0.25415736</c:v>
                </c:pt>
                <c:pt idx="27">
                  <c:v>0.23454952000000001</c:v>
                </c:pt>
                <c:pt idx="28">
                  <c:v>0.21742368000000001</c:v>
                </c:pt>
                <c:pt idx="29">
                  <c:v>0.18540581</c:v>
                </c:pt>
                <c:pt idx="30">
                  <c:v>0.18391660000000001</c:v>
                </c:pt>
                <c:pt idx="31">
                  <c:v>0.15984114999999999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D7-4E05-97F6-9B71D02578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Minimally familiar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Nootropics</c:v>
                </c:pt>
                <c:pt idx="1">
                  <c:v>Citicoline</c:v>
                </c:pt>
                <c:pt idx="2">
                  <c:v>Choline</c:v>
                </c:pt>
                <c:pt idx="3">
                  <c:v>Alpha-GPC</c:v>
                </c:pt>
                <c:pt idx="4">
                  <c:v>MSM</c:v>
                </c:pt>
                <c:pt idx="5">
                  <c:v>Synbiotics</c:v>
                </c:pt>
                <c:pt idx="6">
                  <c:v>Astaxanthin</c:v>
                </c:pt>
                <c:pt idx="7">
                  <c:v>CoQ10</c:v>
                </c:pt>
                <c:pt idx="8">
                  <c:v>CBD</c:v>
                </c:pt>
                <c:pt idx="9">
                  <c:v>Glutathione</c:v>
                </c:pt>
                <c:pt idx="10">
                  <c:v>Postbiotics</c:v>
                </c:pt>
                <c:pt idx="11">
                  <c:v>Lutein</c:v>
                </c:pt>
                <c:pt idx="12">
                  <c:v>Ashwagandha</c:v>
                </c:pt>
                <c:pt idx="13">
                  <c:v>Mushrooms</c:v>
                </c:pt>
                <c:pt idx="14">
                  <c:v>Glucosamine</c:v>
                </c:pt>
                <c:pt idx="15">
                  <c:v>Creatine</c:v>
                </c:pt>
                <c:pt idx="16">
                  <c:v>Vitamin K2</c:v>
                </c:pt>
                <c:pt idx="17">
                  <c:v>Biotin</c:v>
                </c:pt>
                <c:pt idx="18">
                  <c:v>Curcumin/ Turmeric</c:v>
                </c:pt>
                <c:pt idx="19">
                  <c:v>Melatonin</c:v>
                </c:pt>
                <c:pt idx="20">
                  <c:v>Prebiotics</c:v>
                </c:pt>
                <c:pt idx="21">
                  <c:v>Antioxidants</c:v>
                </c:pt>
                <c:pt idx="22">
                  <c:v>Collagen</c:v>
                </c:pt>
                <c:pt idx="23">
                  <c:v>Protein Powder</c:v>
                </c:pt>
                <c:pt idx="24">
                  <c:v>Magnesium</c:v>
                </c:pt>
                <c:pt idx="25">
                  <c:v>Probiotics</c:v>
                </c:pt>
                <c:pt idx="26">
                  <c:v>Omega-3s</c:v>
                </c:pt>
                <c:pt idx="27">
                  <c:v>Iron</c:v>
                </c:pt>
                <c:pt idx="28">
                  <c:v>Calcium</c:v>
                </c:pt>
                <c:pt idx="29">
                  <c:v>Vitamin D</c:v>
                </c:pt>
                <c:pt idx="30">
                  <c:v>Multivitamin</c:v>
                </c:pt>
                <c:pt idx="31">
                  <c:v>Vitamin C</c:v>
                </c:pt>
              </c:strCache>
            </c:strRef>
          </c:cat>
          <c:val>
            <c:numRef>
              <c:f>Sheet1!$E$2:$E$33</c:f>
              <c:numCache>
                <c:formatCode>0%</c:formatCode>
                <c:ptCount val="32"/>
                <c:pt idx="0">
                  <c:v>0.16356415999999999</c:v>
                </c:pt>
                <c:pt idx="1">
                  <c:v>0.16232315999999999</c:v>
                </c:pt>
                <c:pt idx="2">
                  <c:v>0.20302804999999999</c:v>
                </c:pt>
                <c:pt idx="3">
                  <c:v>0.17473317999999999</c:v>
                </c:pt>
                <c:pt idx="4">
                  <c:v>0.17200298</c:v>
                </c:pt>
                <c:pt idx="5">
                  <c:v>0.18813600999999999</c:v>
                </c:pt>
                <c:pt idx="6">
                  <c:v>0.15065772999999999</c:v>
                </c:pt>
                <c:pt idx="7">
                  <c:v>0.17895258999999999</c:v>
                </c:pt>
                <c:pt idx="8">
                  <c:v>0.25043434999999997</c:v>
                </c:pt>
                <c:pt idx="9">
                  <c:v>0.16728717000000001</c:v>
                </c:pt>
                <c:pt idx="10">
                  <c:v>0.19856044</c:v>
                </c:pt>
                <c:pt idx="11">
                  <c:v>0.17622239000000001</c:v>
                </c:pt>
                <c:pt idx="12">
                  <c:v>0.18068999999999999</c:v>
                </c:pt>
                <c:pt idx="13">
                  <c:v>0.25167535000000002</c:v>
                </c:pt>
                <c:pt idx="14">
                  <c:v>0.21146687</c:v>
                </c:pt>
                <c:pt idx="15">
                  <c:v>0.22164308999999999</c:v>
                </c:pt>
                <c:pt idx="16">
                  <c:v>0.20625465000000001</c:v>
                </c:pt>
                <c:pt idx="17">
                  <c:v>0.20526185</c:v>
                </c:pt>
                <c:pt idx="18">
                  <c:v>0.19632663</c:v>
                </c:pt>
                <c:pt idx="19">
                  <c:v>0.16133035000000001</c:v>
                </c:pt>
                <c:pt idx="20">
                  <c:v>0.1814346</c:v>
                </c:pt>
                <c:pt idx="21">
                  <c:v>0.15884835</c:v>
                </c:pt>
                <c:pt idx="22">
                  <c:v>0.19707122999999999</c:v>
                </c:pt>
                <c:pt idx="23">
                  <c:v>0.16827997</c:v>
                </c:pt>
                <c:pt idx="24">
                  <c:v>0.11317945</c:v>
                </c:pt>
                <c:pt idx="25">
                  <c:v>0.12980889000000001</c:v>
                </c:pt>
                <c:pt idx="26">
                  <c:v>0.11690246</c:v>
                </c:pt>
                <c:pt idx="27">
                  <c:v>8.1657980000000005E-2</c:v>
                </c:pt>
                <c:pt idx="28">
                  <c:v>7.867956999999999E-2</c:v>
                </c:pt>
                <c:pt idx="29">
                  <c:v>6.2298340000000001E-2</c:v>
                </c:pt>
                <c:pt idx="30">
                  <c:v>5.3859519999999987E-2</c:v>
                </c:pt>
                <c:pt idx="31">
                  <c:v>4.2938690000000002E-2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D7-4E05-97F6-9B71D02578C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Never heard of it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Nootropics</c:v>
                </c:pt>
                <c:pt idx="1">
                  <c:v>Citicoline</c:v>
                </c:pt>
                <c:pt idx="2">
                  <c:v>Choline</c:v>
                </c:pt>
                <c:pt idx="3">
                  <c:v>Alpha-GPC</c:v>
                </c:pt>
                <c:pt idx="4">
                  <c:v>MSM</c:v>
                </c:pt>
                <c:pt idx="5">
                  <c:v>Synbiotics</c:v>
                </c:pt>
                <c:pt idx="6">
                  <c:v>Astaxanthin</c:v>
                </c:pt>
                <c:pt idx="7">
                  <c:v>CoQ10</c:v>
                </c:pt>
                <c:pt idx="8">
                  <c:v>CBD</c:v>
                </c:pt>
                <c:pt idx="9">
                  <c:v>Glutathione</c:v>
                </c:pt>
                <c:pt idx="10">
                  <c:v>Postbiotics</c:v>
                </c:pt>
                <c:pt idx="11">
                  <c:v>Lutein</c:v>
                </c:pt>
                <c:pt idx="12">
                  <c:v>Ashwagandha</c:v>
                </c:pt>
                <c:pt idx="13">
                  <c:v>Mushrooms</c:v>
                </c:pt>
                <c:pt idx="14">
                  <c:v>Glucosamine</c:v>
                </c:pt>
                <c:pt idx="15">
                  <c:v>Creatine</c:v>
                </c:pt>
                <c:pt idx="16">
                  <c:v>Vitamin K2</c:v>
                </c:pt>
                <c:pt idx="17">
                  <c:v>Biotin</c:v>
                </c:pt>
                <c:pt idx="18">
                  <c:v>Curcumin/ Turmeric</c:v>
                </c:pt>
                <c:pt idx="19">
                  <c:v>Melatonin</c:v>
                </c:pt>
                <c:pt idx="20">
                  <c:v>Prebiotics</c:v>
                </c:pt>
                <c:pt idx="21">
                  <c:v>Antioxidants</c:v>
                </c:pt>
                <c:pt idx="22">
                  <c:v>Collagen</c:v>
                </c:pt>
                <c:pt idx="23">
                  <c:v>Protein Powder</c:v>
                </c:pt>
                <c:pt idx="24">
                  <c:v>Magnesium</c:v>
                </c:pt>
                <c:pt idx="25">
                  <c:v>Probiotics</c:v>
                </c:pt>
                <c:pt idx="26">
                  <c:v>Omega-3s</c:v>
                </c:pt>
                <c:pt idx="27">
                  <c:v>Iron</c:v>
                </c:pt>
                <c:pt idx="28">
                  <c:v>Calcium</c:v>
                </c:pt>
                <c:pt idx="29">
                  <c:v>Vitamin D</c:v>
                </c:pt>
                <c:pt idx="30">
                  <c:v>Multivitamin</c:v>
                </c:pt>
                <c:pt idx="31">
                  <c:v>Vitamin C</c:v>
                </c:pt>
              </c:strCache>
            </c:strRef>
          </c:cat>
          <c:val>
            <c:numRef>
              <c:f>Sheet1!$F$2:$F$33</c:f>
              <c:numCache>
                <c:formatCode>0%</c:formatCode>
                <c:ptCount val="32"/>
                <c:pt idx="0">
                  <c:v>0.47307023999999998</c:v>
                </c:pt>
                <c:pt idx="1">
                  <c:v>0.49143708000000003</c:v>
                </c:pt>
                <c:pt idx="2">
                  <c:v>0.4075453</c:v>
                </c:pt>
                <c:pt idx="3">
                  <c:v>0.44924299000000001</c:v>
                </c:pt>
                <c:pt idx="4">
                  <c:v>0.42417473</c:v>
                </c:pt>
                <c:pt idx="5">
                  <c:v>0.39041946000000011</c:v>
                </c:pt>
                <c:pt idx="6">
                  <c:v>0.45991560999999997</c:v>
                </c:pt>
                <c:pt idx="7">
                  <c:v>0.37949863</c:v>
                </c:pt>
                <c:pt idx="8">
                  <c:v>0.25093074999999998</c:v>
                </c:pt>
                <c:pt idx="9">
                  <c:v>0.37453461999999998</c:v>
                </c:pt>
                <c:pt idx="10">
                  <c:v>0.27997021999999999</c:v>
                </c:pt>
                <c:pt idx="11">
                  <c:v>0.34077934999999998</c:v>
                </c:pt>
                <c:pt idx="12">
                  <c:v>0.37453461999999998</c:v>
                </c:pt>
                <c:pt idx="13">
                  <c:v>0.22884090000000001</c:v>
                </c:pt>
                <c:pt idx="14">
                  <c:v>0.19856044</c:v>
                </c:pt>
                <c:pt idx="15">
                  <c:v>0.14221891</c:v>
                </c:pt>
                <c:pt idx="16">
                  <c:v>0.21146687</c:v>
                </c:pt>
                <c:pt idx="17">
                  <c:v>0.18490941</c:v>
                </c:pt>
                <c:pt idx="18">
                  <c:v>9.5557210000000004E-2</c:v>
                </c:pt>
                <c:pt idx="19">
                  <c:v>7.9175969999999998E-2</c:v>
                </c:pt>
                <c:pt idx="20">
                  <c:v>0.10027302</c:v>
                </c:pt>
                <c:pt idx="21">
                  <c:v>5.1377509999999987E-2</c:v>
                </c:pt>
                <c:pt idx="22">
                  <c:v>5.4604119999999999E-2</c:v>
                </c:pt>
                <c:pt idx="23">
                  <c:v>4.6909899999999997E-2</c:v>
                </c:pt>
                <c:pt idx="24">
                  <c:v>2.1841650000000001E-2</c:v>
                </c:pt>
                <c:pt idx="25">
                  <c:v>4.2194089999999997E-2</c:v>
                </c:pt>
                <c:pt idx="26">
                  <c:v>1.6133040000000001E-2</c:v>
                </c:pt>
                <c:pt idx="27">
                  <c:v>1.464383E-2</c:v>
                </c:pt>
                <c:pt idx="28">
                  <c:v>1.4147430000000001E-2</c:v>
                </c:pt>
                <c:pt idx="29">
                  <c:v>7.9424200000000004E-3</c:v>
                </c:pt>
                <c:pt idx="30">
                  <c:v>1.315463E-2</c:v>
                </c:pt>
                <c:pt idx="31">
                  <c:v>7.4460200000000002E-3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6D7-4E05-97F6-9B71D0257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58272648"/>
        <c:axId val="758275888"/>
      </c:barChart>
      <c:catAx>
        <c:axId val="758272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275888"/>
        <c:crosses val="autoZero"/>
        <c:auto val="1"/>
        <c:lblAlgn val="ctr"/>
        <c:lblOffset val="100"/>
        <c:noMultiLvlLbl val="0"/>
      </c:catAx>
      <c:valAx>
        <c:axId val="758275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272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 trust that it is effective, and I have experienced its benefits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Choline</c:v>
                </c:pt>
                <c:pt idx="1">
                  <c:v>Synbiotics</c:v>
                </c:pt>
                <c:pt idx="2">
                  <c:v>Alpha-GPC</c:v>
                </c:pt>
                <c:pt idx="3">
                  <c:v>Nootropics</c:v>
                </c:pt>
                <c:pt idx="4">
                  <c:v>MSM</c:v>
                </c:pt>
                <c:pt idx="5">
                  <c:v>Citicoline</c:v>
                </c:pt>
                <c:pt idx="6">
                  <c:v>CBD</c:v>
                </c:pt>
                <c:pt idx="7">
                  <c:v>Mushrooms</c:v>
                </c:pt>
                <c:pt idx="8">
                  <c:v>Astaxanthin</c:v>
                </c:pt>
                <c:pt idx="9">
                  <c:v>Glutathione</c:v>
                </c:pt>
                <c:pt idx="10">
                  <c:v>CoQ10 </c:v>
                </c:pt>
                <c:pt idx="11">
                  <c:v>Glucosamine</c:v>
                </c:pt>
                <c:pt idx="12">
                  <c:v>Lutein</c:v>
                </c:pt>
                <c:pt idx="13">
                  <c:v>Postbiotics</c:v>
                </c:pt>
                <c:pt idx="14">
                  <c:v>Creatine</c:v>
                </c:pt>
                <c:pt idx="15">
                  <c:v>Biotin</c:v>
                </c:pt>
                <c:pt idx="16">
                  <c:v>Vitamin K2</c:v>
                </c:pt>
                <c:pt idx="17">
                  <c:v>Ashwagandha</c:v>
                </c:pt>
                <c:pt idx="18">
                  <c:v>Collagen</c:v>
                </c:pt>
                <c:pt idx="19">
                  <c:v>Prebiotics</c:v>
                </c:pt>
                <c:pt idx="20">
                  <c:v>Curcumin/ Turmeric</c:v>
                </c:pt>
                <c:pt idx="21">
                  <c:v>Melatonin</c:v>
                </c:pt>
                <c:pt idx="22">
                  <c:v>Protein Powder</c:v>
                </c:pt>
                <c:pt idx="23">
                  <c:v>Antioxidants</c:v>
                </c:pt>
                <c:pt idx="24">
                  <c:v>Probiotics</c:v>
                </c:pt>
                <c:pt idx="25">
                  <c:v>Omega-3s </c:v>
                </c:pt>
                <c:pt idx="26">
                  <c:v>Magnesium</c:v>
                </c:pt>
                <c:pt idx="27">
                  <c:v>Calcium</c:v>
                </c:pt>
                <c:pt idx="28">
                  <c:v>Iron</c:v>
                </c:pt>
                <c:pt idx="29">
                  <c:v>Multivitamin</c:v>
                </c:pt>
                <c:pt idx="30">
                  <c:v>Vitamin D</c:v>
                </c:pt>
                <c:pt idx="31">
                  <c:v>Vitamin C</c:v>
                </c:pt>
              </c:strCache>
            </c:strRef>
          </c:cat>
          <c:val>
            <c:numRef>
              <c:f>Sheet1!$B$2:$B$33</c:f>
              <c:numCache>
                <c:formatCode>0%</c:formatCode>
                <c:ptCount val="32"/>
                <c:pt idx="0">
                  <c:v>0.17134478</c:v>
                </c:pt>
                <c:pt idx="1">
                  <c:v>0.17467426999999999</c:v>
                </c:pt>
                <c:pt idx="2">
                  <c:v>0.17890942000000001</c:v>
                </c:pt>
                <c:pt idx="3">
                  <c:v>0.17899198999999999</c:v>
                </c:pt>
                <c:pt idx="4">
                  <c:v>0.17974138000000001</c:v>
                </c:pt>
                <c:pt idx="5">
                  <c:v>0.18008784999999999</c:v>
                </c:pt>
                <c:pt idx="6">
                  <c:v>0.18986083000000001</c:v>
                </c:pt>
                <c:pt idx="7">
                  <c:v>0.19407789</c:v>
                </c:pt>
                <c:pt idx="8">
                  <c:v>0.19485294</c:v>
                </c:pt>
                <c:pt idx="9">
                  <c:v>0.20912697999999999</c:v>
                </c:pt>
                <c:pt idx="10">
                  <c:v>0.2132</c:v>
                </c:pt>
                <c:pt idx="11">
                  <c:v>0.21337876</c:v>
                </c:pt>
                <c:pt idx="12">
                  <c:v>0.22552711</c:v>
                </c:pt>
                <c:pt idx="13">
                  <c:v>0.22785246000000001</c:v>
                </c:pt>
                <c:pt idx="14">
                  <c:v>0.24913194</c:v>
                </c:pt>
                <c:pt idx="15">
                  <c:v>0.25943970999999999</c:v>
                </c:pt>
                <c:pt idx="16">
                  <c:v>0.27982372999999999</c:v>
                </c:pt>
                <c:pt idx="17">
                  <c:v>0.28412697999999997</c:v>
                </c:pt>
                <c:pt idx="18">
                  <c:v>0.28485167</c:v>
                </c:pt>
                <c:pt idx="19">
                  <c:v>0.30372413999999998</c:v>
                </c:pt>
                <c:pt idx="20">
                  <c:v>0.30872666999999998</c:v>
                </c:pt>
                <c:pt idx="21">
                  <c:v>0.31536387999999999</c:v>
                </c:pt>
                <c:pt idx="22">
                  <c:v>0.3671875</c:v>
                </c:pt>
                <c:pt idx="23">
                  <c:v>0.36865514999999999</c:v>
                </c:pt>
                <c:pt idx="24">
                  <c:v>0.41072817</c:v>
                </c:pt>
                <c:pt idx="25">
                  <c:v>0.42860746999999999</c:v>
                </c:pt>
                <c:pt idx="26">
                  <c:v>0.44988581999999999</c:v>
                </c:pt>
                <c:pt idx="27">
                  <c:v>0.49093656000000002</c:v>
                </c:pt>
                <c:pt idx="28">
                  <c:v>0.50075566999999999</c:v>
                </c:pt>
                <c:pt idx="29">
                  <c:v>0.55281689999999994</c:v>
                </c:pt>
                <c:pt idx="30">
                  <c:v>0.55816862999999994</c:v>
                </c:pt>
                <c:pt idx="31">
                  <c:v>0.61040260000000002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1F-4226-8FFE-57B61D02E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 trust that it is effective, but I haven't experienced benefits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Choline</c:v>
                </c:pt>
                <c:pt idx="1">
                  <c:v>Synbiotics</c:v>
                </c:pt>
                <c:pt idx="2">
                  <c:v>Alpha-GPC</c:v>
                </c:pt>
                <c:pt idx="3">
                  <c:v>Nootropics</c:v>
                </c:pt>
                <c:pt idx="4">
                  <c:v>MSM</c:v>
                </c:pt>
                <c:pt idx="5">
                  <c:v>Citicoline</c:v>
                </c:pt>
                <c:pt idx="6">
                  <c:v>CBD</c:v>
                </c:pt>
                <c:pt idx="7">
                  <c:v>Mushrooms</c:v>
                </c:pt>
                <c:pt idx="8">
                  <c:v>Astaxanthin</c:v>
                </c:pt>
                <c:pt idx="9">
                  <c:v>Glutathione</c:v>
                </c:pt>
                <c:pt idx="10">
                  <c:v>CoQ10 </c:v>
                </c:pt>
                <c:pt idx="11">
                  <c:v>Glucosamine</c:v>
                </c:pt>
                <c:pt idx="12">
                  <c:v>Lutein</c:v>
                </c:pt>
                <c:pt idx="13">
                  <c:v>Postbiotics</c:v>
                </c:pt>
                <c:pt idx="14">
                  <c:v>Creatine</c:v>
                </c:pt>
                <c:pt idx="15">
                  <c:v>Biotin</c:v>
                </c:pt>
                <c:pt idx="16">
                  <c:v>Vitamin K2</c:v>
                </c:pt>
                <c:pt idx="17">
                  <c:v>Ashwagandha</c:v>
                </c:pt>
                <c:pt idx="18">
                  <c:v>Collagen</c:v>
                </c:pt>
                <c:pt idx="19">
                  <c:v>Prebiotics</c:v>
                </c:pt>
                <c:pt idx="20">
                  <c:v>Curcumin/ Turmeric</c:v>
                </c:pt>
                <c:pt idx="21">
                  <c:v>Melatonin</c:v>
                </c:pt>
                <c:pt idx="22">
                  <c:v>Protein Powder</c:v>
                </c:pt>
                <c:pt idx="23">
                  <c:v>Antioxidants</c:v>
                </c:pt>
                <c:pt idx="24">
                  <c:v>Probiotics</c:v>
                </c:pt>
                <c:pt idx="25">
                  <c:v>Omega-3s </c:v>
                </c:pt>
                <c:pt idx="26">
                  <c:v>Magnesium</c:v>
                </c:pt>
                <c:pt idx="27">
                  <c:v>Calcium</c:v>
                </c:pt>
                <c:pt idx="28">
                  <c:v>Iron</c:v>
                </c:pt>
                <c:pt idx="29">
                  <c:v>Multivitamin</c:v>
                </c:pt>
                <c:pt idx="30">
                  <c:v>Vitamin D</c:v>
                </c:pt>
                <c:pt idx="31">
                  <c:v>Vitamin C</c:v>
                </c:pt>
              </c:strCache>
            </c:strRef>
          </c:cat>
          <c:val>
            <c:numRef>
              <c:f>Sheet1!$C$2:$C$33</c:f>
              <c:numCache>
                <c:formatCode>0%</c:formatCode>
                <c:ptCount val="32"/>
                <c:pt idx="0">
                  <c:v>0.33305404000000011</c:v>
                </c:pt>
                <c:pt idx="1">
                  <c:v>0.35586319000000011</c:v>
                </c:pt>
                <c:pt idx="2">
                  <c:v>0.34970708</c:v>
                </c:pt>
                <c:pt idx="3">
                  <c:v>0.34055582000000001</c:v>
                </c:pt>
                <c:pt idx="4">
                  <c:v>0.33793103000000002</c:v>
                </c:pt>
                <c:pt idx="5">
                  <c:v>0.34992678999999999</c:v>
                </c:pt>
                <c:pt idx="6">
                  <c:v>0.29854207999999999</c:v>
                </c:pt>
                <c:pt idx="7">
                  <c:v>0.29900225000000002</c:v>
                </c:pt>
                <c:pt idx="8">
                  <c:v>0.35983456000000003</c:v>
                </c:pt>
                <c:pt idx="9">
                  <c:v>0.34801587</c:v>
                </c:pt>
                <c:pt idx="10">
                  <c:v>0.37119999999999997</c:v>
                </c:pt>
                <c:pt idx="11">
                  <c:v>0.36450914000000001</c:v>
                </c:pt>
                <c:pt idx="12">
                  <c:v>0.35542169000000001</c:v>
                </c:pt>
                <c:pt idx="13">
                  <c:v>0.36091002999999999</c:v>
                </c:pt>
                <c:pt idx="14">
                  <c:v>0.33275463</c:v>
                </c:pt>
                <c:pt idx="15">
                  <c:v>0.35566382000000002</c:v>
                </c:pt>
                <c:pt idx="16">
                  <c:v>0.35127479</c:v>
                </c:pt>
                <c:pt idx="17">
                  <c:v>0.30317460000000002</c:v>
                </c:pt>
                <c:pt idx="18">
                  <c:v>0.35127330000000001</c:v>
                </c:pt>
                <c:pt idx="19">
                  <c:v>0.34703447999999998</c:v>
                </c:pt>
                <c:pt idx="20">
                  <c:v>0.3449506</c:v>
                </c:pt>
                <c:pt idx="21">
                  <c:v>0.34501347999999998</c:v>
                </c:pt>
                <c:pt idx="22">
                  <c:v>0.28776042000000002</c:v>
                </c:pt>
                <c:pt idx="23">
                  <c:v>0.32940869</c:v>
                </c:pt>
                <c:pt idx="24">
                  <c:v>0.31562581000000001</c:v>
                </c:pt>
                <c:pt idx="25">
                  <c:v>0.33703329999999998</c:v>
                </c:pt>
                <c:pt idx="26">
                  <c:v>0.31870083999999999</c:v>
                </c:pt>
                <c:pt idx="27">
                  <c:v>0.3194864</c:v>
                </c:pt>
                <c:pt idx="28">
                  <c:v>0.30075566999999997</c:v>
                </c:pt>
                <c:pt idx="29">
                  <c:v>0.26106639999999998</c:v>
                </c:pt>
                <c:pt idx="30">
                  <c:v>0.28521391000000001</c:v>
                </c:pt>
                <c:pt idx="31">
                  <c:v>0.24331083000000001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1F-4226-8FFE-57B61D02E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I've heard good &amp; bad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Choline</c:v>
                </c:pt>
                <c:pt idx="1">
                  <c:v>Synbiotics</c:v>
                </c:pt>
                <c:pt idx="2">
                  <c:v>Alpha-GPC</c:v>
                </c:pt>
                <c:pt idx="3">
                  <c:v>Nootropics</c:v>
                </c:pt>
                <c:pt idx="4">
                  <c:v>MSM</c:v>
                </c:pt>
                <c:pt idx="5">
                  <c:v>Citicoline</c:v>
                </c:pt>
                <c:pt idx="6">
                  <c:v>CBD</c:v>
                </c:pt>
                <c:pt idx="7">
                  <c:v>Mushrooms</c:v>
                </c:pt>
                <c:pt idx="8">
                  <c:v>Astaxanthin</c:v>
                </c:pt>
                <c:pt idx="9">
                  <c:v>Glutathione</c:v>
                </c:pt>
                <c:pt idx="10">
                  <c:v>CoQ10 </c:v>
                </c:pt>
                <c:pt idx="11">
                  <c:v>Glucosamine</c:v>
                </c:pt>
                <c:pt idx="12">
                  <c:v>Lutein</c:v>
                </c:pt>
                <c:pt idx="13">
                  <c:v>Postbiotics</c:v>
                </c:pt>
                <c:pt idx="14">
                  <c:v>Creatine</c:v>
                </c:pt>
                <c:pt idx="15">
                  <c:v>Biotin</c:v>
                </c:pt>
                <c:pt idx="16">
                  <c:v>Vitamin K2</c:v>
                </c:pt>
                <c:pt idx="17">
                  <c:v>Ashwagandha</c:v>
                </c:pt>
                <c:pt idx="18">
                  <c:v>Collagen</c:v>
                </c:pt>
                <c:pt idx="19">
                  <c:v>Prebiotics</c:v>
                </c:pt>
                <c:pt idx="20">
                  <c:v>Curcumin/ Turmeric</c:v>
                </c:pt>
                <c:pt idx="21">
                  <c:v>Melatonin</c:v>
                </c:pt>
                <c:pt idx="22">
                  <c:v>Protein Powder</c:v>
                </c:pt>
                <c:pt idx="23">
                  <c:v>Antioxidants</c:v>
                </c:pt>
                <c:pt idx="24">
                  <c:v>Probiotics</c:v>
                </c:pt>
                <c:pt idx="25">
                  <c:v>Omega-3s </c:v>
                </c:pt>
                <c:pt idx="26">
                  <c:v>Magnesium</c:v>
                </c:pt>
                <c:pt idx="27">
                  <c:v>Calcium</c:v>
                </c:pt>
                <c:pt idx="28">
                  <c:v>Iron</c:v>
                </c:pt>
                <c:pt idx="29">
                  <c:v>Multivitamin</c:v>
                </c:pt>
                <c:pt idx="30">
                  <c:v>Vitamin D</c:v>
                </c:pt>
                <c:pt idx="31">
                  <c:v>Vitamin C</c:v>
                </c:pt>
              </c:strCache>
            </c:strRef>
          </c:cat>
          <c:val>
            <c:numRef>
              <c:f>Sheet1!$D$2:$D$33</c:f>
              <c:numCache>
                <c:formatCode>0%</c:formatCode>
                <c:ptCount val="32"/>
                <c:pt idx="0">
                  <c:v>0.19145371</c:v>
                </c:pt>
                <c:pt idx="1">
                  <c:v>0.20399022999999999</c:v>
                </c:pt>
                <c:pt idx="2">
                  <c:v>0.20234340000000001</c:v>
                </c:pt>
                <c:pt idx="3">
                  <c:v>0.20536976000000001</c:v>
                </c:pt>
                <c:pt idx="4">
                  <c:v>0.21982758999999999</c:v>
                </c:pt>
                <c:pt idx="5">
                  <c:v>0.20449000000000001</c:v>
                </c:pt>
                <c:pt idx="6">
                  <c:v>0.24022531</c:v>
                </c:pt>
                <c:pt idx="7">
                  <c:v>0.19600901000000001</c:v>
                </c:pt>
                <c:pt idx="8">
                  <c:v>0.20036765000000001</c:v>
                </c:pt>
                <c:pt idx="9">
                  <c:v>0.18928571</c:v>
                </c:pt>
                <c:pt idx="10">
                  <c:v>0.1764</c:v>
                </c:pt>
                <c:pt idx="11">
                  <c:v>0.17095076000000001</c:v>
                </c:pt>
                <c:pt idx="12">
                  <c:v>0.17168675</c:v>
                </c:pt>
                <c:pt idx="13">
                  <c:v>0.17442261000000001</c:v>
                </c:pt>
                <c:pt idx="14">
                  <c:v>0.18518519</c:v>
                </c:pt>
                <c:pt idx="15">
                  <c:v>0.15316687000000001</c:v>
                </c:pt>
                <c:pt idx="16">
                  <c:v>0.14699402</c:v>
                </c:pt>
                <c:pt idx="17">
                  <c:v>0.18571429</c:v>
                </c:pt>
                <c:pt idx="18">
                  <c:v>0.15752166000000001</c:v>
                </c:pt>
                <c:pt idx="19">
                  <c:v>0.14841378999999999</c:v>
                </c:pt>
                <c:pt idx="20">
                  <c:v>0.15038419</c:v>
                </c:pt>
                <c:pt idx="21">
                  <c:v>0.16118598000000001</c:v>
                </c:pt>
                <c:pt idx="22">
                  <c:v>0.17447916999999999</c:v>
                </c:pt>
                <c:pt idx="23">
                  <c:v>0.140764</c:v>
                </c:pt>
                <c:pt idx="24">
                  <c:v>0.12127494</c:v>
                </c:pt>
                <c:pt idx="25">
                  <c:v>0.11150353</c:v>
                </c:pt>
                <c:pt idx="26">
                  <c:v>0.11976655999999999</c:v>
                </c:pt>
                <c:pt idx="27">
                  <c:v>9.5669690000000002E-2</c:v>
                </c:pt>
                <c:pt idx="28">
                  <c:v>9.7733000000000014E-2</c:v>
                </c:pt>
                <c:pt idx="29">
                  <c:v>9.6830990000000006E-2</c:v>
                </c:pt>
                <c:pt idx="30">
                  <c:v>8.0310229999999996E-2</c:v>
                </c:pt>
                <c:pt idx="31">
                  <c:v>7.4518630000000002E-2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1F-4226-8FFE-57B61D02E8C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 think it might not be effective, I haven't experienced benefits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Choline</c:v>
                </c:pt>
                <c:pt idx="1">
                  <c:v>Synbiotics</c:v>
                </c:pt>
                <c:pt idx="2">
                  <c:v>Alpha-GPC</c:v>
                </c:pt>
                <c:pt idx="3">
                  <c:v>Nootropics</c:v>
                </c:pt>
                <c:pt idx="4">
                  <c:v>MSM</c:v>
                </c:pt>
                <c:pt idx="5">
                  <c:v>Citicoline</c:v>
                </c:pt>
                <c:pt idx="6">
                  <c:v>CBD</c:v>
                </c:pt>
                <c:pt idx="7">
                  <c:v>Mushrooms</c:v>
                </c:pt>
                <c:pt idx="8">
                  <c:v>Astaxanthin</c:v>
                </c:pt>
                <c:pt idx="9">
                  <c:v>Glutathione</c:v>
                </c:pt>
                <c:pt idx="10">
                  <c:v>CoQ10 </c:v>
                </c:pt>
                <c:pt idx="11">
                  <c:v>Glucosamine</c:v>
                </c:pt>
                <c:pt idx="12">
                  <c:v>Lutein</c:v>
                </c:pt>
                <c:pt idx="13">
                  <c:v>Postbiotics</c:v>
                </c:pt>
                <c:pt idx="14">
                  <c:v>Creatine</c:v>
                </c:pt>
                <c:pt idx="15">
                  <c:v>Biotin</c:v>
                </c:pt>
                <c:pt idx="16">
                  <c:v>Vitamin K2</c:v>
                </c:pt>
                <c:pt idx="17">
                  <c:v>Ashwagandha</c:v>
                </c:pt>
                <c:pt idx="18">
                  <c:v>Collagen</c:v>
                </c:pt>
                <c:pt idx="19">
                  <c:v>Prebiotics</c:v>
                </c:pt>
                <c:pt idx="20">
                  <c:v>Curcumin/ Turmeric</c:v>
                </c:pt>
                <c:pt idx="21">
                  <c:v>Melatonin</c:v>
                </c:pt>
                <c:pt idx="22">
                  <c:v>Protein Powder</c:v>
                </c:pt>
                <c:pt idx="23">
                  <c:v>Antioxidants</c:v>
                </c:pt>
                <c:pt idx="24">
                  <c:v>Probiotics</c:v>
                </c:pt>
                <c:pt idx="25">
                  <c:v>Omega-3s </c:v>
                </c:pt>
                <c:pt idx="26">
                  <c:v>Magnesium</c:v>
                </c:pt>
                <c:pt idx="27">
                  <c:v>Calcium</c:v>
                </c:pt>
                <c:pt idx="28">
                  <c:v>Iron</c:v>
                </c:pt>
                <c:pt idx="29">
                  <c:v>Multivitamin</c:v>
                </c:pt>
                <c:pt idx="30">
                  <c:v>Vitamin D</c:v>
                </c:pt>
                <c:pt idx="31">
                  <c:v>Vitamin C</c:v>
                </c:pt>
              </c:strCache>
            </c:strRef>
          </c:cat>
          <c:val>
            <c:numRef>
              <c:f>Sheet1!$E$2:$E$33</c:f>
              <c:numCache>
                <c:formatCode>0%</c:formatCode>
                <c:ptCount val="32"/>
                <c:pt idx="0">
                  <c:v>0.11269376</c:v>
                </c:pt>
                <c:pt idx="1">
                  <c:v>9.8127039999999999E-2</c:v>
                </c:pt>
                <c:pt idx="2">
                  <c:v>0.10410095</c:v>
                </c:pt>
                <c:pt idx="3">
                  <c:v>0.11917098</c:v>
                </c:pt>
                <c:pt idx="4">
                  <c:v>0.10258621</c:v>
                </c:pt>
                <c:pt idx="5">
                  <c:v>0.11420205</c:v>
                </c:pt>
                <c:pt idx="6">
                  <c:v>9.9734920000000005E-2</c:v>
                </c:pt>
                <c:pt idx="7">
                  <c:v>8.4969420000000004E-2</c:v>
                </c:pt>
                <c:pt idx="8">
                  <c:v>0.10248162</c:v>
                </c:pt>
                <c:pt idx="9">
                  <c:v>9.6825399999999992E-2</c:v>
                </c:pt>
                <c:pt idx="10">
                  <c:v>8.5999999999999993E-2</c:v>
                </c:pt>
                <c:pt idx="11">
                  <c:v>7.6494270000000003E-2</c:v>
                </c:pt>
                <c:pt idx="12">
                  <c:v>9.1867470000000007E-2</c:v>
                </c:pt>
                <c:pt idx="13">
                  <c:v>8.6177180000000006E-2</c:v>
                </c:pt>
                <c:pt idx="14">
                  <c:v>7.6099540000000007E-2</c:v>
                </c:pt>
                <c:pt idx="15">
                  <c:v>7.6735689999999995E-2</c:v>
                </c:pt>
                <c:pt idx="16">
                  <c:v>6.8303429999999998E-2</c:v>
                </c:pt>
                <c:pt idx="17">
                  <c:v>9.2857140000000005E-2</c:v>
                </c:pt>
                <c:pt idx="18">
                  <c:v>6.8259390000000003E-2</c:v>
                </c:pt>
                <c:pt idx="19">
                  <c:v>7.0344829999999997E-2</c:v>
                </c:pt>
                <c:pt idx="20">
                  <c:v>6.3391879999999998E-2</c:v>
                </c:pt>
                <c:pt idx="21">
                  <c:v>6.8463609999999994E-2</c:v>
                </c:pt>
                <c:pt idx="22">
                  <c:v>7.4479169999999997E-2</c:v>
                </c:pt>
                <c:pt idx="23">
                  <c:v>7.0643640000000008E-2</c:v>
                </c:pt>
                <c:pt idx="24">
                  <c:v>6.2192280000000003E-2</c:v>
                </c:pt>
                <c:pt idx="25">
                  <c:v>6.5085770000000001E-2</c:v>
                </c:pt>
                <c:pt idx="26">
                  <c:v>5.2270999999999998E-2</c:v>
                </c:pt>
                <c:pt idx="27">
                  <c:v>4.2296069999999998E-2</c:v>
                </c:pt>
                <c:pt idx="28">
                  <c:v>4.8866500000000007E-2</c:v>
                </c:pt>
                <c:pt idx="29">
                  <c:v>4.577465E-2</c:v>
                </c:pt>
                <c:pt idx="30">
                  <c:v>3.8278710000000001E-2</c:v>
                </c:pt>
                <c:pt idx="31">
                  <c:v>3.8009500000000002E-2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1F-4226-8FFE-57B61D02E8C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I know it's not effective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Choline</c:v>
                </c:pt>
                <c:pt idx="1">
                  <c:v>Synbiotics</c:v>
                </c:pt>
                <c:pt idx="2">
                  <c:v>Alpha-GPC</c:v>
                </c:pt>
                <c:pt idx="3">
                  <c:v>Nootropics</c:v>
                </c:pt>
                <c:pt idx="4">
                  <c:v>MSM</c:v>
                </c:pt>
                <c:pt idx="5">
                  <c:v>Citicoline</c:v>
                </c:pt>
                <c:pt idx="6">
                  <c:v>CBD</c:v>
                </c:pt>
                <c:pt idx="7">
                  <c:v>Mushrooms</c:v>
                </c:pt>
                <c:pt idx="8">
                  <c:v>Astaxanthin</c:v>
                </c:pt>
                <c:pt idx="9">
                  <c:v>Glutathione</c:v>
                </c:pt>
                <c:pt idx="10">
                  <c:v>CoQ10 </c:v>
                </c:pt>
                <c:pt idx="11">
                  <c:v>Glucosamine</c:v>
                </c:pt>
                <c:pt idx="12">
                  <c:v>Lutein</c:v>
                </c:pt>
                <c:pt idx="13">
                  <c:v>Postbiotics</c:v>
                </c:pt>
                <c:pt idx="14">
                  <c:v>Creatine</c:v>
                </c:pt>
                <c:pt idx="15">
                  <c:v>Biotin</c:v>
                </c:pt>
                <c:pt idx="16">
                  <c:v>Vitamin K2</c:v>
                </c:pt>
                <c:pt idx="17">
                  <c:v>Ashwagandha</c:v>
                </c:pt>
                <c:pt idx="18">
                  <c:v>Collagen</c:v>
                </c:pt>
                <c:pt idx="19">
                  <c:v>Prebiotics</c:v>
                </c:pt>
                <c:pt idx="20">
                  <c:v>Curcumin/ Turmeric</c:v>
                </c:pt>
                <c:pt idx="21">
                  <c:v>Melatonin</c:v>
                </c:pt>
                <c:pt idx="22">
                  <c:v>Protein Powder</c:v>
                </c:pt>
                <c:pt idx="23">
                  <c:v>Antioxidants</c:v>
                </c:pt>
                <c:pt idx="24">
                  <c:v>Probiotics</c:v>
                </c:pt>
                <c:pt idx="25">
                  <c:v>Omega-3s </c:v>
                </c:pt>
                <c:pt idx="26">
                  <c:v>Magnesium</c:v>
                </c:pt>
                <c:pt idx="27">
                  <c:v>Calcium</c:v>
                </c:pt>
                <c:pt idx="28">
                  <c:v>Iron</c:v>
                </c:pt>
                <c:pt idx="29">
                  <c:v>Multivitamin</c:v>
                </c:pt>
                <c:pt idx="30">
                  <c:v>Vitamin D</c:v>
                </c:pt>
                <c:pt idx="31">
                  <c:v>Vitamin C</c:v>
                </c:pt>
              </c:strCache>
            </c:strRef>
          </c:cat>
          <c:val>
            <c:numRef>
              <c:f>Sheet1!$F$2:$F$33</c:f>
              <c:numCache>
                <c:formatCode>0%</c:formatCode>
                <c:ptCount val="32"/>
                <c:pt idx="0">
                  <c:v>3.8123169999999998E-2</c:v>
                </c:pt>
                <c:pt idx="1">
                  <c:v>1.9543970000000001E-2</c:v>
                </c:pt>
                <c:pt idx="2">
                  <c:v>3.6052279999999999E-2</c:v>
                </c:pt>
                <c:pt idx="3">
                  <c:v>3.3443239999999999E-2</c:v>
                </c:pt>
                <c:pt idx="4">
                  <c:v>2.9310340000000001E-2</c:v>
                </c:pt>
                <c:pt idx="5">
                  <c:v>3.7091260000000001E-2</c:v>
                </c:pt>
                <c:pt idx="6">
                  <c:v>3.2471840000000002E-2</c:v>
                </c:pt>
                <c:pt idx="7">
                  <c:v>2.7357579999999999E-2</c:v>
                </c:pt>
                <c:pt idx="8">
                  <c:v>2.987132E-2</c:v>
                </c:pt>
                <c:pt idx="9">
                  <c:v>2.9761900000000001E-2</c:v>
                </c:pt>
                <c:pt idx="10">
                  <c:v>2.5600000000000001E-2</c:v>
                </c:pt>
                <c:pt idx="11">
                  <c:v>2.3536700000000001E-2</c:v>
                </c:pt>
                <c:pt idx="12">
                  <c:v>2.108434E-2</c:v>
                </c:pt>
                <c:pt idx="13">
                  <c:v>2.0682519999999999E-2</c:v>
                </c:pt>
                <c:pt idx="14">
                  <c:v>2.0833330000000001E-2</c:v>
                </c:pt>
                <c:pt idx="15">
                  <c:v>2.0401949999999999E-2</c:v>
                </c:pt>
                <c:pt idx="16">
                  <c:v>2.140384E-2</c:v>
                </c:pt>
                <c:pt idx="17">
                  <c:v>2.5793650000000001E-2</c:v>
                </c:pt>
                <c:pt idx="18">
                  <c:v>2.25781E-2</c:v>
                </c:pt>
                <c:pt idx="19">
                  <c:v>2.234483E-2</c:v>
                </c:pt>
                <c:pt idx="20">
                  <c:v>2.1679469999999999E-2</c:v>
                </c:pt>
                <c:pt idx="21">
                  <c:v>2.0485179999999999E-2</c:v>
                </c:pt>
                <c:pt idx="22">
                  <c:v>2.6041669999999999E-2</c:v>
                </c:pt>
                <c:pt idx="23">
                  <c:v>2.354788E-2</c:v>
                </c:pt>
                <c:pt idx="24">
                  <c:v>1.839855E-2</c:v>
                </c:pt>
                <c:pt idx="25">
                  <c:v>2.2956609999999999E-2</c:v>
                </c:pt>
                <c:pt idx="26">
                  <c:v>2.182187E-2</c:v>
                </c:pt>
                <c:pt idx="27">
                  <c:v>1.6364549999999999E-2</c:v>
                </c:pt>
                <c:pt idx="28">
                  <c:v>2.0403020000000001E-2</c:v>
                </c:pt>
                <c:pt idx="29">
                  <c:v>2.1629780000000001E-2</c:v>
                </c:pt>
                <c:pt idx="30">
                  <c:v>1.7513129999999998E-2</c:v>
                </c:pt>
                <c:pt idx="31">
                  <c:v>1.750438E-2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1F-4226-8FFE-57B61D02E8C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I don't know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Sheet1!$A$2:$A$33</c:f>
              <c:strCache>
                <c:ptCount val="32"/>
                <c:pt idx="0">
                  <c:v>Choline</c:v>
                </c:pt>
                <c:pt idx="1">
                  <c:v>Synbiotics</c:v>
                </c:pt>
                <c:pt idx="2">
                  <c:v>Alpha-GPC</c:v>
                </c:pt>
                <c:pt idx="3">
                  <c:v>Nootropics</c:v>
                </c:pt>
                <c:pt idx="4">
                  <c:v>MSM</c:v>
                </c:pt>
                <c:pt idx="5">
                  <c:v>Citicoline</c:v>
                </c:pt>
                <c:pt idx="6">
                  <c:v>CBD</c:v>
                </c:pt>
                <c:pt idx="7">
                  <c:v>Mushrooms</c:v>
                </c:pt>
                <c:pt idx="8">
                  <c:v>Astaxanthin</c:v>
                </c:pt>
                <c:pt idx="9">
                  <c:v>Glutathione</c:v>
                </c:pt>
                <c:pt idx="10">
                  <c:v>CoQ10 </c:v>
                </c:pt>
                <c:pt idx="11">
                  <c:v>Glucosamine</c:v>
                </c:pt>
                <c:pt idx="12">
                  <c:v>Lutein</c:v>
                </c:pt>
                <c:pt idx="13">
                  <c:v>Postbiotics</c:v>
                </c:pt>
                <c:pt idx="14">
                  <c:v>Creatine</c:v>
                </c:pt>
                <c:pt idx="15">
                  <c:v>Biotin</c:v>
                </c:pt>
                <c:pt idx="16">
                  <c:v>Vitamin K2</c:v>
                </c:pt>
                <c:pt idx="17">
                  <c:v>Ashwagandha</c:v>
                </c:pt>
                <c:pt idx="18">
                  <c:v>Collagen</c:v>
                </c:pt>
                <c:pt idx="19">
                  <c:v>Prebiotics</c:v>
                </c:pt>
                <c:pt idx="20">
                  <c:v>Curcumin/ Turmeric</c:v>
                </c:pt>
                <c:pt idx="21">
                  <c:v>Melatonin</c:v>
                </c:pt>
                <c:pt idx="22">
                  <c:v>Protein Powder</c:v>
                </c:pt>
                <c:pt idx="23">
                  <c:v>Antioxidants</c:v>
                </c:pt>
                <c:pt idx="24">
                  <c:v>Probiotics</c:v>
                </c:pt>
                <c:pt idx="25">
                  <c:v>Omega-3s </c:v>
                </c:pt>
                <c:pt idx="26">
                  <c:v>Magnesium</c:v>
                </c:pt>
                <c:pt idx="27">
                  <c:v>Calcium</c:v>
                </c:pt>
                <c:pt idx="28">
                  <c:v>Iron</c:v>
                </c:pt>
                <c:pt idx="29">
                  <c:v>Multivitamin</c:v>
                </c:pt>
                <c:pt idx="30">
                  <c:v>Vitamin D</c:v>
                </c:pt>
                <c:pt idx="31">
                  <c:v>Vitamin C</c:v>
                </c:pt>
              </c:strCache>
            </c:strRef>
          </c:cat>
          <c:val>
            <c:numRef>
              <c:f>Sheet1!$G$2:$G$33</c:f>
              <c:numCache>
                <c:formatCode>0%</c:formatCode>
                <c:ptCount val="32"/>
                <c:pt idx="0">
                  <c:v>0.15333053999999999</c:v>
                </c:pt>
                <c:pt idx="1">
                  <c:v>0.1478013</c:v>
                </c:pt>
                <c:pt idx="2">
                  <c:v>0.12888689</c:v>
                </c:pt>
                <c:pt idx="3">
                  <c:v>0.12246820999999999</c:v>
                </c:pt>
                <c:pt idx="4">
                  <c:v>0.13060345000000001</c:v>
                </c:pt>
                <c:pt idx="5">
                  <c:v>0.11420205</c:v>
                </c:pt>
                <c:pt idx="6">
                  <c:v>0.13916501000000001</c:v>
                </c:pt>
                <c:pt idx="7">
                  <c:v>0.19858384000000001</c:v>
                </c:pt>
                <c:pt idx="8">
                  <c:v>0.11259191</c:v>
                </c:pt>
                <c:pt idx="9">
                  <c:v>0.12698413</c:v>
                </c:pt>
                <c:pt idx="10">
                  <c:v>0.12759999999999999</c:v>
                </c:pt>
                <c:pt idx="11">
                  <c:v>0.15113038000000001</c:v>
                </c:pt>
                <c:pt idx="12">
                  <c:v>0.13441264999999999</c:v>
                </c:pt>
                <c:pt idx="13">
                  <c:v>0.12995519</c:v>
                </c:pt>
                <c:pt idx="14">
                  <c:v>0.13599537</c:v>
                </c:pt>
                <c:pt idx="15">
                  <c:v>0.13459196000000001</c:v>
                </c:pt>
                <c:pt idx="16">
                  <c:v>0.13220019</c:v>
                </c:pt>
                <c:pt idx="17">
                  <c:v>0.10833333000000001</c:v>
                </c:pt>
                <c:pt idx="18">
                  <c:v>0.11551588</c:v>
                </c:pt>
                <c:pt idx="19">
                  <c:v>0.10813792999999999</c:v>
                </c:pt>
                <c:pt idx="20">
                  <c:v>0.11086718</c:v>
                </c:pt>
                <c:pt idx="21">
                  <c:v>8.9487869999999997E-2</c:v>
                </c:pt>
                <c:pt idx="22">
                  <c:v>7.0052080000000003E-2</c:v>
                </c:pt>
                <c:pt idx="23">
                  <c:v>6.6980639999999994E-2</c:v>
                </c:pt>
                <c:pt idx="24">
                  <c:v>7.1780250000000004E-2</c:v>
                </c:pt>
                <c:pt idx="25">
                  <c:v>3.4813320000000002E-2</c:v>
                </c:pt>
                <c:pt idx="26">
                  <c:v>3.7553919999999998E-2</c:v>
                </c:pt>
                <c:pt idx="27">
                  <c:v>3.5246729999999997E-2</c:v>
                </c:pt>
                <c:pt idx="28">
                  <c:v>3.1486149999999997E-2</c:v>
                </c:pt>
                <c:pt idx="29">
                  <c:v>2.1881290000000001E-2</c:v>
                </c:pt>
                <c:pt idx="30">
                  <c:v>2.0515390000000001E-2</c:v>
                </c:pt>
                <c:pt idx="31">
                  <c:v>1.6254060000000001E-2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1F-4226-8FFE-57B61D02E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34147848"/>
        <c:axId val="2034142808"/>
      </c:barChart>
      <c:catAx>
        <c:axId val="2034147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4142808"/>
        <c:crosses val="autoZero"/>
        <c:auto val="1"/>
        <c:lblAlgn val="ctr"/>
        <c:lblOffset val="100"/>
        <c:noMultiLvlLbl val="0"/>
      </c:catAx>
      <c:valAx>
        <c:axId val="20341428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414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Sheet1!$B$2:$B$22</c:f>
              <c:numCache>
                <c:formatCode>0%</c:formatCode>
                <c:ptCount val="21"/>
                <c:pt idx="0">
                  <c:v>0.31868131999999999</c:v>
                </c:pt>
                <c:pt idx="1">
                  <c:v>0.24646782</c:v>
                </c:pt>
                <c:pt idx="2">
                  <c:v>0.23861852</c:v>
                </c:pt>
                <c:pt idx="3">
                  <c:v>0.20251177000000001</c:v>
                </c:pt>
                <c:pt idx="4">
                  <c:v>0.18995290000000001</c:v>
                </c:pt>
                <c:pt idx="5">
                  <c:v>0.18681318999999999</c:v>
                </c:pt>
                <c:pt idx="6">
                  <c:v>0.18367347000000001</c:v>
                </c:pt>
                <c:pt idx="7">
                  <c:v>0.15855573000000001</c:v>
                </c:pt>
                <c:pt idx="8">
                  <c:v>0.15855573000000001</c:v>
                </c:pt>
                <c:pt idx="9">
                  <c:v>0.15384614999999999</c:v>
                </c:pt>
                <c:pt idx="10">
                  <c:v>0.13657770999999999</c:v>
                </c:pt>
                <c:pt idx="11">
                  <c:v>0.13500785000000001</c:v>
                </c:pt>
                <c:pt idx="12">
                  <c:v>0.13029826999999999</c:v>
                </c:pt>
                <c:pt idx="13">
                  <c:v>0.12872840999999999</c:v>
                </c:pt>
                <c:pt idx="14">
                  <c:v>0.12715856</c:v>
                </c:pt>
                <c:pt idx="15">
                  <c:v>0.12244898</c:v>
                </c:pt>
                <c:pt idx="16">
                  <c:v>0.12244898</c:v>
                </c:pt>
                <c:pt idx="17">
                  <c:v>0.11145997000000001</c:v>
                </c:pt>
                <c:pt idx="18">
                  <c:v>8.7912089999999998E-2</c:v>
                </c:pt>
                <c:pt idx="19">
                  <c:v>6.7503919999999995E-2</c:v>
                </c:pt>
                <c:pt idx="20">
                  <c:v>3.1397199999999999E-3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FF-4AA4-87EC-7AC9742872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Sheet1!$C$2:$C$22</c:f>
              <c:numCache>
                <c:formatCode>0%</c:formatCode>
                <c:ptCount val="21"/>
                <c:pt idx="0">
                  <c:v>0.35849057000000001</c:v>
                </c:pt>
                <c:pt idx="1">
                  <c:v>0.24905659999999999</c:v>
                </c:pt>
                <c:pt idx="2">
                  <c:v>0.33207546999999998</c:v>
                </c:pt>
                <c:pt idx="3">
                  <c:v>0.18113208</c:v>
                </c:pt>
                <c:pt idx="4">
                  <c:v>0.14716981000000001</c:v>
                </c:pt>
                <c:pt idx="5">
                  <c:v>0.14339623000000001</c:v>
                </c:pt>
                <c:pt idx="6">
                  <c:v>0.18867924999999999</c:v>
                </c:pt>
                <c:pt idx="7">
                  <c:v>0.15094340000000001</c:v>
                </c:pt>
                <c:pt idx="8">
                  <c:v>0.18867924999999999</c:v>
                </c:pt>
                <c:pt idx="9">
                  <c:v>0.16981131999999999</c:v>
                </c:pt>
                <c:pt idx="10">
                  <c:v>0.16226415</c:v>
                </c:pt>
                <c:pt idx="11">
                  <c:v>0.15094340000000001</c:v>
                </c:pt>
                <c:pt idx="12">
                  <c:v>0.12830189</c:v>
                </c:pt>
                <c:pt idx="13">
                  <c:v>0.14716981000000001</c:v>
                </c:pt>
                <c:pt idx="14">
                  <c:v>0.12830189</c:v>
                </c:pt>
                <c:pt idx="15">
                  <c:v>0.17735849000000001</c:v>
                </c:pt>
                <c:pt idx="16">
                  <c:v>0.13584905999999999</c:v>
                </c:pt>
                <c:pt idx="17">
                  <c:v>7.9245280000000001E-2</c:v>
                </c:pt>
                <c:pt idx="18">
                  <c:v>9.8113209999999992E-2</c:v>
                </c:pt>
                <c:pt idx="19">
                  <c:v>0.13584905999999999</c:v>
                </c:pt>
                <c:pt idx="20">
                  <c:v>3.7735799999999999E-3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FF-4AA4-87EC-7AC9742872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Sheet1!$D$2:$D$22</c:f>
              <c:numCache>
                <c:formatCode>0%</c:formatCode>
                <c:ptCount val="21"/>
                <c:pt idx="0">
                  <c:v>0.33201581000000002</c:v>
                </c:pt>
                <c:pt idx="1">
                  <c:v>0.24505929000000001</c:v>
                </c:pt>
                <c:pt idx="2">
                  <c:v>0.26877469999999998</c:v>
                </c:pt>
                <c:pt idx="3">
                  <c:v>0.15810277</c:v>
                </c:pt>
                <c:pt idx="4">
                  <c:v>0.15415019999999999</c:v>
                </c:pt>
                <c:pt idx="5">
                  <c:v>0.17786561000000001</c:v>
                </c:pt>
                <c:pt idx="6">
                  <c:v>0.27667984000000001</c:v>
                </c:pt>
                <c:pt idx="7">
                  <c:v>0.14624506000000001</c:v>
                </c:pt>
                <c:pt idx="8">
                  <c:v>0.12648221000000001</c:v>
                </c:pt>
                <c:pt idx="9">
                  <c:v>0.19367588999999999</c:v>
                </c:pt>
                <c:pt idx="10">
                  <c:v>0.16600791000000001</c:v>
                </c:pt>
                <c:pt idx="11">
                  <c:v>0.20948617</c:v>
                </c:pt>
                <c:pt idx="12">
                  <c:v>0.11462451</c:v>
                </c:pt>
                <c:pt idx="13">
                  <c:v>0.16996047</c:v>
                </c:pt>
                <c:pt idx="14">
                  <c:v>0.13043478</c:v>
                </c:pt>
                <c:pt idx="15">
                  <c:v>0.10276680000000001</c:v>
                </c:pt>
                <c:pt idx="16">
                  <c:v>0.20553360000000001</c:v>
                </c:pt>
                <c:pt idx="17">
                  <c:v>9.4861660000000014E-2</c:v>
                </c:pt>
                <c:pt idx="18">
                  <c:v>8.3003949999999993E-2</c:v>
                </c:pt>
                <c:pt idx="19">
                  <c:v>0.11857708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FF-4AA4-87EC-7AC97428723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Sheet1!$E$2:$E$22</c:f>
              <c:numCache>
                <c:formatCode>0%</c:formatCode>
                <c:ptCount val="21"/>
                <c:pt idx="0">
                  <c:v>0.30847458</c:v>
                </c:pt>
                <c:pt idx="1">
                  <c:v>0.14915254</c:v>
                </c:pt>
                <c:pt idx="2">
                  <c:v>0.22711864000000001</c:v>
                </c:pt>
                <c:pt idx="3">
                  <c:v>0.14237288000000001</c:v>
                </c:pt>
                <c:pt idx="4">
                  <c:v>0.10169491999999999</c:v>
                </c:pt>
                <c:pt idx="5">
                  <c:v>0.16271186000000001</c:v>
                </c:pt>
                <c:pt idx="6">
                  <c:v>0.15254237000000001</c:v>
                </c:pt>
                <c:pt idx="7">
                  <c:v>0.14576270999999999</c:v>
                </c:pt>
                <c:pt idx="8">
                  <c:v>7.1186440000000004E-2</c:v>
                </c:pt>
                <c:pt idx="9">
                  <c:v>0.10169491999999999</c:v>
                </c:pt>
                <c:pt idx="10">
                  <c:v>8.4745760000000003E-2</c:v>
                </c:pt>
                <c:pt idx="11">
                  <c:v>0.21355932</c:v>
                </c:pt>
                <c:pt idx="12">
                  <c:v>8.4745760000000003E-2</c:v>
                </c:pt>
                <c:pt idx="13">
                  <c:v>0.10508475</c:v>
                </c:pt>
                <c:pt idx="14">
                  <c:v>9.4915249999999993E-2</c:v>
                </c:pt>
                <c:pt idx="15">
                  <c:v>8.813559E-2</c:v>
                </c:pt>
                <c:pt idx="16">
                  <c:v>9.152542000000001E-2</c:v>
                </c:pt>
                <c:pt idx="17">
                  <c:v>5.7627119999999997E-2</c:v>
                </c:pt>
                <c:pt idx="18">
                  <c:v>7.7966099999999997E-2</c:v>
                </c:pt>
                <c:pt idx="19">
                  <c:v>7.7966099999999997E-2</c:v>
                </c:pt>
                <c:pt idx="20">
                  <c:v>3.3898299999999999E-3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FF-4AA4-87EC-7AC97428723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KR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Sheet1!$F$2:$F$22</c:f>
              <c:numCache>
                <c:formatCode>0%</c:formatCode>
                <c:ptCount val="21"/>
                <c:pt idx="0">
                  <c:v>0.56686047000000006</c:v>
                </c:pt>
                <c:pt idx="1">
                  <c:v>0.16279070000000001</c:v>
                </c:pt>
                <c:pt idx="2">
                  <c:v>0.33139534999999998</c:v>
                </c:pt>
                <c:pt idx="3">
                  <c:v>0.16860464999999999</c:v>
                </c:pt>
                <c:pt idx="4">
                  <c:v>0.13953488</c:v>
                </c:pt>
                <c:pt idx="5">
                  <c:v>7.8488370000000002E-2</c:v>
                </c:pt>
                <c:pt idx="6">
                  <c:v>0.19186047000000001</c:v>
                </c:pt>
                <c:pt idx="7">
                  <c:v>0.11627907</c:v>
                </c:pt>
                <c:pt idx="8">
                  <c:v>0.12209302</c:v>
                </c:pt>
                <c:pt idx="9">
                  <c:v>0.11337208999999999</c:v>
                </c:pt>
                <c:pt idx="10">
                  <c:v>0.15697674</c:v>
                </c:pt>
                <c:pt idx="11">
                  <c:v>6.976744E-2</c:v>
                </c:pt>
                <c:pt idx="12">
                  <c:v>0.11046512</c:v>
                </c:pt>
                <c:pt idx="13">
                  <c:v>7.8488370000000002E-2</c:v>
                </c:pt>
                <c:pt idx="14">
                  <c:v>0.11627907</c:v>
                </c:pt>
                <c:pt idx="15">
                  <c:v>0.12790698</c:v>
                </c:pt>
                <c:pt idx="16">
                  <c:v>0.11337208999999999</c:v>
                </c:pt>
                <c:pt idx="17">
                  <c:v>5.523256E-2</c:v>
                </c:pt>
                <c:pt idx="18">
                  <c:v>0.11627907</c:v>
                </c:pt>
                <c:pt idx="19">
                  <c:v>6.976744E-2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FF-4AA4-87EC-7AC97428723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AU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Sheet1!$G$2:$G$22</c:f>
              <c:numCache>
                <c:formatCode>0%</c:formatCode>
                <c:ptCount val="21"/>
                <c:pt idx="0">
                  <c:v>0.30153846000000001</c:v>
                </c:pt>
                <c:pt idx="1">
                  <c:v>0.18769231</c:v>
                </c:pt>
                <c:pt idx="2">
                  <c:v>0.24615385000000001</c:v>
                </c:pt>
                <c:pt idx="3">
                  <c:v>0.14769230999999999</c:v>
                </c:pt>
                <c:pt idx="4">
                  <c:v>9.2307689999999998E-2</c:v>
                </c:pt>
                <c:pt idx="5">
                  <c:v>0.12615385000000001</c:v>
                </c:pt>
                <c:pt idx="6">
                  <c:v>0.16</c:v>
                </c:pt>
                <c:pt idx="7">
                  <c:v>0.13846153999999999</c:v>
                </c:pt>
                <c:pt idx="8">
                  <c:v>0.15692307999999999</c:v>
                </c:pt>
                <c:pt idx="9">
                  <c:v>0.13230769000000001</c:v>
                </c:pt>
                <c:pt idx="10">
                  <c:v>0.11692308</c:v>
                </c:pt>
                <c:pt idx="11">
                  <c:v>0.17230769000000001</c:v>
                </c:pt>
                <c:pt idx="12">
                  <c:v>6.7692310000000006E-2</c:v>
                </c:pt>
                <c:pt idx="13">
                  <c:v>0.13846153999999999</c:v>
                </c:pt>
                <c:pt idx="14">
                  <c:v>9.2307689999999998E-2</c:v>
                </c:pt>
                <c:pt idx="15">
                  <c:v>0.18153846000000001</c:v>
                </c:pt>
                <c:pt idx="16">
                  <c:v>0.12</c:v>
                </c:pt>
                <c:pt idx="17">
                  <c:v>8.6153850000000004E-2</c:v>
                </c:pt>
                <c:pt idx="18">
                  <c:v>9.846154E-2</c:v>
                </c:pt>
                <c:pt idx="19">
                  <c:v>9.2307689999999998E-2</c:v>
                </c:pt>
                <c:pt idx="20">
                  <c:v>9.230770000000001E-3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FF-4AA4-87EC-7AC97428723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IN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Sheet1!$H$2:$H$22</c:f>
              <c:numCache>
                <c:formatCode>0%</c:formatCode>
                <c:ptCount val="21"/>
                <c:pt idx="0">
                  <c:v>0.38669951000000002</c:v>
                </c:pt>
                <c:pt idx="1">
                  <c:v>0.30788177</c:v>
                </c:pt>
                <c:pt idx="2">
                  <c:v>0.41379310000000002</c:v>
                </c:pt>
                <c:pt idx="3">
                  <c:v>0.26354680000000003</c:v>
                </c:pt>
                <c:pt idx="4">
                  <c:v>0.30295567000000001</c:v>
                </c:pt>
                <c:pt idx="5">
                  <c:v>0.21182266</c:v>
                </c:pt>
                <c:pt idx="6">
                  <c:v>0.33497536999999999</c:v>
                </c:pt>
                <c:pt idx="7">
                  <c:v>0.2364532</c:v>
                </c:pt>
                <c:pt idx="8">
                  <c:v>0.24630542</c:v>
                </c:pt>
                <c:pt idx="9">
                  <c:v>0.27832511999999998</c:v>
                </c:pt>
                <c:pt idx="10">
                  <c:v>0.20689655000000001</c:v>
                </c:pt>
                <c:pt idx="11">
                  <c:v>0.26354680000000003</c:v>
                </c:pt>
                <c:pt idx="12">
                  <c:v>0.15517241000000001</c:v>
                </c:pt>
                <c:pt idx="13">
                  <c:v>0.27832511999999998</c:v>
                </c:pt>
                <c:pt idx="14">
                  <c:v>0.20443349999999999</c:v>
                </c:pt>
                <c:pt idx="15">
                  <c:v>0.22660099</c:v>
                </c:pt>
                <c:pt idx="16">
                  <c:v>0.17733989999999999</c:v>
                </c:pt>
                <c:pt idx="17">
                  <c:v>0.15270935999999999</c:v>
                </c:pt>
                <c:pt idx="18">
                  <c:v>0.17241379000000001</c:v>
                </c:pt>
                <c:pt idx="19">
                  <c:v>0.15517241000000001</c:v>
                </c:pt>
                <c:pt idx="20">
                  <c:v>2.46305E-3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FF-4AA4-87EC-7AC9742872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4112992"/>
        <c:axId val="2134113712"/>
      </c:barChart>
      <c:lineChart>
        <c:grouping val="standard"/>
        <c:varyColors val="0"/>
        <c:ser>
          <c:idx val="7"/>
          <c:order val="7"/>
          <c:tx>
            <c:strRef>
              <c:f>Sheet1!$I$1</c:f>
              <c:strCache>
                <c:ptCount val="1"/>
                <c:pt idx="0">
                  <c:v>All Respondents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Gut health/digestion</c:v>
                </c:pt>
                <c:pt idx="1">
                  <c:v>Overall nutritional support</c:v>
                </c:pt>
                <c:pt idx="2">
                  <c:v>Immunity health</c:v>
                </c:pt>
                <c:pt idx="3">
                  <c:v>Antioxidant properties</c:v>
                </c:pt>
                <c:pt idx="4">
                  <c:v>Weight management</c:v>
                </c:pt>
                <c:pt idx="5">
                  <c:v>Regularity</c:v>
                </c:pt>
                <c:pt idx="6">
                  <c:v>Metabolic health</c:v>
                </c:pt>
                <c:pt idx="7">
                  <c:v>Stress/mood</c:v>
                </c:pt>
                <c:pt idx="8">
                  <c:v>Brain health/mental acuity</c:v>
                </c:pt>
                <c:pt idx="9">
                  <c:v>Source of fiber</c:v>
                </c:pt>
                <c:pt idx="10">
                  <c:v>Inflammation/autoimmune</c:v>
                </c:pt>
                <c:pt idx="11">
                  <c:v>Microbiome health</c:v>
                </c:pt>
                <c:pt idx="12">
                  <c:v>Heart/cardiovascular health</c:v>
                </c:pt>
                <c:pt idx="13">
                  <c:v>Bone health</c:v>
                </c:pt>
                <c:pt idx="14">
                  <c:v>Blood sugar management</c:v>
                </c:pt>
                <c:pt idx="15">
                  <c:v>To complement the probiotic I take</c:v>
                </c:pt>
                <c:pt idx="16">
                  <c:v>Athletic performance</c:v>
                </c:pt>
                <c:pt idx="17">
                  <c:v>To help with GLP-1 drug symptoms</c:v>
                </c:pt>
                <c:pt idx="18">
                  <c:v>Because it's in another supplement I take</c:v>
                </c:pt>
                <c:pt idx="19">
                  <c:v>It's in my synbiotic formula</c:v>
                </c:pt>
                <c:pt idx="20">
                  <c:v>Other</c:v>
                </c:pt>
              </c:strCache>
            </c:strRef>
          </c:cat>
          <c:val>
            <c:numRef>
              <c:f>Sheet1!$I$2:$I$22</c:f>
              <c:numCache>
                <c:formatCode>0%</c:formatCode>
                <c:ptCount val="21"/>
                <c:pt idx="0">
                  <c:v>0.36554455000000002</c:v>
                </c:pt>
                <c:pt idx="1">
                  <c:v>0.22613860999999999</c:v>
                </c:pt>
                <c:pt idx="2">
                  <c:v>0.29188119000000001</c:v>
                </c:pt>
                <c:pt idx="3">
                  <c:v>0.18693069000000001</c:v>
                </c:pt>
                <c:pt idx="4">
                  <c:v>0.17029702999999999</c:v>
                </c:pt>
                <c:pt idx="5">
                  <c:v>0.16</c:v>
                </c:pt>
                <c:pt idx="6">
                  <c:v>0.21227723000000001</c:v>
                </c:pt>
                <c:pt idx="7">
                  <c:v>0.15920792</c:v>
                </c:pt>
                <c:pt idx="8">
                  <c:v>0.15722771999999999</c:v>
                </c:pt>
                <c:pt idx="9">
                  <c:v>0.16514851</c:v>
                </c:pt>
                <c:pt idx="10">
                  <c:v>0.14772277</c:v>
                </c:pt>
                <c:pt idx="11">
                  <c:v>0.16990099</c:v>
                </c:pt>
                <c:pt idx="12">
                  <c:v>0.11643564000000001</c:v>
                </c:pt>
                <c:pt idx="13">
                  <c:v>0.15049504999999999</c:v>
                </c:pt>
                <c:pt idx="14">
                  <c:v>0.13029703000000001</c:v>
                </c:pt>
                <c:pt idx="15">
                  <c:v>0.14732672999999999</c:v>
                </c:pt>
                <c:pt idx="16">
                  <c:v>0.13584157999999999</c:v>
                </c:pt>
                <c:pt idx="17">
                  <c:v>9.584158000000001E-2</c:v>
                </c:pt>
                <c:pt idx="18">
                  <c:v>0.10613860999999999</c:v>
                </c:pt>
                <c:pt idx="19">
                  <c:v>9.8613859999999998E-2</c:v>
                </c:pt>
                <c:pt idx="20">
                  <c:v>3.1683200000000001E-3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9E-B14C-B2D2-6DA1BDEFC1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4112992"/>
        <c:axId val="2134113712"/>
      </c:lineChart>
      <c:catAx>
        <c:axId val="2134112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3712"/>
        <c:crosses val="autoZero"/>
        <c:auto val="1"/>
        <c:lblAlgn val="ctr"/>
        <c:lblOffset val="100"/>
        <c:noMultiLvlLbl val="0"/>
      </c:catAx>
      <c:valAx>
        <c:axId val="213411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4112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5308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4" name="Google Shape;1984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345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p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3" name="Google Shape;1993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178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4" name="Google Shape;1994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2097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1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3" name="Google Shape;2003;p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7633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g357afbf5915_1_5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7" name="Google Shape;2027;g357afbf5915_1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041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>
          <a:extLst>
            <a:ext uri="{FF2B5EF4-FFF2-40B4-BE49-F238E27FC236}">
              <a16:creationId xmlns:a16="http://schemas.microsoft.com/office/drawing/2014/main" id="{37E0936F-8507-05E6-14C6-C9DF4323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4:notes">
            <a:extLst>
              <a:ext uri="{FF2B5EF4-FFF2-40B4-BE49-F238E27FC236}">
                <a16:creationId xmlns:a16="http://schemas.microsoft.com/office/drawing/2014/main" id="{45F00A39-5843-9B0A-E9A7-D9720DEBF4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14:notes">
            <a:extLst>
              <a:ext uri="{FF2B5EF4-FFF2-40B4-BE49-F238E27FC236}">
                <a16:creationId xmlns:a16="http://schemas.microsoft.com/office/drawing/2014/main" id="{4A7AB58C-D9F1-67A5-6CC1-39811D3ABA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304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>
          <a:extLst>
            <a:ext uri="{FF2B5EF4-FFF2-40B4-BE49-F238E27FC236}">
              <a16:creationId xmlns:a16="http://schemas.microsoft.com/office/drawing/2014/main" id="{8F3F3D47-C95A-E99B-805D-20BEA5989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98:notes">
            <a:extLst>
              <a:ext uri="{FF2B5EF4-FFF2-40B4-BE49-F238E27FC236}">
                <a16:creationId xmlns:a16="http://schemas.microsoft.com/office/drawing/2014/main" id="{08BEE063-7086-7576-5D81-18033420CF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198:notes">
            <a:extLst>
              <a:ext uri="{FF2B5EF4-FFF2-40B4-BE49-F238E27FC236}">
                <a16:creationId xmlns:a16="http://schemas.microsoft.com/office/drawing/2014/main" id="{BC641809-7C85-3056-6E81-02D5999B5E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3226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>
          <a:extLst>
            <a:ext uri="{FF2B5EF4-FFF2-40B4-BE49-F238E27FC236}">
              <a16:creationId xmlns:a16="http://schemas.microsoft.com/office/drawing/2014/main" id="{CE0C52DD-674D-BFCB-61FC-790D7A4CD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98:notes">
            <a:extLst>
              <a:ext uri="{FF2B5EF4-FFF2-40B4-BE49-F238E27FC236}">
                <a16:creationId xmlns:a16="http://schemas.microsoft.com/office/drawing/2014/main" id="{C734ED24-5AE9-0DA1-7F80-265055E090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198:notes">
            <a:extLst>
              <a:ext uri="{FF2B5EF4-FFF2-40B4-BE49-F238E27FC236}">
                <a16:creationId xmlns:a16="http://schemas.microsoft.com/office/drawing/2014/main" id="{E772163F-6B16-6FC3-C291-912841323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3048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>
          <a:extLst>
            <a:ext uri="{FF2B5EF4-FFF2-40B4-BE49-F238E27FC236}">
              <a16:creationId xmlns:a16="http://schemas.microsoft.com/office/drawing/2014/main" id="{CC47BC21-9BA7-9856-4021-7C116A7AC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98:notes">
            <a:extLst>
              <a:ext uri="{FF2B5EF4-FFF2-40B4-BE49-F238E27FC236}">
                <a16:creationId xmlns:a16="http://schemas.microsoft.com/office/drawing/2014/main" id="{D7B2FAC1-9A27-C823-CC6D-65E83D6CE3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p198:notes">
            <a:extLst>
              <a:ext uri="{FF2B5EF4-FFF2-40B4-BE49-F238E27FC236}">
                <a16:creationId xmlns:a16="http://schemas.microsoft.com/office/drawing/2014/main" id="{E85A1606-0130-3EE3-D108-C476BA1942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7614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07"/>
          <p:cNvSpPr>
            <a:spLocks noGrp="1"/>
          </p:cNvSpPr>
          <p:nvPr>
            <p:ph type="pic" idx="2"/>
          </p:nvPr>
        </p:nvSpPr>
        <p:spPr>
          <a:xfrm>
            <a:off x="0" y="0"/>
            <a:ext cx="5824538" cy="68580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8"/>
          <p:cNvSpPr>
            <a:spLocks noGrp="1"/>
          </p:cNvSpPr>
          <p:nvPr>
            <p:ph type="pic" idx="2"/>
          </p:nvPr>
        </p:nvSpPr>
        <p:spPr>
          <a:xfrm>
            <a:off x="5104607" y="2757488"/>
            <a:ext cx="1982787" cy="2503829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" name="Google Shape;37;p228"/>
          <p:cNvSpPr>
            <a:spLocks noGrp="1"/>
          </p:cNvSpPr>
          <p:nvPr>
            <p:ph type="pic" idx="3"/>
          </p:nvPr>
        </p:nvSpPr>
        <p:spPr>
          <a:xfrm>
            <a:off x="1700226" y="2757488"/>
            <a:ext cx="1982787" cy="2503829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8" name="Google Shape;38;p228"/>
          <p:cNvSpPr>
            <a:spLocks noGrp="1"/>
          </p:cNvSpPr>
          <p:nvPr>
            <p:ph type="pic" idx="4"/>
          </p:nvPr>
        </p:nvSpPr>
        <p:spPr>
          <a:xfrm>
            <a:off x="8508988" y="2757488"/>
            <a:ext cx="1982787" cy="2503829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1"/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1" i="0" cap="none">
                <a:latin typeface="Montserrat Black" pitchFamily="2" charset="77"/>
                <a:ea typeface="Montserrat Black" pitchFamily="2" charset="77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11"/>
          <p:cNvSpPr/>
          <p:nvPr/>
        </p:nvSpPr>
        <p:spPr>
          <a:xfrm>
            <a:off x="190005" y="-45018"/>
            <a:ext cx="546265" cy="726055"/>
          </a:xfrm>
          <a:prstGeom prst="rect">
            <a:avLst/>
          </a:prstGeom>
          <a:solidFill>
            <a:srgbClr val="272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11"/>
          <p:cNvSpPr/>
          <p:nvPr/>
        </p:nvSpPr>
        <p:spPr>
          <a:xfrm>
            <a:off x="11353800" y="6384985"/>
            <a:ext cx="546265" cy="473015"/>
          </a:xfrm>
          <a:prstGeom prst="rect">
            <a:avLst/>
          </a:prstGeom>
          <a:solidFill>
            <a:srgbClr val="42B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63;p219">
            <a:extLst>
              <a:ext uri="{FF2B5EF4-FFF2-40B4-BE49-F238E27FC236}">
                <a16:creationId xmlns:a16="http://schemas.microsoft.com/office/drawing/2014/main" id="{C950BCB6-9319-1175-5A03-05FB1608A85A}"/>
              </a:ext>
            </a:extLst>
          </p:cNvPr>
          <p:cNvSpPr txBox="1"/>
          <p:nvPr userDrawn="1"/>
        </p:nvSpPr>
        <p:spPr>
          <a:xfrm>
            <a:off x="7244938" y="6421457"/>
            <a:ext cx="41088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PREBIOTIC USERS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ITC 2025 Consumer Supplement Survey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60;p219">
            <a:extLst>
              <a:ext uri="{FF2B5EF4-FFF2-40B4-BE49-F238E27FC236}">
                <a16:creationId xmlns:a16="http://schemas.microsoft.com/office/drawing/2014/main" id="{176D1641-4C6D-86D1-6817-1259764A3E5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850913" y="246806"/>
            <a:ext cx="1151082" cy="46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2"/>
          <p:cNvSpPr>
            <a:spLocks noGrp="1"/>
          </p:cNvSpPr>
          <p:nvPr>
            <p:ph type="pic" idx="2"/>
          </p:nvPr>
        </p:nvSpPr>
        <p:spPr>
          <a:xfrm>
            <a:off x="0" y="0"/>
            <a:ext cx="5824538" cy="68580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3"/>
          <p:cNvSpPr>
            <a:spLocks noGrp="1"/>
          </p:cNvSpPr>
          <p:nvPr>
            <p:ph type="pic" idx="2"/>
          </p:nvPr>
        </p:nvSpPr>
        <p:spPr>
          <a:xfrm>
            <a:off x="5821208" y="1420837"/>
            <a:ext cx="5773268" cy="4016326"/>
          </a:xfrm>
          <a:prstGeom prst="flowChartPunchedTape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4"/>
          <p:cNvSpPr>
            <a:spLocks noGrp="1"/>
          </p:cNvSpPr>
          <p:nvPr>
            <p:ph type="pic" idx="2"/>
          </p:nvPr>
        </p:nvSpPr>
        <p:spPr>
          <a:xfrm>
            <a:off x="6991741" y="992187"/>
            <a:ext cx="4233863" cy="58658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5"/>
          <p:cNvSpPr>
            <a:spLocks noGrp="1"/>
          </p:cNvSpPr>
          <p:nvPr>
            <p:ph type="pic" idx="2"/>
          </p:nvPr>
        </p:nvSpPr>
        <p:spPr>
          <a:xfrm>
            <a:off x="1504950" y="0"/>
            <a:ext cx="5078413" cy="6858000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6"/>
          <p:cNvSpPr>
            <a:spLocks noGrp="1"/>
          </p:cNvSpPr>
          <p:nvPr>
            <p:ph type="pic" idx="2"/>
          </p:nvPr>
        </p:nvSpPr>
        <p:spPr>
          <a:xfrm>
            <a:off x="0" y="0"/>
            <a:ext cx="6907213" cy="40100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20"/>
          <p:cNvSpPr>
            <a:spLocks noGrp="1"/>
          </p:cNvSpPr>
          <p:nvPr>
            <p:ph type="pic" idx="2"/>
          </p:nvPr>
        </p:nvSpPr>
        <p:spPr>
          <a:xfrm>
            <a:off x="0" y="0"/>
            <a:ext cx="5824538" cy="68580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7"/>
          <p:cNvSpPr>
            <a:spLocks noGrp="1"/>
          </p:cNvSpPr>
          <p:nvPr>
            <p:ph type="pic" idx="2"/>
          </p:nvPr>
        </p:nvSpPr>
        <p:spPr>
          <a:xfrm>
            <a:off x="0" y="0"/>
            <a:ext cx="3235325" cy="4051300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3" name="Google Shape;83;p217"/>
          <p:cNvSpPr>
            <a:spLocks noGrp="1"/>
          </p:cNvSpPr>
          <p:nvPr>
            <p:ph type="pic" idx="3"/>
          </p:nvPr>
        </p:nvSpPr>
        <p:spPr>
          <a:xfrm>
            <a:off x="8956675" y="0"/>
            <a:ext cx="3235325" cy="4051300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4" name="Google Shape;84;p217"/>
          <p:cNvSpPr>
            <a:spLocks noGrp="1"/>
          </p:cNvSpPr>
          <p:nvPr>
            <p:ph type="pic" idx="4"/>
          </p:nvPr>
        </p:nvSpPr>
        <p:spPr>
          <a:xfrm>
            <a:off x="4478337" y="2806700"/>
            <a:ext cx="3235325" cy="40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8"/>
          <p:cNvSpPr>
            <a:spLocks noGrp="1"/>
          </p:cNvSpPr>
          <p:nvPr>
            <p:ph type="pic" idx="2"/>
          </p:nvPr>
        </p:nvSpPr>
        <p:spPr>
          <a:xfrm>
            <a:off x="6357938" y="717550"/>
            <a:ext cx="5834062" cy="21240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87" name="Google Shape;87;p218"/>
          <p:cNvSpPr>
            <a:spLocks noGrp="1"/>
          </p:cNvSpPr>
          <p:nvPr>
            <p:ph type="pic" idx="3"/>
          </p:nvPr>
        </p:nvSpPr>
        <p:spPr>
          <a:xfrm>
            <a:off x="0" y="4065659"/>
            <a:ext cx="5834062" cy="21240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9"/>
          <p:cNvSpPr>
            <a:spLocks noGrp="1"/>
          </p:cNvSpPr>
          <p:nvPr>
            <p:ph type="pic" idx="2"/>
          </p:nvPr>
        </p:nvSpPr>
        <p:spPr>
          <a:xfrm>
            <a:off x="5104607" y="2757488"/>
            <a:ext cx="1982787" cy="2503829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0" name="Google Shape;90;p219"/>
          <p:cNvSpPr>
            <a:spLocks noGrp="1"/>
          </p:cNvSpPr>
          <p:nvPr>
            <p:ph type="pic" idx="3"/>
          </p:nvPr>
        </p:nvSpPr>
        <p:spPr>
          <a:xfrm>
            <a:off x="1700226" y="2757488"/>
            <a:ext cx="1982787" cy="2503829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91" name="Google Shape;91;p219"/>
          <p:cNvSpPr>
            <a:spLocks noGrp="1"/>
          </p:cNvSpPr>
          <p:nvPr>
            <p:ph type="pic" idx="4"/>
          </p:nvPr>
        </p:nvSpPr>
        <p:spPr>
          <a:xfrm>
            <a:off x="8508988" y="2757488"/>
            <a:ext cx="1982787" cy="2503829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2_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9"/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1" i="0" cap="none"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9"/>
          <p:cNvSpPr txBox="1">
            <a:spLocks noGrp="1"/>
          </p:cNvSpPr>
          <p:nvPr>
            <p:ph type="body" idx="1"/>
          </p:nvPr>
        </p:nvSpPr>
        <p:spPr>
          <a:xfrm>
            <a:off x="838200" y="1029979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 b="0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0913" y="246806"/>
            <a:ext cx="1151082" cy="46043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19"/>
          <p:cNvSpPr/>
          <p:nvPr/>
        </p:nvSpPr>
        <p:spPr>
          <a:xfrm>
            <a:off x="190005" y="-45018"/>
            <a:ext cx="546265" cy="726055"/>
          </a:xfrm>
          <a:prstGeom prst="rect">
            <a:avLst/>
          </a:prstGeom>
          <a:solidFill>
            <a:srgbClr val="2727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19"/>
          <p:cNvSpPr/>
          <p:nvPr/>
        </p:nvSpPr>
        <p:spPr>
          <a:xfrm>
            <a:off x="11353800" y="6384985"/>
            <a:ext cx="546265" cy="473015"/>
          </a:xfrm>
          <a:prstGeom prst="rect">
            <a:avLst/>
          </a:prstGeom>
          <a:solidFill>
            <a:srgbClr val="42B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19"/>
          <p:cNvSpPr txBox="1"/>
          <p:nvPr/>
        </p:nvSpPr>
        <p:spPr>
          <a:xfrm>
            <a:off x="7244938" y="6421457"/>
            <a:ext cx="41088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PREBIOTIC USERS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ITC 2025 Consumer Supplement Survey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356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10" descr="A green and blue magnifying glass with a foot pri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69424" y="0"/>
            <a:ext cx="2322576" cy="92903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10"/>
          <p:cNvSpPr>
            <a:spLocks noGrp="1"/>
          </p:cNvSpPr>
          <p:nvPr>
            <p:ph type="pic" idx="2"/>
          </p:nvPr>
        </p:nvSpPr>
        <p:spPr>
          <a:xfrm>
            <a:off x="717550" y="0"/>
            <a:ext cx="4233863" cy="58658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4" name="Google Shape;64;p210"/>
          <p:cNvSpPr/>
          <p:nvPr/>
        </p:nvSpPr>
        <p:spPr>
          <a:xfrm>
            <a:off x="11353800" y="6384985"/>
            <a:ext cx="546265" cy="473015"/>
          </a:xfrm>
          <a:prstGeom prst="rect">
            <a:avLst/>
          </a:prstGeom>
          <a:solidFill>
            <a:srgbClr val="42B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63;p219">
            <a:extLst>
              <a:ext uri="{FF2B5EF4-FFF2-40B4-BE49-F238E27FC236}">
                <a16:creationId xmlns:a16="http://schemas.microsoft.com/office/drawing/2014/main" id="{B3DD06EF-4108-57D5-9663-EAC7D8105384}"/>
              </a:ext>
            </a:extLst>
          </p:cNvPr>
          <p:cNvSpPr txBox="1"/>
          <p:nvPr userDrawn="1"/>
        </p:nvSpPr>
        <p:spPr>
          <a:xfrm>
            <a:off x="7244938" y="6421457"/>
            <a:ext cx="410886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PREBIOTIC USERS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ITC 2025 Consumer Supplement Survey</a:t>
            </a:r>
            <a:endParaRPr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239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1"/>
          <p:cNvSpPr>
            <a:spLocks noGrp="1"/>
          </p:cNvSpPr>
          <p:nvPr>
            <p:ph type="pic" idx="2"/>
          </p:nvPr>
        </p:nvSpPr>
        <p:spPr>
          <a:xfrm>
            <a:off x="5821208" y="1420837"/>
            <a:ext cx="5773268" cy="4016326"/>
          </a:xfrm>
          <a:prstGeom prst="flowChartPunchedTape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2"/>
          <p:cNvSpPr>
            <a:spLocks noGrp="1"/>
          </p:cNvSpPr>
          <p:nvPr>
            <p:ph type="pic" idx="2"/>
          </p:nvPr>
        </p:nvSpPr>
        <p:spPr>
          <a:xfrm>
            <a:off x="717550" y="0"/>
            <a:ext cx="4233863" cy="58658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9" name="Google Shape;19;p222" descr="A picture containing graphical user inte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69424" y="109987"/>
            <a:ext cx="2322576" cy="685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22"/>
          <p:cNvSpPr txBox="1"/>
          <p:nvPr/>
        </p:nvSpPr>
        <p:spPr>
          <a:xfrm>
            <a:off x="7244938" y="6501792"/>
            <a:ext cx="410886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ITC 2025 Consumer Supplement Survey: Prebiotic</a:t>
            </a:r>
            <a:endParaRPr dirty="0"/>
          </a:p>
        </p:txBody>
      </p:sp>
      <p:sp>
        <p:nvSpPr>
          <p:cNvPr id="21" name="Google Shape;21;p222"/>
          <p:cNvSpPr/>
          <p:nvPr/>
        </p:nvSpPr>
        <p:spPr>
          <a:xfrm>
            <a:off x="11353800" y="6384985"/>
            <a:ext cx="546265" cy="473015"/>
          </a:xfrm>
          <a:prstGeom prst="rect">
            <a:avLst/>
          </a:prstGeom>
          <a:solidFill>
            <a:srgbClr val="42B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3"/>
          <p:cNvSpPr>
            <a:spLocks noGrp="1"/>
          </p:cNvSpPr>
          <p:nvPr>
            <p:ph type="pic" idx="2"/>
          </p:nvPr>
        </p:nvSpPr>
        <p:spPr>
          <a:xfrm>
            <a:off x="6991741" y="992187"/>
            <a:ext cx="4233863" cy="58658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4"/>
          <p:cNvSpPr>
            <a:spLocks noGrp="1"/>
          </p:cNvSpPr>
          <p:nvPr>
            <p:ph type="pic" idx="2"/>
          </p:nvPr>
        </p:nvSpPr>
        <p:spPr>
          <a:xfrm>
            <a:off x="1504950" y="0"/>
            <a:ext cx="5078413" cy="6858000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5"/>
          <p:cNvSpPr>
            <a:spLocks noGrp="1"/>
          </p:cNvSpPr>
          <p:nvPr>
            <p:ph type="pic" idx="2"/>
          </p:nvPr>
        </p:nvSpPr>
        <p:spPr>
          <a:xfrm>
            <a:off x="0" y="0"/>
            <a:ext cx="6907213" cy="4010025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26"/>
          <p:cNvSpPr>
            <a:spLocks noGrp="1"/>
          </p:cNvSpPr>
          <p:nvPr>
            <p:ph type="pic" idx="2"/>
          </p:nvPr>
        </p:nvSpPr>
        <p:spPr>
          <a:xfrm>
            <a:off x="0" y="0"/>
            <a:ext cx="3235325" cy="4051300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0" name="Google Shape;30;p226"/>
          <p:cNvSpPr>
            <a:spLocks noGrp="1"/>
          </p:cNvSpPr>
          <p:nvPr>
            <p:ph type="pic" idx="3"/>
          </p:nvPr>
        </p:nvSpPr>
        <p:spPr>
          <a:xfrm>
            <a:off x="8956675" y="0"/>
            <a:ext cx="3235325" cy="4051300"/>
          </a:xfrm>
          <a:prstGeom prst="flowChartOffpageConnector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1" name="Google Shape;31;p226"/>
          <p:cNvSpPr>
            <a:spLocks noGrp="1"/>
          </p:cNvSpPr>
          <p:nvPr>
            <p:ph type="pic" idx="4"/>
          </p:nvPr>
        </p:nvSpPr>
        <p:spPr>
          <a:xfrm>
            <a:off x="4478337" y="2806700"/>
            <a:ext cx="3235325" cy="40513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7"/>
          <p:cNvSpPr>
            <a:spLocks noGrp="1"/>
          </p:cNvSpPr>
          <p:nvPr>
            <p:ph type="pic" idx="2"/>
          </p:nvPr>
        </p:nvSpPr>
        <p:spPr>
          <a:xfrm>
            <a:off x="6357938" y="717550"/>
            <a:ext cx="5834062" cy="21240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" name="Google Shape;34;p227"/>
          <p:cNvSpPr>
            <a:spLocks noGrp="1"/>
          </p:cNvSpPr>
          <p:nvPr>
            <p:ph type="pic" idx="3"/>
          </p:nvPr>
        </p:nvSpPr>
        <p:spPr>
          <a:xfrm>
            <a:off x="0" y="4065659"/>
            <a:ext cx="5834062" cy="212407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0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8" r:id="rId10"/>
    <p:sldLayoutId id="214748367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7B9EA4-B286-3E54-C5FF-B28A0CD22B39}"/>
              </a:ext>
            </a:extLst>
          </p:cNvPr>
          <p:cNvSpPr/>
          <p:nvPr/>
        </p:nvSpPr>
        <p:spPr>
          <a:xfrm>
            <a:off x="3530992" y="2077489"/>
            <a:ext cx="8661008" cy="2703022"/>
          </a:xfrm>
          <a:prstGeom prst="rect">
            <a:avLst/>
          </a:prstGeom>
          <a:gradFill>
            <a:gsLst>
              <a:gs pos="15000">
                <a:srgbClr val="2E3583"/>
              </a:gs>
              <a:gs pos="92000">
                <a:srgbClr val="44B64D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5585254" y="2798994"/>
            <a:ext cx="660674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 Black"/>
              <a:buNone/>
            </a:pPr>
            <a:r>
              <a:rPr lang="en-US" sz="3600" b="1" u="none" strike="noStrike" cap="none" dirty="0">
                <a:solidFill>
                  <a:schemeClr val="lt1"/>
                </a:solidFill>
                <a:latin typeface="Montserrat Black" pitchFamily="2" charset="77"/>
                <a:ea typeface="Arial Black"/>
                <a:cs typeface="Arial Black"/>
                <a:sym typeface="Arial Black"/>
              </a:rPr>
              <a:t>ITC Insights 2025 Consumer Insights</a:t>
            </a:r>
            <a:endParaRPr dirty="0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4246" y="124045"/>
            <a:ext cx="2287862" cy="9147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6445014" y="4947884"/>
            <a:ext cx="44231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Black"/>
              <a:buNone/>
            </a:pPr>
            <a:r>
              <a:rPr lang="en-US" sz="2400" b="1" i="0" dirty="0">
                <a:solidFill>
                  <a:schemeClr val="dk1"/>
                </a:solidFill>
                <a:latin typeface="Montserrat Black" pitchFamily="2" charset="77"/>
                <a:cs typeface="Arial Black"/>
                <a:sym typeface="Arial Black"/>
              </a:rPr>
              <a:t>PREBIOTIC</a:t>
            </a:r>
            <a:r>
              <a:rPr lang="en-US" sz="2400" b="1" dirty="0">
                <a:solidFill>
                  <a:schemeClr val="dk1"/>
                </a:solidFill>
                <a:latin typeface="Montserrat Black" pitchFamily="2" charset="77"/>
                <a:cs typeface="Arial Black"/>
                <a:sym typeface="Arial Black"/>
              </a:rPr>
              <a:t> USERS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1"/>
          <p:cNvPicPr preferRelativeResize="0">
            <a:picLocks noGrp="1"/>
          </p:cNvPicPr>
          <p:nvPr>
            <p:ph type="pic" idx="2"/>
          </p:nvPr>
        </p:nvPicPr>
        <p:blipFill>
          <a:blip r:embed="rId4"/>
          <a:srcRect l="22864" r="22864"/>
          <a:stretch/>
        </p:blipFill>
        <p:spPr>
          <a:xfrm>
            <a:off x="1" y="0"/>
            <a:ext cx="5585253" cy="685800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86"/>
          <p:cNvSpPr txBox="1">
            <a:spLocks noGrp="1"/>
          </p:cNvSpPr>
          <p:nvPr>
            <p:ph type="title"/>
          </p:nvPr>
        </p:nvSpPr>
        <p:spPr>
          <a:xfrm>
            <a:off x="869607" y="13043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dirty="0">
                <a:solidFill>
                  <a:schemeClr val="tx1"/>
                </a:solidFill>
              </a:rPr>
              <a:t>PERCEIVED EFFECTIVENESS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25" name="Google Shape;1325;p86"/>
          <p:cNvSpPr txBox="1"/>
          <p:nvPr/>
        </p:nvSpPr>
        <p:spPr>
          <a:xfrm>
            <a:off x="0" y="6611779"/>
            <a:ext cx="8229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</a:t>
            </a:r>
            <a:r>
              <a:rPr lang="en-US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 varies</a:t>
            </a: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Question: “What is your opinion of the effectiveness/benefit of each of these supplements?”</a:t>
            </a:r>
            <a:endParaRPr/>
          </a:p>
        </p:txBody>
      </p:sp>
      <p:pic>
        <p:nvPicPr>
          <p:cNvPr id="1326" name="Google Shape;1326;p8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607" y="573141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86"/>
          <p:cNvSpPr txBox="1"/>
          <p:nvPr/>
        </p:nvSpPr>
        <p:spPr>
          <a:xfrm>
            <a:off x="1326807" y="601934"/>
            <a:ext cx="10058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US" sz="1200" b="1" dirty="0">
                <a:solidFill>
                  <a:schemeClr val="dk1"/>
                </a:solidFill>
              </a:rPr>
              <a:t>Key Insights:</a:t>
            </a:r>
            <a:endParaRPr lang="en-US" sz="1200" dirty="0">
              <a:solidFill>
                <a:schemeClr val="dk1"/>
              </a:solidFill>
            </a:endParaRPr>
          </a:p>
          <a:p>
            <a:pPr marL="285750" lvl="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For prebiotic users, they do rank probiotics slightly ahead for perceived effectiveness. (41% and 73%)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Prebiotics ranks at 30% top (13</a:t>
            </a:r>
            <a:r>
              <a:rPr lang="en-US" sz="1200" baseline="30000" dirty="0">
                <a:solidFill>
                  <a:schemeClr val="dk1"/>
                </a:solidFill>
              </a:rPr>
              <a:t>th</a:t>
            </a:r>
            <a:r>
              <a:rPr lang="en-US" sz="1200" dirty="0">
                <a:solidFill>
                  <a:schemeClr val="dk1"/>
                </a:solidFill>
              </a:rPr>
              <a:t>) and 65% the top 2.</a:t>
            </a:r>
          </a:p>
        </p:txBody>
      </p:sp>
      <p:graphicFrame>
        <p:nvGraphicFramePr>
          <p:cNvPr id="1328" name="Google Shape;1328;p86"/>
          <p:cNvGraphicFramePr/>
          <p:nvPr>
            <p:extLst>
              <p:ext uri="{D42A27DB-BD31-4B8C-83A1-F6EECF244321}">
                <p14:modId xmlns:p14="http://schemas.microsoft.com/office/powerpoint/2010/main" val="2460133625"/>
              </p:ext>
            </p:extLst>
          </p:nvPr>
        </p:nvGraphicFramePr>
        <p:xfrm>
          <a:off x="198783" y="1262971"/>
          <a:ext cx="11993217" cy="5121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6" name="Google Shape;2106;p167"/>
          <p:cNvSpPr/>
          <p:nvPr/>
        </p:nvSpPr>
        <p:spPr>
          <a:xfrm>
            <a:off x="884452" y="0"/>
            <a:ext cx="4344774" cy="6157913"/>
          </a:xfrm>
          <a:prstGeom prst="rect">
            <a:avLst/>
          </a:prstGeom>
          <a:gradFill>
            <a:gsLst>
              <a:gs pos="0">
                <a:srgbClr val="41AB50"/>
              </a:gs>
              <a:gs pos="100000">
                <a:srgbClr val="2E3087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167"/>
          <p:cNvSpPr txBox="1"/>
          <p:nvPr/>
        </p:nvSpPr>
        <p:spPr>
          <a:xfrm>
            <a:off x="5871411" y="2748273"/>
            <a:ext cx="47287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 Black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PREBIOTIC: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</a:b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Arial Black"/>
                <a:cs typeface="Arial Black"/>
                <a:sym typeface="Arial Black"/>
              </a:rPr>
              <a:t>DEEP DIVE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01837430-97E1-9CBD-2EEA-416E6AE2927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5950" r="25950"/>
          <a:stretch/>
        </p:blipFill>
        <p:spPr>
          <a:xfrm>
            <a:off x="674688" y="0"/>
            <a:ext cx="4233863" cy="58658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3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4620-6E63-7FDB-7B5D-187A74D3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THEY TAKE PREBIOTICS: COUNTRY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22DFB-6259-9DC7-5AE6-B6CE792545A8}"/>
              </a:ext>
            </a:extLst>
          </p:cNvPr>
          <p:cNvSpPr txBox="1"/>
          <p:nvPr/>
        </p:nvSpPr>
        <p:spPr>
          <a:xfrm>
            <a:off x="0" y="645789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1000" dirty="0">
                <a:solidFill>
                  <a:srgbClr val="7F7F7F"/>
                </a:solidFill>
              </a:rPr>
              <a:t>Note: US n=637, UK n=265, DE n=253, IT n=295, KR n=344, AU n=325, IN n=406, All Respondents n=4029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Question: “Why do you take a prebiotic supplement?”</a:t>
            </a:r>
          </a:p>
        </p:txBody>
      </p:sp>
      <p:pic>
        <p:nvPicPr>
          <p:cNvPr id="4" name="Google Shape;590;p21" descr="Icon&#10;&#10;Description automatically generated">
            <a:extLst>
              <a:ext uri="{FF2B5EF4-FFF2-40B4-BE49-F238E27FC236}">
                <a16:creationId xmlns:a16="http://schemas.microsoft.com/office/drawing/2014/main" id="{46398A65-F412-DB26-8817-7F7D690B51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726448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91;p21">
            <a:extLst>
              <a:ext uri="{FF2B5EF4-FFF2-40B4-BE49-F238E27FC236}">
                <a16:creationId xmlns:a16="http://schemas.microsoft.com/office/drawing/2014/main" id="{CDAB07AD-71A9-1339-B284-519C9FE2B371}"/>
              </a:ext>
            </a:extLst>
          </p:cNvPr>
          <p:cNvSpPr txBox="1"/>
          <p:nvPr/>
        </p:nvSpPr>
        <p:spPr>
          <a:xfrm>
            <a:off x="1295400" y="726448"/>
            <a:ext cx="10058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lang="en-US" sz="12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Gut health/digestion, overall nutrition support, and immunity health are the top three responses by a significant margin, with the former being the top response for most respondents except those from India, who instead rank immunity as number one.</a:t>
            </a:r>
          </a:p>
          <a:p>
            <a:pPr marL="28575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Indian respondents, as seen with most survey questions, tend to have some of the highest response rates.</a:t>
            </a:r>
            <a:endParaRPr lang="en-US" sz="1200" dirty="0">
              <a:solidFill>
                <a:schemeClr val="dk1"/>
              </a:solidFill>
              <a:cs typeface="Arial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44E73E5-4A29-3573-3EAC-40740C5FF4FC}"/>
              </a:ext>
            </a:extLst>
          </p:cNvPr>
          <p:cNvGraphicFramePr/>
          <p:nvPr/>
        </p:nvGraphicFramePr>
        <p:xfrm>
          <a:off x="190831" y="1590262"/>
          <a:ext cx="12001169" cy="4713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209B362-86C8-69BD-05E1-1D118A73A78D}"/>
              </a:ext>
            </a:extLst>
          </p:cNvPr>
          <p:cNvSpPr/>
          <p:nvPr/>
        </p:nvSpPr>
        <p:spPr>
          <a:xfrm>
            <a:off x="4035972" y="2743200"/>
            <a:ext cx="546538" cy="14504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27489-404E-07C5-CD38-D8E7A2264FD4}"/>
              </a:ext>
            </a:extLst>
          </p:cNvPr>
          <p:cNvSpPr/>
          <p:nvPr/>
        </p:nvSpPr>
        <p:spPr>
          <a:xfrm>
            <a:off x="4593021" y="3090041"/>
            <a:ext cx="504496" cy="11140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59A3F6-72AA-0E89-A806-8A1202F3142F}"/>
              </a:ext>
            </a:extLst>
          </p:cNvPr>
          <p:cNvSpPr/>
          <p:nvPr/>
        </p:nvSpPr>
        <p:spPr>
          <a:xfrm>
            <a:off x="5150069" y="3048000"/>
            <a:ext cx="493986" cy="1145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4F6C47-464F-B012-C105-3E9A0517D5CE}"/>
              </a:ext>
            </a:extLst>
          </p:cNvPr>
          <p:cNvSpPr/>
          <p:nvPr/>
        </p:nvSpPr>
        <p:spPr>
          <a:xfrm>
            <a:off x="2974428" y="2858814"/>
            <a:ext cx="525517" cy="13348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96B8B-4DAC-FA39-55A2-D22B53C86FD2}"/>
              </a:ext>
            </a:extLst>
          </p:cNvPr>
          <p:cNvSpPr/>
          <p:nvPr/>
        </p:nvSpPr>
        <p:spPr>
          <a:xfrm>
            <a:off x="6190593" y="3237186"/>
            <a:ext cx="515007" cy="95644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958315-60E2-5F4C-786F-144F82465ECC}"/>
              </a:ext>
            </a:extLst>
          </p:cNvPr>
          <p:cNvSpPr/>
          <p:nvPr/>
        </p:nvSpPr>
        <p:spPr>
          <a:xfrm>
            <a:off x="6684579" y="3048000"/>
            <a:ext cx="536028" cy="11456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4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4620-6E63-7FDB-7B5D-187A74D3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IMPORTANT LABEL CHARACTERISTICS: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COUNTRY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22DFB-6259-9DC7-5AE6-B6CE792545A8}"/>
              </a:ext>
            </a:extLst>
          </p:cNvPr>
          <p:cNvSpPr txBox="1"/>
          <p:nvPr/>
        </p:nvSpPr>
        <p:spPr>
          <a:xfrm>
            <a:off x="0" y="6457890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1000" dirty="0">
                <a:solidFill>
                  <a:srgbClr val="7F7F7F"/>
                </a:solidFill>
              </a:rPr>
              <a:t>Note: US n=637, UK n=265, DE n=253, IT n=295, KR n=344, AU n=325, IN n=406, All Respondents n=4029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Question: “When you select what prebiotic to purchase, what characteristics do you look for on the label?”</a:t>
            </a:r>
          </a:p>
        </p:txBody>
      </p:sp>
      <p:pic>
        <p:nvPicPr>
          <p:cNvPr id="4" name="Google Shape;590;p21" descr="Icon&#10;&#10;Description automatically generated">
            <a:extLst>
              <a:ext uri="{FF2B5EF4-FFF2-40B4-BE49-F238E27FC236}">
                <a16:creationId xmlns:a16="http://schemas.microsoft.com/office/drawing/2014/main" id="{46398A65-F412-DB26-8817-7F7D690B51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79102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91;p21">
            <a:extLst>
              <a:ext uri="{FF2B5EF4-FFF2-40B4-BE49-F238E27FC236}">
                <a16:creationId xmlns:a16="http://schemas.microsoft.com/office/drawing/2014/main" id="{CDAB07AD-71A9-1339-B284-519C9FE2B371}"/>
              </a:ext>
            </a:extLst>
          </p:cNvPr>
          <p:cNvSpPr txBox="1"/>
          <p:nvPr/>
        </p:nvSpPr>
        <p:spPr>
          <a:xfrm>
            <a:off x="1295400" y="740413"/>
            <a:ext cx="100584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Insights</a:t>
            </a:r>
            <a:endParaRPr lang="en-US" sz="1200" dirty="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Responses are varied as usual, with Indian respondents significantly over-represented across the board. However, 'gut-friendly' is a major response in the UK. It is also the top response in the US, Germany, Italy, and Australia.</a:t>
            </a:r>
          </a:p>
          <a:p>
            <a:pPr marL="28575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The highest response is from Korean respondents for specific activity or action on gut microbiota at 36%.</a:t>
            </a:r>
          </a:p>
          <a:p>
            <a:pPr marL="28575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Additionally, 'plant-based' resonates in the UK and Germany.</a:t>
            </a:r>
            <a:endParaRPr lang="en-US" sz="1200" dirty="0">
              <a:solidFill>
                <a:schemeClr val="dk1"/>
              </a:solidFill>
              <a:cs typeface="Arial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44E73E5-4A29-3573-3EAC-40740C5FF4FC}"/>
              </a:ext>
            </a:extLst>
          </p:cNvPr>
          <p:cNvGraphicFramePr/>
          <p:nvPr/>
        </p:nvGraphicFramePr>
        <p:xfrm>
          <a:off x="164743" y="1578988"/>
          <a:ext cx="12001169" cy="487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8549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4620-6E63-7FDB-7B5D-187A74D38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IMPORTANT LABEL CHARACTERISTICS: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US, AGE &amp; GENDER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22DFB-6259-9DC7-5AE6-B6CE792545A8}"/>
              </a:ext>
            </a:extLst>
          </p:cNvPr>
          <p:cNvSpPr txBox="1"/>
          <p:nvPr/>
        </p:nvSpPr>
        <p:spPr>
          <a:xfrm>
            <a:off x="-1" y="6340660"/>
            <a:ext cx="8393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defRPr/>
            </a:pPr>
            <a:r>
              <a:rPr lang="en-US" sz="1000" dirty="0">
                <a:solidFill>
                  <a:srgbClr val="7F7F7F"/>
                </a:solidFill>
              </a:rPr>
              <a:t>Note: US Female 18-25 n=38, US Male 18-25 n=47, US Female 26-34 n=79, US Male 26-34 n=85, US Female 35-44 n=73, US Male 35-44 n=113, US Female 45-54 n=75, US Male 45-54 n=56, US Female 55+ n=39, US Male 55+ n=31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Question: “When you select what prebiotic to purchase, what characteristics do you look for on the label?”</a:t>
            </a:r>
          </a:p>
        </p:txBody>
      </p:sp>
      <p:pic>
        <p:nvPicPr>
          <p:cNvPr id="4" name="Google Shape;590;p21" descr="Icon&#10;&#10;Description automatically generated">
            <a:extLst>
              <a:ext uri="{FF2B5EF4-FFF2-40B4-BE49-F238E27FC236}">
                <a16:creationId xmlns:a16="http://schemas.microsoft.com/office/drawing/2014/main" id="{46398A65-F412-DB26-8817-7F7D690B519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79102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91;p21">
            <a:extLst>
              <a:ext uri="{FF2B5EF4-FFF2-40B4-BE49-F238E27FC236}">
                <a16:creationId xmlns:a16="http://schemas.microsoft.com/office/drawing/2014/main" id="{CDAB07AD-71A9-1339-B284-519C9FE2B371}"/>
              </a:ext>
            </a:extLst>
          </p:cNvPr>
          <p:cNvSpPr txBox="1"/>
          <p:nvPr/>
        </p:nvSpPr>
        <p:spPr>
          <a:xfrm>
            <a:off x="1295400" y="791024"/>
            <a:ext cx="100584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lang="en-US" sz="1200" dirty="0">
              <a:solidFill>
                <a:schemeClr val="dk1"/>
              </a:solidFill>
            </a:endParaRPr>
          </a:p>
          <a:p>
            <a:pPr marL="285750" lvl="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In the US, overall, gut-friendly also is strong, especially among those aged 45-54 and 55+, roughly matching the global data. Females and males aged 18-25 prefer prebiotic fiber, with the former also favoring the term 'plant-based.' There is a notable increase among males aged 55+ for ‘labelled as a prebiotic,’ while males 26-34 and females 35-44 mainly choose a probiotic/prebiotic combination as their top response.</a:t>
            </a:r>
            <a:endParaRPr lang="en-US" sz="1200" dirty="0">
              <a:solidFill>
                <a:schemeClr val="dk1"/>
              </a:solidFill>
              <a:cs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0D41B51-66B3-7705-6ECF-39BF0E5E003E}"/>
              </a:ext>
            </a:extLst>
          </p:cNvPr>
          <p:cNvGraphicFramePr/>
          <p:nvPr/>
        </p:nvGraphicFramePr>
        <p:xfrm>
          <a:off x="-251791" y="1592190"/>
          <a:ext cx="12443791" cy="487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8377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145"/>
          <p:cNvSpPr txBox="1">
            <a:spLocks noGrp="1"/>
          </p:cNvSpPr>
          <p:nvPr>
            <p:ph type="title"/>
          </p:nvPr>
        </p:nvSpPr>
        <p:spPr>
          <a:xfrm>
            <a:off x="838200" y="138687"/>
            <a:ext cx="10515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EXPECTED BENEFITS: PRE COUNTRY (FIRST 10)</a:t>
            </a:r>
            <a:endParaRPr dirty="0"/>
          </a:p>
        </p:txBody>
      </p:sp>
      <p:pic>
        <p:nvPicPr>
          <p:cNvPr id="1987" name="Google Shape;1987;p14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212" y="648917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145"/>
          <p:cNvSpPr txBox="1"/>
          <p:nvPr/>
        </p:nvSpPr>
        <p:spPr>
          <a:xfrm>
            <a:off x="1350412" y="595571"/>
            <a:ext cx="10713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top responses in both countries are gut health followed by immune health then a healthy metabolism; UK responses are higher than US responses for the first two.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 of fiber is next in the US, while in the UK, the next response is overall nutritional support followed by mental wellbeing.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145"/>
          <p:cNvSpPr txBox="1"/>
          <p:nvPr/>
        </p:nvSpPr>
        <p:spPr>
          <a:xfrm>
            <a:off x="0" y="6457931"/>
            <a:ext cx="7888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US n=661, UK n=620, All Prebiotic Users=1281. Question: “What benefits are you looking for when you choose to consume foods/beverages that contain prebiotics?”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90" name="Google Shape;1990;p145"/>
          <p:cNvGraphicFramePr/>
          <p:nvPr/>
        </p:nvGraphicFramePr>
        <p:xfrm>
          <a:off x="317331" y="2165554"/>
          <a:ext cx="11557337" cy="416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9578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148"/>
          <p:cNvSpPr txBox="1">
            <a:spLocks noGrp="1"/>
          </p:cNvSpPr>
          <p:nvPr>
            <p:ph type="title"/>
          </p:nvPr>
        </p:nvSpPr>
        <p:spPr>
          <a:xfrm>
            <a:off x="838200" y="138687"/>
            <a:ext cx="10515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EXPECTED BENEFITS: COUNTRY (LAST 12)</a:t>
            </a:r>
            <a:endParaRPr/>
          </a:p>
        </p:txBody>
      </p:sp>
      <p:pic>
        <p:nvPicPr>
          <p:cNvPr id="1996" name="Google Shape;1996;p14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212" y="648917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7" name="Google Shape;1997;p148"/>
          <p:cNvSpPr txBox="1"/>
          <p:nvPr/>
        </p:nvSpPr>
        <p:spPr>
          <a:xfrm>
            <a:off x="1350412" y="595571"/>
            <a:ext cx="10713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second set of benefits we see inflammation and stress and mood, the former higher in the US, the latter higher in the UK.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 health as a benefit is also higher in the UK, GI discomfort heavily skewed to the US.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148"/>
          <p:cNvSpPr txBox="1"/>
          <p:nvPr/>
        </p:nvSpPr>
        <p:spPr>
          <a:xfrm>
            <a:off x="0" y="6457931"/>
            <a:ext cx="7888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US n=661, UK n=620, All Prebiotic Users=1281. Question: “What benefits are you looking for when you choose to consume foods/beverages that contain prebiotics?”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999" name="Google Shape;1999;p148"/>
          <p:cNvGraphicFramePr/>
          <p:nvPr/>
        </p:nvGraphicFramePr>
        <p:xfrm>
          <a:off x="317331" y="2165554"/>
          <a:ext cx="11557337" cy="4162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4178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145"/>
          <p:cNvSpPr txBox="1">
            <a:spLocks noGrp="1"/>
          </p:cNvSpPr>
          <p:nvPr>
            <p:ph type="title"/>
          </p:nvPr>
        </p:nvSpPr>
        <p:spPr>
          <a:xfrm>
            <a:off x="838200" y="138687"/>
            <a:ext cx="10515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EXPECTED BENEFITS: PRO COUNTRY (FIRST 10)</a:t>
            </a:r>
            <a:endParaRPr dirty="0"/>
          </a:p>
        </p:txBody>
      </p:sp>
      <p:pic>
        <p:nvPicPr>
          <p:cNvPr id="1997" name="Google Shape;1997;p14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212" y="648917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8" name="Google Shape;1998;p145"/>
          <p:cNvSpPr txBox="1"/>
          <p:nvPr/>
        </p:nvSpPr>
        <p:spPr>
          <a:xfrm>
            <a:off x="1350412" y="595571"/>
            <a:ext cx="107139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top responses in both countries are gut health followed by immune health then a healthy metabolism; UK responses are quite a bit higher than US responses for the first two.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Regularity is next in the US, while in the UK, the next response is mental wellbeing.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145"/>
          <p:cNvSpPr txBox="1"/>
          <p:nvPr/>
        </p:nvSpPr>
        <p:spPr>
          <a:xfrm>
            <a:off x="0" y="6457931"/>
            <a:ext cx="7888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All Respondents n=2003, All Probiotic Consumers n=1523, US n=781, UK n=742.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Question: “What benefits are you looking for when you choose to consume foods/beverages that contain probiotics?”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00" name="Google Shape;2000;p145"/>
          <p:cNvGraphicFramePr/>
          <p:nvPr/>
        </p:nvGraphicFramePr>
        <p:xfrm>
          <a:off x="317331" y="1603201"/>
          <a:ext cx="11557337" cy="4724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2291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Google Shape;2005;p148"/>
          <p:cNvSpPr txBox="1">
            <a:spLocks noGrp="1"/>
          </p:cNvSpPr>
          <p:nvPr>
            <p:ph type="title"/>
          </p:nvPr>
        </p:nvSpPr>
        <p:spPr>
          <a:xfrm>
            <a:off x="838200" y="138687"/>
            <a:ext cx="10515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EXPECTED BENEFITS: COUNTRY (LAST 12)</a:t>
            </a:r>
            <a:endParaRPr/>
          </a:p>
        </p:txBody>
      </p:sp>
      <p:pic>
        <p:nvPicPr>
          <p:cNvPr id="2006" name="Google Shape;2006;p14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662551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7" name="Google Shape;2007;p148"/>
          <p:cNvSpPr txBox="1"/>
          <p:nvPr/>
        </p:nvSpPr>
        <p:spPr>
          <a:xfrm>
            <a:off x="838200" y="662551"/>
            <a:ext cx="1139403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second set of benefits we see skin health (high over-index in the UK), brain/mental acuity and cholesterol management in the UK.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Bone health as a benefit is also higher in the UK as is stress and mood.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148"/>
          <p:cNvSpPr txBox="1"/>
          <p:nvPr/>
        </p:nvSpPr>
        <p:spPr>
          <a:xfrm>
            <a:off x="0" y="6457931"/>
            <a:ext cx="78885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All Respondents n=2003, All Probiotic Consumers n=1523, US n=781, UK n=742.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Question: “What benefits are you looking for when you choose to consume foods/beverages that contain probiotics?”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09" name="Google Shape;2009;p148"/>
          <p:cNvGraphicFramePr/>
          <p:nvPr/>
        </p:nvGraphicFramePr>
        <p:xfrm>
          <a:off x="317331" y="1549871"/>
          <a:ext cx="11557337" cy="477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4176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357afbf5915_1_525"/>
          <p:cNvSpPr/>
          <p:nvPr/>
        </p:nvSpPr>
        <p:spPr>
          <a:xfrm>
            <a:off x="884451" y="89320"/>
            <a:ext cx="4324200" cy="5964300"/>
          </a:xfrm>
          <a:prstGeom prst="rect">
            <a:avLst/>
          </a:prstGeom>
          <a:gradFill>
            <a:gsLst>
              <a:gs pos="0">
                <a:srgbClr val="2E3188"/>
              </a:gs>
              <a:gs pos="14000">
                <a:srgbClr val="2E3188"/>
              </a:gs>
              <a:gs pos="100000">
                <a:srgbClr val="5ABC5B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0" name="Google Shape;2030;g357afbf5915_1_525" descr="A person typing on a computer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5588" r="25588"/>
          <a:stretch/>
        </p:blipFill>
        <p:spPr>
          <a:xfrm>
            <a:off x="717550" y="2855"/>
            <a:ext cx="4233863" cy="586581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031" name="Google Shape;2031;g357afbf5915_1_525"/>
          <p:cNvSpPr txBox="1"/>
          <p:nvPr/>
        </p:nvSpPr>
        <p:spPr>
          <a:xfrm>
            <a:off x="5954432" y="937425"/>
            <a:ext cx="448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QUESTIONS?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g357afbf5915_1_525"/>
          <p:cNvSpPr txBox="1"/>
          <p:nvPr/>
        </p:nvSpPr>
        <p:spPr>
          <a:xfrm>
            <a:off x="5954432" y="1673151"/>
            <a:ext cx="448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Our team is happy to help!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3" name="Google Shape;2033;g357afbf5915_1_5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4433" y="2442130"/>
            <a:ext cx="893721" cy="893721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g357afbf5915_1_525"/>
          <p:cNvSpPr txBox="1"/>
          <p:nvPr/>
        </p:nvSpPr>
        <p:spPr>
          <a:xfrm>
            <a:off x="6967397" y="2473493"/>
            <a:ext cx="3776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Len Monheit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CEO, Industry Transparency Center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len@itcstrategy.com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5" name="Google Shape;2035;g357afbf5915_1_525" descr="A white globe with a curs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8365" y="5980157"/>
            <a:ext cx="356806" cy="35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Google Shape;2036;g357afbf5915_1_5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54432" y="3615602"/>
            <a:ext cx="893700" cy="893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37" name="Google Shape;2037;g357afbf5915_1_525"/>
          <p:cNvSpPr txBox="1"/>
          <p:nvPr/>
        </p:nvSpPr>
        <p:spPr>
          <a:xfrm>
            <a:off x="6967397" y="3564521"/>
            <a:ext cx="3776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Steve Imgrund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Marketing and Communications Lead Industry Transparency Center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steve@itcstrategy.com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g357afbf5915_1_525"/>
          <p:cNvSpPr txBox="1"/>
          <p:nvPr/>
        </p:nvSpPr>
        <p:spPr>
          <a:xfrm>
            <a:off x="6967397" y="4788595"/>
            <a:ext cx="3776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Maggie Feikes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Project Manager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Industry Transparency Center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maggie@itcstrategy.com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9" name="Google Shape;2039;g357afbf5915_1_525" descr="A person smiling at camera&#10;&#10;AI-generated content may be incorrect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54432" y="4828386"/>
            <a:ext cx="893722" cy="893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82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dirty="0">
                <a:solidFill>
                  <a:schemeClr val="tx1"/>
                </a:solidFill>
              </a:rPr>
              <a:t>DEMOGRAPHIC OVERVIEW</a:t>
            </a:r>
            <a:endParaRPr dirty="0">
              <a:solidFill>
                <a:schemeClr val="tx1"/>
              </a:solidFill>
            </a:endParaRPr>
          </a:p>
        </p:txBody>
      </p:sp>
      <p:graphicFrame>
        <p:nvGraphicFramePr>
          <p:cNvPr id="140" name="Google Shape;140;p5"/>
          <p:cNvGraphicFramePr/>
          <p:nvPr>
            <p:extLst>
              <p:ext uri="{D42A27DB-BD31-4B8C-83A1-F6EECF244321}">
                <p14:modId xmlns:p14="http://schemas.microsoft.com/office/powerpoint/2010/main" val="2746150162"/>
              </p:ext>
            </p:extLst>
          </p:nvPr>
        </p:nvGraphicFramePr>
        <p:xfrm>
          <a:off x="622400" y="1855078"/>
          <a:ext cx="10947200" cy="4418975"/>
        </p:xfrm>
        <a:graphic>
          <a:graphicData uri="http://schemas.openxmlformats.org/drawingml/2006/table">
            <a:tbl>
              <a:tblPr bandRow="1">
                <a:noFill/>
                <a:tableStyleId>{01CEF64F-E719-4755-818F-9073921C46F3}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9847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All Prebiotic Users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 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UK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IT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KR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AU</a:t>
                      </a:r>
                      <a:b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</a:t>
                      </a:r>
                      <a:b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lang="en-US" sz="1200" b="1" i="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Prebiotic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Users</a:t>
                      </a:r>
                      <a:endParaRPr sz="1200" b="1" i="0" u="none" strike="noStrike" cap="none" dirty="0">
                        <a:solidFill>
                          <a:schemeClr val="bg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gradFill>
                      <a:gsLst>
                        <a:gs pos="7000">
                          <a:srgbClr val="2E3087"/>
                        </a:gs>
                        <a:gs pos="90000">
                          <a:srgbClr val="42B84C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n=2525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n=637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n=265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n=253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n=295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n=344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n=325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n=406</a:t>
                      </a:r>
                      <a:endParaRPr dirty="0"/>
                    </a:p>
                  </a:txBody>
                  <a:tcPr marL="9525" marR="9525" marT="9525" marB="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Female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n=1223</a:t>
                      </a: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48%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n=304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48%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n=124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n=135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53%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n=137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n=167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49%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n=162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n=194</a:t>
                      </a:r>
                      <a:endParaRPr dirty="0"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48%</a:t>
                      </a:r>
                      <a:endParaRPr dirty="0"/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Male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n=1301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52%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n=332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52%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n=141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53%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n=118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n=158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54%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n=177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n=163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n=212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52%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Non-binary/prefer </a:t>
                      </a:r>
                      <a:endParaRPr/>
                    </a:p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 self-describe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&lt;1%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n=0 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n/a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n=0</a:t>
                      </a:r>
                      <a:endParaRPr sz="12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n/a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n/a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n/a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n/a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n=0</a:t>
                      </a:r>
                      <a:endParaRPr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n/a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18-25</a:t>
                      </a: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n=297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n=85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13%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n=45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9%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n=38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12%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n=47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12%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26-34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n=630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n=164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26%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n=78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29%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24%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24%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19%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n=96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n=93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23%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486178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35-44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n=765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n=187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29%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n=79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n=83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33%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n=80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n=92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n=87</a:t>
                      </a:r>
                      <a:endParaRPr lang="en-US"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n=157</a:t>
                      </a:r>
                      <a:endParaRPr dirty="0"/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39%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47048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45-54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n=496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n=131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n=38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14%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n=51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n=63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n=76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22%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n=69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n=68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17%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55+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n=337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13%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n=25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10%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n=37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14%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n=50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17%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n=79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23%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n=35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11%</a:t>
                      </a:r>
                      <a:endParaRPr sz="12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n=41</a:t>
                      </a:r>
                      <a:endParaRPr dirty="0"/>
                    </a:p>
                  </a:txBody>
                  <a:tcPr marL="9525" marR="9525" marT="95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10%</a:t>
                      </a:r>
                      <a:endParaRPr dirty="0"/>
                    </a:p>
                  </a:txBody>
                  <a:tcPr marL="9525" marR="9525" marT="9525" marB="0" anchor="ctr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41" name="Google Shape;141;p5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9102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5"/>
          <p:cNvSpPr txBox="1"/>
          <p:nvPr/>
        </p:nvSpPr>
        <p:spPr>
          <a:xfrm>
            <a:off x="1295400" y="791024"/>
            <a:ext cx="10058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Respondents were skewed male overall, with the US, UK, Italy, Korea, and India all showing this pattern.</a:t>
            </a:r>
          </a:p>
          <a:p>
            <a:pPr marL="285750" lvl="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Most prebiotic users are between the ages of 35 and 54.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"/>
          <p:cNvSpPr txBox="1">
            <a:spLocks noGrp="1"/>
          </p:cNvSpPr>
          <p:nvPr>
            <p:ph type="title"/>
          </p:nvPr>
        </p:nvSpPr>
        <p:spPr>
          <a:xfrm>
            <a:off x="838200" y="119662"/>
            <a:ext cx="10515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GLP-1 DRUG USAGE: COUNTRY</a:t>
            </a:r>
            <a:endParaRPr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81" name="Google Shape;481;p1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212" y="505521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4"/>
          <p:cNvSpPr txBox="1"/>
          <p:nvPr/>
        </p:nvSpPr>
        <p:spPr>
          <a:xfrm>
            <a:off x="1350412" y="576562"/>
            <a:ext cx="99483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Prebiotic users significantly over-index over all users in each country, most notably the UK and Germany. All levels are at or around 30% with the exception of Italy. Australian users generally are at 20%, and prebiotic Australian users are at 29%.</a:t>
            </a: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14"/>
          <p:cNvSpPr txBox="1"/>
          <p:nvPr/>
        </p:nvSpPr>
        <p:spPr>
          <a:xfrm>
            <a:off x="1" y="6330336"/>
            <a:ext cx="899514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7F7F7F"/>
              </a:buClr>
              <a:buSzPts val="1000"/>
            </a:pPr>
            <a:r>
              <a:rPr lang="en-US" sz="1000" dirty="0">
                <a:solidFill>
                  <a:srgbClr val="7F7F7F"/>
                </a:solidFill>
              </a:rPr>
              <a:t>Note: All US n=1003, All UK n=510, All DE n=500, All IT n=511, All KR n=502, All AU n=501, All IN n=502, All Respondents n=4029, Prebiotic US n=637, Prebiotic UK n=265, Prebiotic DE n=253, Prebiotic IT n=295, Prebiotic KR n=344, AU n=325, Prebiotic IN n=406, All Prebiotic Users=2525. </a:t>
            </a:r>
            <a:r>
              <a:rPr lang="en-US" sz="10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Sum of responses marked as ‘Yes’ for question: “Are you currently taking a GLP-1 agonist?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4" name="Google Shape;484;p14"/>
          <p:cNvGraphicFramePr/>
          <p:nvPr>
            <p:extLst>
              <p:ext uri="{D42A27DB-BD31-4B8C-83A1-F6EECF244321}">
                <p14:modId xmlns:p14="http://schemas.microsoft.com/office/powerpoint/2010/main" val="967548309"/>
              </p:ext>
            </p:extLst>
          </p:nvPr>
        </p:nvGraphicFramePr>
        <p:xfrm>
          <a:off x="563484" y="1313258"/>
          <a:ext cx="11065031" cy="494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>
          <a:extLst>
            <a:ext uri="{FF2B5EF4-FFF2-40B4-BE49-F238E27FC236}">
              <a16:creationId xmlns:a16="http://schemas.microsoft.com/office/drawing/2014/main" id="{16C93DA4-CA7E-109D-3F48-ECD3B652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">
            <a:extLst>
              <a:ext uri="{FF2B5EF4-FFF2-40B4-BE49-F238E27FC236}">
                <a16:creationId xmlns:a16="http://schemas.microsoft.com/office/drawing/2014/main" id="{6DFCE86C-79D1-1305-A0E5-6511497470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19662"/>
            <a:ext cx="105156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8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GLP-1 DRUG USAGE: US, AGE &amp; GENDER</a:t>
            </a:r>
            <a:endParaRPr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81" name="Google Shape;481;p14" descr="Icon&#10;&#10;Description automatically generated">
            <a:extLst>
              <a:ext uri="{FF2B5EF4-FFF2-40B4-BE49-F238E27FC236}">
                <a16:creationId xmlns:a16="http://schemas.microsoft.com/office/drawing/2014/main" id="{D0B62DD5-9323-8921-04B6-3DB724D82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648331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14">
            <a:extLst>
              <a:ext uri="{FF2B5EF4-FFF2-40B4-BE49-F238E27FC236}">
                <a16:creationId xmlns:a16="http://schemas.microsoft.com/office/drawing/2014/main" id="{C7DDF660-A15E-E46C-29BF-1DF9A0A001C4}"/>
              </a:ext>
            </a:extLst>
          </p:cNvPr>
          <p:cNvSpPr txBox="1"/>
          <p:nvPr/>
        </p:nvSpPr>
        <p:spPr>
          <a:xfrm>
            <a:off x="1295400" y="719372"/>
            <a:ext cx="10713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>
              <a:buSzPts val="1400"/>
              <a:buFont typeface="Arial"/>
              <a:buChar char="●"/>
            </a:pPr>
            <a:r>
              <a:rPr lang="en-US" sz="1200" dirty="0"/>
              <a:t>The skew is strongly male for GLP-1 drug use in the US among prebiotic users. The highest response comes from males 35-44, nearing 50%.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14">
            <a:extLst>
              <a:ext uri="{FF2B5EF4-FFF2-40B4-BE49-F238E27FC236}">
                <a16:creationId xmlns:a16="http://schemas.microsoft.com/office/drawing/2014/main" id="{57DE955F-4315-CCAA-EE79-5EF717BEC72F}"/>
              </a:ext>
            </a:extLst>
          </p:cNvPr>
          <p:cNvSpPr txBox="1"/>
          <p:nvPr/>
        </p:nvSpPr>
        <p:spPr>
          <a:xfrm>
            <a:off x="0" y="6330606"/>
            <a:ext cx="935915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7F7F7F"/>
              </a:buClr>
              <a:buSzPts val="1000"/>
            </a:pPr>
            <a:r>
              <a:rPr lang="en-US" sz="1000" dirty="0">
                <a:solidFill>
                  <a:srgbClr val="7F7F7F"/>
                </a:solidFill>
              </a:rPr>
              <a:t>Note: US Female 18-25 n=38, US Male 18-25 n=47, US Female 26-34 n=79, US Male 26-34 n=85, US Female 35-44 n=73, US Male 35-44 n=113, US Female 45-54 n=75, US Male 45-54 n=56, US Female 55+ n=39, US Male 55+ n=31</a:t>
            </a:r>
            <a:r>
              <a:rPr lang="en-US" sz="10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. Sum of responses marked as ‘Yes’ for question: “Are you currently taking a GLP-1 agonist?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84" name="Google Shape;484;p14">
            <a:extLst>
              <a:ext uri="{FF2B5EF4-FFF2-40B4-BE49-F238E27FC236}">
                <a16:creationId xmlns:a16="http://schemas.microsoft.com/office/drawing/2014/main" id="{65022766-77A5-53BC-8CDC-12D827600418}"/>
              </a:ext>
            </a:extLst>
          </p:cNvPr>
          <p:cNvGraphicFramePr/>
          <p:nvPr/>
        </p:nvGraphicFramePr>
        <p:xfrm>
          <a:off x="563484" y="1313258"/>
          <a:ext cx="11065031" cy="4947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841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98"/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HEALTH CONCERNS AND WHAT THEY TAKE </a:t>
            </a:r>
            <a:r>
              <a:rPr lang="en-US" sz="26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SUPPLEMENT </a:t>
            </a: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FOR (1st 10) ALL</a:t>
            </a:r>
            <a:endParaRPr sz="26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14" name="Google Shape;914;p198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08" y="812419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98"/>
          <p:cNvSpPr txBox="1"/>
          <p:nvPr/>
        </p:nvSpPr>
        <p:spPr>
          <a:xfrm>
            <a:off x="0" y="6392837"/>
            <a:ext cx="836451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n=2525. Results shown top 10 health concerns. Health Concerns Question: “Which of the following health conditions or concerns currently impact or impacted you within the past year?” </a:t>
            </a:r>
            <a:endParaRPr sz="105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6" name="Google Shape;916;p198"/>
          <p:cNvGraphicFramePr/>
          <p:nvPr>
            <p:extLst>
              <p:ext uri="{D42A27DB-BD31-4B8C-83A1-F6EECF244321}">
                <p14:modId xmlns:p14="http://schemas.microsoft.com/office/powerpoint/2010/main" val="82721017"/>
              </p:ext>
            </p:extLst>
          </p:nvPr>
        </p:nvGraphicFramePr>
        <p:xfrm>
          <a:off x="838201" y="2074443"/>
          <a:ext cx="10515600" cy="431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7" name="Google Shape;917;p198"/>
          <p:cNvSpPr txBox="1"/>
          <p:nvPr/>
        </p:nvSpPr>
        <p:spPr>
          <a:xfrm>
            <a:off x="948908" y="812419"/>
            <a:ext cx="10713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Montserrat"/>
                <a:cs typeface="Montserrat"/>
                <a:sym typeface="Montserrat"/>
              </a:rPr>
              <a:t>Examining the white space between those who have consumed and those willing to consume for the first 10 concerns reveals opportunities for addressing anxiety or stress, insomnia/sleep problems, and hair loss.</a:t>
            </a: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  <a:ea typeface="Montserrat"/>
                <a:cs typeface="Montserrat"/>
                <a:sym typeface="Montserrat"/>
              </a:rPr>
              <a:t>Similarly, analyzing the ‘education’ opportunity space between all those with a concern and those willing to consume for a concern shows gaps in addressing anxiety or stress, skin health, hair loss, and insomnia/sleep problems. </a:t>
            </a:r>
            <a:endParaRPr sz="1200" b="0" i="0" u="none" strike="noStrike" cap="none" dirty="0">
              <a:solidFill>
                <a:srgbClr val="000000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>
          <a:extLst>
            <a:ext uri="{FF2B5EF4-FFF2-40B4-BE49-F238E27FC236}">
              <a16:creationId xmlns:a16="http://schemas.microsoft.com/office/drawing/2014/main" id="{2CC40B97-0071-3EE0-DBD4-2F0E10C08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98">
            <a:extLst>
              <a:ext uri="{FF2B5EF4-FFF2-40B4-BE49-F238E27FC236}">
                <a16:creationId xmlns:a16="http://schemas.microsoft.com/office/drawing/2014/main" id="{A20BB7D5-8C0F-D8A4-2983-57FE6DB52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HEALTH CONCERNS AND WHAT THEY TAKE </a:t>
            </a:r>
            <a:r>
              <a:rPr lang="en-US" sz="26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SUPPLEMENT </a:t>
            </a: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FOR (2nd 10) ALL</a:t>
            </a:r>
            <a:endParaRPr sz="26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14" name="Google Shape;914;p198" descr="Icon&#10;&#10;Description automatically generated">
            <a:extLst>
              <a:ext uri="{FF2B5EF4-FFF2-40B4-BE49-F238E27FC236}">
                <a16:creationId xmlns:a16="http://schemas.microsoft.com/office/drawing/2014/main" id="{C3A9E775-DA8A-5095-3A84-9040DE2BCF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08" y="812419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98">
            <a:extLst>
              <a:ext uri="{FF2B5EF4-FFF2-40B4-BE49-F238E27FC236}">
                <a16:creationId xmlns:a16="http://schemas.microsoft.com/office/drawing/2014/main" id="{F301373A-1389-0129-3382-9048A1924CC8}"/>
              </a:ext>
            </a:extLst>
          </p:cNvPr>
          <p:cNvSpPr txBox="1"/>
          <p:nvPr/>
        </p:nvSpPr>
        <p:spPr>
          <a:xfrm>
            <a:off x="0" y="6392837"/>
            <a:ext cx="836451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n=2525. Results shown next 10 health concerns. Health Concerns Question: “Which of the following health conditions or concerns currently impact or impacted you within the past year?” </a:t>
            </a:r>
            <a:endParaRPr sz="105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6" name="Google Shape;916;p198">
            <a:extLst>
              <a:ext uri="{FF2B5EF4-FFF2-40B4-BE49-F238E27FC236}">
                <a16:creationId xmlns:a16="http://schemas.microsoft.com/office/drawing/2014/main" id="{93970006-0F4A-AC62-6C40-881FBD364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9610400"/>
              </p:ext>
            </p:extLst>
          </p:nvPr>
        </p:nvGraphicFramePr>
        <p:xfrm>
          <a:off x="838201" y="2074443"/>
          <a:ext cx="10515600" cy="431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7" name="Google Shape;917;p198">
            <a:extLst>
              <a:ext uri="{FF2B5EF4-FFF2-40B4-BE49-F238E27FC236}">
                <a16:creationId xmlns:a16="http://schemas.microsoft.com/office/drawing/2014/main" id="{25B16213-AE71-9033-A640-9A597C1A3081}"/>
              </a:ext>
            </a:extLst>
          </p:cNvPr>
          <p:cNvSpPr txBox="1"/>
          <p:nvPr/>
        </p:nvSpPr>
        <p:spPr>
          <a:xfrm>
            <a:off x="948908" y="812419"/>
            <a:ext cx="107139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ea typeface="Montserrat"/>
                <a:cs typeface="Montserrat"/>
                <a:sym typeface="Montserrat"/>
              </a:rPr>
              <a:t>Examining the whitespace between those who have already consumed and those willing to consume over the next 10 issues, we identify opportunities related to mood, overweight/obese, healthy aging, depression, and lack of mental energy.</a:t>
            </a: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ea typeface="Montserrat"/>
                <a:cs typeface="Montserrat"/>
                <a:sym typeface="Montserrat"/>
              </a:rPr>
              <a:t>Looking at the ‘education’ opportunity space between all individuals with concerns and those willing to consume for a concern, we observe gaps in mood, oral health, high cholesterol, depression, lack of mental energy, and overweight/obese.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5337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>
          <a:extLst>
            <a:ext uri="{FF2B5EF4-FFF2-40B4-BE49-F238E27FC236}">
              <a16:creationId xmlns:a16="http://schemas.microsoft.com/office/drawing/2014/main" id="{DBCD0B24-915E-E5DA-6FCB-2D1AB0681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98">
            <a:extLst>
              <a:ext uri="{FF2B5EF4-FFF2-40B4-BE49-F238E27FC236}">
                <a16:creationId xmlns:a16="http://schemas.microsoft.com/office/drawing/2014/main" id="{563F30EE-D74E-02D3-DD75-6FFC8AC4DB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HEALTH CONCERNS AND WHAT THEY TAKE </a:t>
            </a:r>
            <a:r>
              <a:rPr lang="en-US" sz="26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SUPPLEMENT </a:t>
            </a: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FOR (3rd 10) ALL</a:t>
            </a:r>
            <a:endParaRPr sz="26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14" name="Google Shape;914;p198" descr="Icon&#10;&#10;Description automatically generated">
            <a:extLst>
              <a:ext uri="{FF2B5EF4-FFF2-40B4-BE49-F238E27FC236}">
                <a16:creationId xmlns:a16="http://schemas.microsoft.com/office/drawing/2014/main" id="{6C6872DB-1D84-70F5-5159-EABB73385F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08" y="812419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98">
            <a:extLst>
              <a:ext uri="{FF2B5EF4-FFF2-40B4-BE49-F238E27FC236}">
                <a16:creationId xmlns:a16="http://schemas.microsoft.com/office/drawing/2014/main" id="{196D14E0-6833-2D44-869B-8D9728A86861}"/>
              </a:ext>
            </a:extLst>
          </p:cNvPr>
          <p:cNvSpPr txBox="1"/>
          <p:nvPr/>
        </p:nvSpPr>
        <p:spPr>
          <a:xfrm>
            <a:off x="0" y="6392837"/>
            <a:ext cx="836451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n=2525. Results shown next 10 health concerns. Health Concerns Question: “Which of the following health conditions or concerns currently impact or impacted you within the past year?” </a:t>
            </a:r>
            <a:endParaRPr sz="105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6" name="Google Shape;916;p198">
            <a:extLst>
              <a:ext uri="{FF2B5EF4-FFF2-40B4-BE49-F238E27FC236}">
                <a16:creationId xmlns:a16="http://schemas.microsoft.com/office/drawing/2014/main" id="{9B28003C-24F3-DD6C-F2FC-E47F3CF2FA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962562"/>
              </p:ext>
            </p:extLst>
          </p:nvPr>
        </p:nvGraphicFramePr>
        <p:xfrm>
          <a:off x="838201" y="2074443"/>
          <a:ext cx="10515600" cy="431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7" name="Google Shape;917;p198">
            <a:extLst>
              <a:ext uri="{FF2B5EF4-FFF2-40B4-BE49-F238E27FC236}">
                <a16:creationId xmlns:a16="http://schemas.microsoft.com/office/drawing/2014/main" id="{8649B975-6571-8858-EBC1-FEC292CE7BC9}"/>
              </a:ext>
            </a:extLst>
          </p:cNvPr>
          <p:cNvSpPr txBox="1"/>
          <p:nvPr/>
        </p:nvSpPr>
        <p:spPr>
          <a:xfrm>
            <a:off x="948908" y="812419"/>
            <a:ext cx="107139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ea typeface="Montserrat"/>
                <a:cs typeface="Montserrat"/>
                <a:sym typeface="Montserrat"/>
              </a:rPr>
              <a:t>Examining the white space between those who have consumed versus those willing to consume for the next 10 concerns we identify gaps in awareness about poor/declining vision, sexual health, poor hydration and memory problems.</a:t>
            </a: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ea typeface="Montserrat"/>
                <a:cs typeface="Montserrat"/>
                <a:sym typeface="Montserrat"/>
              </a:rPr>
              <a:t>When analyzing the ‘education’ opportunity space between individuals with concerns and those willing to consume for a concern, we identify gaps related to poor hydration, poor/declining vision, lack of mental acuity, cognition, focus, athletic performance, my child’s health, and memory issues.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0317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>
          <a:extLst>
            <a:ext uri="{FF2B5EF4-FFF2-40B4-BE49-F238E27FC236}">
              <a16:creationId xmlns:a16="http://schemas.microsoft.com/office/drawing/2014/main" id="{582A4769-50D3-8DF5-F955-EF1950B7F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98">
            <a:extLst>
              <a:ext uri="{FF2B5EF4-FFF2-40B4-BE49-F238E27FC236}">
                <a16:creationId xmlns:a16="http://schemas.microsoft.com/office/drawing/2014/main" id="{33F92654-7F82-6EE1-13BC-18A042C395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HEALTH CONCERNS AND WHAT THEY TAKE </a:t>
            </a:r>
            <a:r>
              <a:rPr lang="en-US" sz="2600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SUPPLEMENT </a:t>
            </a: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FOR (</a:t>
            </a:r>
            <a:r>
              <a:rPr lang="en-US" sz="2600" dirty="0">
                <a:solidFill>
                  <a:schemeClr val="tx1"/>
                </a:solidFill>
              </a:rPr>
              <a:t>LAST 9</a:t>
            </a:r>
            <a:r>
              <a:rPr lang="en-US" sz="2600" b="1" dirty="0">
                <a:solidFill>
                  <a:schemeClr val="tx1"/>
                </a:solidFill>
                <a:latin typeface="Arial Black"/>
                <a:ea typeface="Arial Black"/>
                <a:cs typeface="Arial Black"/>
                <a:sym typeface="Arial Black"/>
              </a:rPr>
              <a:t>) ALL</a:t>
            </a:r>
            <a:endParaRPr sz="2600" dirty="0">
              <a:solidFill>
                <a:schemeClr val="tx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914" name="Google Shape;914;p198" descr="Icon&#10;&#10;Description automatically generated">
            <a:extLst>
              <a:ext uri="{FF2B5EF4-FFF2-40B4-BE49-F238E27FC236}">
                <a16:creationId xmlns:a16="http://schemas.microsoft.com/office/drawing/2014/main" id="{67CD58F0-FE2B-5895-5DB9-E8BFD99F28F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708" y="812419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p198">
            <a:extLst>
              <a:ext uri="{FF2B5EF4-FFF2-40B4-BE49-F238E27FC236}">
                <a16:creationId xmlns:a16="http://schemas.microsoft.com/office/drawing/2014/main" id="{4255EC88-6C0B-CE91-D93C-F0DEED7E8F95}"/>
              </a:ext>
            </a:extLst>
          </p:cNvPr>
          <p:cNvSpPr txBox="1"/>
          <p:nvPr/>
        </p:nvSpPr>
        <p:spPr>
          <a:xfrm>
            <a:off x="0" y="6392837"/>
            <a:ext cx="836451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n=2525. Results shown </a:t>
            </a:r>
            <a:r>
              <a:rPr lang="en-US" sz="1050" dirty="0">
                <a:solidFill>
                  <a:srgbClr val="7F7F7F"/>
                </a:solidFill>
              </a:rPr>
              <a:t>last 9</a:t>
            </a:r>
            <a:r>
              <a:rPr lang="en-US" sz="105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health concerns. Health Concerns Question: “Which of the following health conditions or concerns currently impact or impacted you within the past year?” </a:t>
            </a:r>
            <a:endParaRPr sz="105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916" name="Google Shape;916;p198">
            <a:extLst>
              <a:ext uri="{FF2B5EF4-FFF2-40B4-BE49-F238E27FC236}">
                <a16:creationId xmlns:a16="http://schemas.microsoft.com/office/drawing/2014/main" id="{3EBE79DD-0A20-9D98-22F4-703E858164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063421"/>
              </p:ext>
            </p:extLst>
          </p:nvPr>
        </p:nvGraphicFramePr>
        <p:xfrm>
          <a:off x="838201" y="2074443"/>
          <a:ext cx="10515600" cy="431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17" name="Google Shape;917;p198">
            <a:extLst>
              <a:ext uri="{FF2B5EF4-FFF2-40B4-BE49-F238E27FC236}">
                <a16:creationId xmlns:a16="http://schemas.microsoft.com/office/drawing/2014/main" id="{EDA6FCCB-DDB6-11D4-08D5-D64ED9DB0E31}"/>
              </a:ext>
            </a:extLst>
          </p:cNvPr>
          <p:cNvSpPr txBox="1"/>
          <p:nvPr/>
        </p:nvSpPr>
        <p:spPr>
          <a:xfrm>
            <a:off x="948908" y="812419"/>
            <a:ext cx="107139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Key Insights:</a:t>
            </a: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ea typeface="Montserrat"/>
                <a:cs typeface="Montserrat"/>
                <a:sym typeface="Montserrat"/>
              </a:rPr>
              <a:t>Examining the white space between those that have consumed versus those willing to consume, we see opportunities related to </a:t>
            </a:r>
            <a:r>
              <a:rPr lang="en-US" sz="1200" dirty="0" err="1">
                <a:ea typeface="Montserrat"/>
                <a:cs typeface="Montserrat"/>
                <a:sym typeface="Montserrat"/>
              </a:rPr>
              <a:t>healthspan</a:t>
            </a:r>
            <a:r>
              <a:rPr lang="en-US" sz="1200" dirty="0">
                <a:ea typeface="Montserrat"/>
                <a:cs typeface="Montserrat"/>
                <a:sym typeface="Montserrat"/>
              </a:rPr>
              <a:t>/longevity, vaginal and heart/cardiovascular problems.</a:t>
            </a:r>
          </a:p>
          <a:p>
            <a:pPr marL="514350" lvl="0" indent="-285750">
              <a:buSzPts val="1400"/>
              <a:buFont typeface="Arial" panose="020B0604020202020204" pitchFamily="34" charset="0"/>
              <a:buChar char="•"/>
            </a:pPr>
            <a:r>
              <a:rPr lang="en-US" sz="1200" dirty="0">
                <a:ea typeface="Montserrat"/>
                <a:cs typeface="Montserrat"/>
                <a:sym typeface="Montserrat"/>
              </a:rPr>
              <a:t>Examining the ‘education’ opportunity space between all those who have a concern and those willing to consume for a concern, we see gaps in body composition, vaginal health, long haul COVID symptoms, heart/cardiovascular problems, and </a:t>
            </a:r>
            <a:r>
              <a:rPr lang="en-US" sz="1200" dirty="0" err="1">
                <a:ea typeface="Montserrat"/>
                <a:cs typeface="Montserrat"/>
                <a:sym typeface="Montserrat"/>
              </a:rPr>
              <a:t>healthspan</a:t>
            </a:r>
            <a:r>
              <a:rPr lang="en-US" sz="1200" dirty="0">
                <a:ea typeface="Montserrat"/>
                <a:cs typeface="Montserrat"/>
                <a:sym typeface="Montserrat"/>
              </a:rPr>
              <a:t>/longevity. 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5621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74"/>
          <p:cNvSpPr txBox="1">
            <a:spLocks noGrp="1"/>
          </p:cNvSpPr>
          <p:nvPr>
            <p:ph type="title"/>
          </p:nvPr>
        </p:nvSpPr>
        <p:spPr>
          <a:xfrm>
            <a:off x="838200" y="224287"/>
            <a:ext cx="10515600" cy="45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lang="en-US" dirty="0">
                <a:solidFill>
                  <a:schemeClr val="tx1"/>
                </a:solidFill>
              </a:rPr>
              <a:t>FAMILIARITY: ALL USERS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217" name="Google Shape;1217;p74"/>
          <p:cNvSpPr txBox="1"/>
          <p:nvPr/>
        </p:nvSpPr>
        <p:spPr>
          <a:xfrm>
            <a:off x="0" y="6611779"/>
            <a:ext cx="8229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Note: All Respondents=4029.</a:t>
            </a:r>
            <a:r>
              <a:rPr lang="en-US" sz="100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Question: “How familiar would you consider yourself regarding the use of these supplements?”</a:t>
            </a:r>
            <a:endParaRPr dirty="0"/>
          </a:p>
        </p:txBody>
      </p:sp>
      <p:pic>
        <p:nvPicPr>
          <p:cNvPr id="1218" name="Google Shape;1218;p7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91024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74"/>
          <p:cNvSpPr txBox="1"/>
          <p:nvPr/>
        </p:nvSpPr>
        <p:spPr>
          <a:xfrm>
            <a:off x="1295400" y="711921"/>
            <a:ext cx="10058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1400"/>
            </a:pPr>
            <a:r>
              <a:rPr lang="en-US" sz="1200" b="1" dirty="0">
                <a:solidFill>
                  <a:schemeClr val="dk1"/>
                </a:solidFill>
              </a:rPr>
              <a:t>Key Insight:</a:t>
            </a:r>
            <a:endParaRPr lang="en-US" sz="1200" dirty="0">
              <a:solidFill>
                <a:schemeClr val="dk1"/>
              </a:solidFill>
            </a:endParaRPr>
          </a:p>
          <a:p>
            <a:pPr marL="285750" lvl="0" indent="-285750"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200" dirty="0">
                <a:solidFill>
                  <a:schemeClr val="dk1"/>
                </a:solidFill>
              </a:rPr>
              <a:t>For all supplement users, familiarity with prebiotics continues to rise, now at 20% for top familiarity and 47% for top-two familiarity, up from 20% and 35%, respectively.</a:t>
            </a:r>
            <a:endParaRPr lang="en-US" sz="1200" dirty="0"/>
          </a:p>
        </p:txBody>
      </p:sp>
      <p:graphicFrame>
        <p:nvGraphicFramePr>
          <p:cNvPr id="1220" name="Google Shape;1220;p74"/>
          <p:cNvGraphicFramePr/>
          <p:nvPr>
            <p:extLst>
              <p:ext uri="{D42A27DB-BD31-4B8C-83A1-F6EECF244321}">
                <p14:modId xmlns:p14="http://schemas.microsoft.com/office/powerpoint/2010/main" val="1239302634"/>
              </p:ext>
            </p:extLst>
          </p:nvPr>
        </p:nvGraphicFramePr>
        <p:xfrm>
          <a:off x="190831" y="1358211"/>
          <a:ext cx="12001169" cy="5026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Blu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15397</TotalTime>
  <Words>2352</Words>
  <Application>Microsoft Macintosh PowerPoint</Application>
  <PresentationFormat>Widescreen</PresentationFormat>
  <Paragraphs>254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Arial Black</vt:lpstr>
      <vt:lpstr>Montserrat</vt:lpstr>
      <vt:lpstr>Arial</vt:lpstr>
      <vt:lpstr>Montserrat Black</vt:lpstr>
      <vt:lpstr>Office Theme</vt:lpstr>
      <vt:lpstr>Custom Design</vt:lpstr>
      <vt:lpstr>PowerPoint Presentation</vt:lpstr>
      <vt:lpstr>DEMOGRAPHIC OVERVIEW</vt:lpstr>
      <vt:lpstr>GLP-1 DRUG USAGE: COUNTRY</vt:lpstr>
      <vt:lpstr>GLP-1 DRUG USAGE: US, AGE &amp; GENDER</vt:lpstr>
      <vt:lpstr>HEALTH CONCERNS AND WHAT THEY TAKE SUPPLEMENT FOR (1st 10) ALL</vt:lpstr>
      <vt:lpstr>HEALTH CONCERNS AND WHAT THEY TAKE SUPPLEMENT FOR (2nd 10) ALL</vt:lpstr>
      <vt:lpstr>HEALTH CONCERNS AND WHAT THEY TAKE SUPPLEMENT FOR (3rd 10) ALL</vt:lpstr>
      <vt:lpstr>HEALTH CONCERNS AND WHAT THEY TAKE SUPPLEMENT FOR (LAST 9) ALL</vt:lpstr>
      <vt:lpstr>FAMILIARITY: ALL USERS</vt:lpstr>
      <vt:lpstr>PERCEIVED EFFECTIVENESS</vt:lpstr>
      <vt:lpstr>PowerPoint Presentation</vt:lpstr>
      <vt:lpstr>WHY THEY TAKE PREBIOTICS: COUNTRY</vt:lpstr>
      <vt:lpstr>IMPORTANT LABEL CHARACTERISTICS:  COUNTRY</vt:lpstr>
      <vt:lpstr>IMPORTANT LABEL CHARACTERISTICS:  US, AGE &amp; GENDER</vt:lpstr>
      <vt:lpstr>EXPECTED BENEFITS: PRE COUNTRY (FIRST 10)</vt:lpstr>
      <vt:lpstr>EXPECTED BENEFITS: COUNTRY (LAST 12)</vt:lpstr>
      <vt:lpstr>EXPECTED BENEFITS: PRO COUNTRY (FIRST 10)</vt:lpstr>
      <vt:lpstr>EXPECTED BENEFITS: COUNTRY (LAST 12)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Lorenzen</dc:creator>
  <cp:lastModifiedBy>Len Monheit</cp:lastModifiedBy>
  <cp:revision>43</cp:revision>
  <dcterms:created xsi:type="dcterms:W3CDTF">2023-12-15T16:40:54Z</dcterms:created>
  <dcterms:modified xsi:type="dcterms:W3CDTF">2025-11-12T13:25:04Z</dcterms:modified>
</cp:coreProperties>
</file>