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7" r:id="rId1"/>
  </p:sldMasterIdLst>
  <p:notesMasterIdLst>
    <p:notesMasterId r:id="rId19"/>
  </p:notesMasterIdLst>
  <p:sldIdLst>
    <p:sldId id="1211" r:id="rId2"/>
    <p:sldId id="267" r:id="rId3"/>
    <p:sldId id="1294" r:id="rId4"/>
    <p:sldId id="1292" r:id="rId5"/>
    <p:sldId id="1244" r:id="rId6"/>
    <p:sldId id="1295" r:id="rId7"/>
    <p:sldId id="1299" r:id="rId8"/>
    <p:sldId id="1300" r:id="rId9"/>
    <p:sldId id="1296" r:id="rId10"/>
    <p:sldId id="1280" r:id="rId11"/>
    <p:sldId id="1282" r:id="rId12"/>
    <p:sldId id="1283" r:id="rId13"/>
    <p:sldId id="1297" r:id="rId14"/>
    <p:sldId id="1298" r:id="rId15"/>
    <p:sldId id="1284" r:id="rId16"/>
    <p:sldId id="1285" r:id="rId17"/>
    <p:sldId id="127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B5F"/>
    <a:srgbClr val="C98C53"/>
    <a:srgbClr val="C00000"/>
    <a:srgbClr val="19095F"/>
    <a:srgbClr val="EFA860"/>
    <a:srgbClr val="AB7942"/>
    <a:srgbClr val="130F5F"/>
    <a:srgbClr val="13065F"/>
    <a:srgbClr val="2B045F"/>
    <a:srgbClr val="220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13"/>
    <p:restoredTop sz="96126"/>
  </p:normalViewPr>
  <p:slideViewPr>
    <p:cSldViewPr snapToGrid="0">
      <p:cViewPr>
        <p:scale>
          <a:sx n="52" d="100"/>
          <a:sy n="52" d="100"/>
        </p:scale>
        <p:origin x="1112" y="1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baseline="0">
                <a:solidFill>
                  <a:srgbClr val="001644"/>
                </a:solidFill>
              </a:rPr>
              <a:t>VMK223 Interacts with TLR2 and TLR4 Receptors</a:t>
            </a:r>
            <a:endParaRPr lang="en-GB" b="1">
              <a:solidFill>
                <a:srgbClr val="00164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201920384951881"/>
          <c:y val="0.17171296296296296"/>
          <c:w val="0.84925240594925633"/>
          <c:h val="0.61535469524642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TLR!$B$13</c:f>
              <c:strCache>
                <c:ptCount val="1"/>
                <c:pt idx="0">
                  <c:v>TLR2</c:v>
                </c:pt>
              </c:strCache>
            </c:strRef>
          </c:tx>
          <c:spPr>
            <a:solidFill>
              <a:srgbClr val="0016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TLR!$B$18:$B$20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7.0000000000000007E-2</c:v>
                  </c:pt>
                  <c:pt idx="2">
                    <c:v>0.21</c:v>
                  </c:pt>
                </c:numCache>
              </c:numRef>
            </c:plus>
            <c:minus>
              <c:numRef>
                <c:f>TLR!$B$18:$B$20</c:f>
                <c:numCache>
                  <c:formatCode>General</c:formatCode>
                  <c:ptCount val="3"/>
                  <c:pt idx="0">
                    <c:v>0.1</c:v>
                  </c:pt>
                  <c:pt idx="1">
                    <c:v>7.0000000000000007E-2</c:v>
                  </c:pt>
                  <c:pt idx="2">
                    <c:v>0.21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TLR!$A$14:$A$16</c:f>
              <c:strCache>
                <c:ptCount val="3"/>
                <c:pt idx="0">
                  <c:v>Ligand</c:v>
                </c:pt>
                <c:pt idx="1">
                  <c:v>VMK223</c:v>
                </c:pt>
                <c:pt idx="2">
                  <c:v>Ligand + VMK223</c:v>
                </c:pt>
              </c:strCache>
            </c:strRef>
          </c:cat>
          <c:val>
            <c:numRef>
              <c:f>TLR!$B$14:$B$16</c:f>
              <c:numCache>
                <c:formatCode>General</c:formatCode>
                <c:ptCount val="3"/>
                <c:pt idx="0">
                  <c:v>3.46</c:v>
                </c:pt>
                <c:pt idx="1">
                  <c:v>1.94</c:v>
                </c:pt>
                <c:pt idx="2">
                  <c:v>3.34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2-4147-86F2-3E3DABB3BD32}"/>
            </c:ext>
          </c:extLst>
        </c:ser>
        <c:ser>
          <c:idx val="1"/>
          <c:order val="1"/>
          <c:tx>
            <c:strRef>
              <c:f>TLR!$C$13</c:f>
              <c:strCache>
                <c:ptCount val="1"/>
                <c:pt idx="0">
                  <c:v>TLR4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TLR!$C$18:$C$20</c:f>
                <c:numCache>
                  <c:formatCode>General</c:formatCode>
                  <c:ptCount val="3"/>
                  <c:pt idx="0">
                    <c:v>0.13</c:v>
                  </c:pt>
                  <c:pt idx="1">
                    <c:v>0.01</c:v>
                  </c:pt>
                  <c:pt idx="2">
                    <c:v>0.02</c:v>
                  </c:pt>
                </c:numCache>
              </c:numRef>
            </c:plus>
            <c:minus>
              <c:numRef>
                <c:f>TLR!$C$18:$C$20</c:f>
                <c:numCache>
                  <c:formatCode>General</c:formatCode>
                  <c:ptCount val="3"/>
                  <c:pt idx="0">
                    <c:v>0.13</c:v>
                  </c:pt>
                  <c:pt idx="1">
                    <c:v>0.01</c:v>
                  </c:pt>
                  <c:pt idx="2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TLR!$A$14:$A$16</c:f>
              <c:strCache>
                <c:ptCount val="3"/>
                <c:pt idx="0">
                  <c:v>Ligand</c:v>
                </c:pt>
                <c:pt idx="1">
                  <c:v>VMK223</c:v>
                </c:pt>
                <c:pt idx="2">
                  <c:v>Ligand + VMK223</c:v>
                </c:pt>
              </c:strCache>
            </c:strRef>
          </c:cat>
          <c:val>
            <c:numRef>
              <c:f>TLR!$C$14:$C$16</c:f>
              <c:numCache>
                <c:formatCode>General</c:formatCode>
                <c:ptCount val="3"/>
                <c:pt idx="0">
                  <c:v>2.16</c:v>
                </c:pt>
                <c:pt idx="1">
                  <c:v>0.09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2-4147-86F2-3E3DABB3B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5970976"/>
        <c:axId val="819195056"/>
      </c:barChart>
      <c:catAx>
        <c:axId val="85597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195056"/>
        <c:crosses val="autoZero"/>
        <c:auto val="1"/>
        <c:lblAlgn val="ctr"/>
        <c:lblOffset val="100"/>
        <c:noMultiLvlLbl val="0"/>
      </c:catAx>
      <c:valAx>
        <c:axId val="819195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164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rgbClr val="001644"/>
                    </a:solidFill>
                  </a:rPr>
                  <a:t>OD 655 nm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001644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97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baseline="0">
                <a:solidFill>
                  <a:srgbClr val="001644"/>
                </a:solidFill>
              </a:rPr>
              <a:t>VMK223 Strengthens the Gut Barrier</a:t>
            </a:r>
            <a:endParaRPr lang="en-GB">
              <a:solidFill>
                <a:srgbClr val="00164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'BMAL1 CLOCK'!$K$46</c:f>
              <c:strCache>
                <c:ptCount val="1"/>
                <c:pt idx="0">
                  <c:v>OCCLUDIN</c:v>
                </c:pt>
              </c:strCache>
            </c:strRef>
          </c:tx>
          <c:spPr>
            <a:solidFill>
              <a:srgbClr val="0016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'BMAL1 CLOCK'!$K$52:$K$56</c:f>
                <c:numCache>
                  <c:formatCode>General</c:formatCode>
                  <c:ptCount val="5"/>
                  <c:pt idx="0">
                    <c:v>0.255</c:v>
                  </c:pt>
                  <c:pt idx="1">
                    <c:v>0.30299999999999999</c:v>
                  </c:pt>
                  <c:pt idx="2">
                    <c:v>0.20599999999999999</c:v>
                  </c:pt>
                  <c:pt idx="3">
                    <c:v>0.38900000000000001</c:v>
                  </c:pt>
                  <c:pt idx="4">
                    <c:v>0.42899999999999999</c:v>
                  </c:pt>
                </c:numCache>
              </c:numRef>
            </c:plus>
            <c:minus>
              <c:numRef>
                <c:f>'BMAL1 CLOCK'!$K$52:$K$56</c:f>
                <c:numCache>
                  <c:formatCode>General</c:formatCode>
                  <c:ptCount val="5"/>
                  <c:pt idx="0">
                    <c:v>0.255</c:v>
                  </c:pt>
                  <c:pt idx="1">
                    <c:v>0.30299999999999999</c:v>
                  </c:pt>
                  <c:pt idx="2">
                    <c:v>0.20599999999999999</c:v>
                  </c:pt>
                  <c:pt idx="3">
                    <c:v>0.38900000000000001</c:v>
                  </c:pt>
                  <c:pt idx="4">
                    <c:v>0.42899999999999999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'BMAL1 CLOCK'!$J$47:$J$51</c:f>
              <c:strCache>
                <c:ptCount val="5"/>
                <c:pt idx="0">
                  <c:v>Caco-2</c:v>
                </c:pt>
                <c:pt idx="1">
                  <c:v>LPS</c:v>
                </c:pt>
                <c:pt idx="2">
                  <c:v>VMK 2h</c:v>
                </c:pt>
                <c:pt idx="3">
                  <c:v>VMK 4h</c:v>
                </c:pt>
                <c:pt idx="4">
                  <c:v>VMK 24h</c:v>
                </c:pt>
              </c:strCache>
            </c:strRef>
          </c:cat>
          <c:val>
            <c:numRef>
              <c:f>'BMAL1 CLOCK'!$K$47:$K$51</c:f>
              <c:numCache>
                <c:formatCode>General</c:formatCode>
                <c:ptCount val="5"/>
                <c:pt idx="0">
                  <c:v>1.6</c:v>
                </c:pt>
                <c:pt idx="1">
                  <c:v>1</c:v>
                </c:pt>
                <c:pt idx="2">
                  <c:v>1.3</c:v>
                </c:pt>
                <c:pt idx="3">
                  <c:v>1.7</c:v>
                </c:pt>
                <c:pt idx="4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7-9146-A347-5262053A4F19}"/>
            </c:ext>
          </c:extLst>
        </c:ser>
        <c:ser>
          <c:idx val="1"/>
          <c:order val="1"/>
          <c:tx>
            <c:strRef>
              <c:f>'BMAL1 CLOCK'!$L$46</c:f>
              <c:strCache>
                <c:ptCount val="1"/>
                <c:pt idx="0">
                  <c:v>ZONULIN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'BMAL1 CLOCK'!$L$52:$L$56</c:f>
                <c:numCache>
                  <c:formatCode>General</c:formatCode>
                  <c:ptCount val="5"/>
                  <c:pt idx="0">
                    <c:v>0.25700000000000001</c:v>
                  </c:pt>
                  <c:pt idx="1">
                    <c:v>0.46899999999999997</c:v>
                  </c:pt>
                  <c:pt idx="2">
                    <c:v>0.4</c:v>
                  </c:pt>
                  <c:pt idx="3">
                    <c:v>0.3</c:v>
                  </c:pt>
                  <c:pt idx="4">
                    <c:v>0.27700000000000002</c:v>
                  </c:pt>
                </c:numCache>
              </c:numRef>
            </c:plus>
            <c:minus>
              <c:numRef>
                <c:f>'BMAL1 CLOCK'!$L$52:$L$56</c:f>
                <c:numCache>
                  <c:formatCode>General</c:formatCode>
                  <c:ptCount val="5"/>
                  <c:pt idx="0">
                    <c:v>0.25700000000000001</c:v>
                  </c:pt>
                  <c:pt idx="1">
                    <c:v>0.46899999999999997</c:v>
                  </c:pt>
                  <c:pt idx="2">
                    <c:v>0.4</c:v>
                  </c:pt>
                  <c:pt idx="3">
                    <c:v>0.3</c:v>
                  </c:pt>
                  <c:pt idx="4">
                    <c:v>0.27700000000000002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'BMAL1 CLOCK'!$J$47:$J$51</c:f>
              <c:strCache>
                <c:ptCount val="5"/>
                <c:pt idx="0">
                  <c:v>Caco-2</c:v>
                </c:pt>
                <c:pt idx="1">
                  <c:v>LPS</c:v>
                </c:pt>
                <c:pt idx="2">
                  <c:v>VMK 2h</c:v>
                </c:pt>
                <c:pt idx="3">
                  <c:v>VMK 4h</c:v>
                </c:pt>
                <c:pt idx="4">
                  <c:v>VMK 24h</c:v>
                </c:pt>
              </c:strCache>
            </c:strRef>
          </c:cat>
          <c:val>
            <c:numRef>
              <c:f>'BMAL1 CLOCK'!$L$47:$L$51</c:f>
              <c:numCache>
                <c:formatCode>General</c:formatCode>
                <c:ptCount val="5"/>
                <c:pt idx="0">
                  <c:v>1.3</c:v>
                </c:pt>
                <c:pt idx="1">
                  <c:v>3.4</c:v>
                </c:pt>
                <c:pt idx="2">
                  <c:v>2.2000000000000002</c:v>
                </c:pt>
                <c:pt idx="3">
                  <c:v>2.9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17-9146-A347-5262053A4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1863152"/>
        <c:axId val="1861951824"/>
      </c:barChart>
      <c:catAx>
        <c:axId val="186186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1951824"/>
        <c:crosses val="autoZero"/>
        <c:auto val="1"/>
        <c:lblAlgn val="ctr"/>
        <c:lblOffset val="100"/>
        <c:noMultiLvlLbl val="0"/>
      </c:catAx>
      <c:valAx>
        <c:axId val="1861951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164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>
                    <a:solidFill>
                      <a:srgbClr val="001644"/>
                    </a:solidFill>
                    <a:effectLst/>
                  </a:rPr>
                  <a:t>Normalised fold change</a:t>
                </a:r>
                <a:endParaRPr lang="en-GB" sz="1000">
                  <a:solidFill>
                    <a:srgbClr val="001644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1644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186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baseline="0">
                <a:solidFill>
                  <a:srgbClr val="001644"/>
                </a:solidFill>
              </a:rPr>
              <a:t>VMK223 Regulates Circadian Rhythm Genes</a:t>
            </a:r>
            <a:endParaRPr lang="en-GB" b="1">
              <a:solidFill>
                <a:srgbClr val="00164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3277056649276175"/>
          <c:y val="0.21809576837416481"/>
          <c:w val="0.83126597053209961"/>
          <c:h val="0.49203654665661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'BMAL1 CLOCK'!$B$47</c:f>
              <c:strCache>
                <c:ptCount val="1"/>
                <c:pt idx="0">
                  <c:v>BMAL1</c:v>
                </c:pt>
              </c:strCache>
            </c:strRef>
          </c:tx>
          <c:spPr>
            <a:solidFill>
              <a:srgbClr val="0016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'BMAL1 CLOCK'!$B$53:$B$57</c:f>
                <c:numCache>
                  <c:formatCode>General</c:formatCode>
                  <c:ptCount val="5"/>
                  <c:pt idx="0">
                    <c:v>0.20200000000000001</c:v>
                  </c:pt>
                  <c:pt idx="1">
                    <c:v>0.38800000000000001</c:v>
                  </c:pt>
                  <c:pt idx="2">
                    <c:v>0.32300000000000001</c:v>
                  </c:pt>
                  <c:pt idx="3">
                    <c:v>0.27900000000000003</c:v>
                  </c:pt>
                  <c:pt idx="4">
                    <c:v>0.33300000000000002</c:v>
                  </c:pt>
                </c:numCache>
              </c:numRef>
            </c:plus>
            <c:minus>
              <c:numRef>
                <c:f>'BMAL1 CLOCK'!$B$53:$B$57</c:f>
                <c:numCache>
                  <c:formatCode>General</c:formatCode>
                  <c:ptCount val="5"/>
                  <c:pt idx="0">
                    <c:v>0.20200000000000001</c:v>
                  </c:pt>
                  <c:pt idx="1">
                    <c:v>0.38800000000000001</c:v>
                  </c:pt>
                  <c:pt idx="2">
                    <c:v>0.32300000000000001</c:v>
                  </c:pt>
                  <c:pt idx="3">
                    <c:v>0.27900000000000003</c:v>
                  </c:pt>
                  <c:pt idx="4">
                    <c:v>0.33300000000000002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'BMAL1 CLOCK'!$A$48:$A$52</c:f>
              <c:strCache>
                <c:ptCount val="5"/>
                <c:pt idx="0">
                  <c:v>Caco-2</c:v>
                </c:pt>
                <c:pt idx="1">
                  <c:v>LPS</c:v>
                </c:pt>
                <c:pt idx="2">
                  <c:v>VMK 2h</c:v>
                </c:pt>
                <c:pt idx="3">
                  <c:v>VMK 4h</c:v>
                </c:pt>
                <c:pt idx="4">
                  <c:v>VMK 24h</c:v>
                </c:pt>
              </c:strCache>
            </c:strRef>
          </c:cat>
          <c:val>
            <c:numRef>
              <c:f>'BMAL1 CLOCK'!$B$48:$B$52</c:f>
              <c:numCache>
                <c:formatCode>General</c:formatCode>
                <c:ptCount val="5"/>
                <c:pt idx="0">
                  <c:v>1.4</c:v>
                </c:pt>
                <c:pt idx="1">
                  <c:v>1.3</c:v>
                </c:pt>
                <c:pt idx="2">
                  <c:v>1.1000000000000001</c:v>
                </c:pt>
                <c:pt idx="3">
                  <c:v>3.2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4-8B4C-A30D-58D9956A0226}"/>
            </c:ext>
          </c:extLst>
        </c:ser>
        <c:ser>
          <c:idx val="1"/>
          <c:order val="1"/>
          <c:tx>
            <c:strRef>
              <c:f>'BMAL1 CLOCK'!$C$47</c:f>
              <c:strCache>
                <c:ptCount val="1"/>
                <c:pt idx="0">
                  <c:v>CLOCK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'BMAL1 CLOCK'!$C$53:$C$57</c:f>
                <c:numCache>
                  <c:formatCode>General</c:formatCode>
                  <c:ptCount val="5"/>
                  <c:pt idx="0">
                    <c:v>0.109</c:v>
                  </c:pt>
                  <c:pt idx="1">
                    <c:v>0.125</c:v>
                  </c:pt>
                  <c:pt idx="2">
                    <c:v>0.192</c:v>
                  </c:pt>
                  <c:pt idx="3">
                    <c:v>0.16800000000000001</c:v>
                  </c:pt>
                  <c:pt idx="4">
                    <c:v>0.15</c:v>
                  </c:pt>
                </c:numCache>
              </c:numRef>
            </c:plus>
            <c:minus>
              <c:numRef>
                <c:f>'BMAL1 CLOCK'!$C$53:$C$57</c:f>
                <c:numCache>
                  <c:formatCode>General</c:formatCode>
                  <c:ptCount val="5"/>
                  <c:pt idx="0">
                    <c:v>0.109</c:v>
                  </c:pt>
                  <c:pt idx="1">
                    <c:v>0.125</c:v>
                  </c:pt>
                  <c:pt idx="2">
                    <c:v>0.192</c:v>
                  </c:pt>
                  <c:pt idx="3">
                    <c:v>0.16800000000000001</c:v>
                  </c:pt>
                  <c:pt idx="4">
                    <c:v>0.15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'BMAL1 CLOCK'!$A$48:$A$52</c:f>
              <c:strCache>
                <c:ptCount val="5"/>
                <c:pt idx="0">
                  <c:v>Caco-2</c:v>
                </c:pt>
                <c:pt idx="1">
                  <c:v>LPS</c:v>
                </c:pt>
                <c:pt idx="2">
                  <c:v>VMK 2h</c:v>
                </c:pt>
                <c:pt idx="3">
                  <c:v>VMK 4h</c:v>
                </c:pt>
                <c:pt idx="4">
                  <c:v>VMK 24h</c:v>
                </c:pt>
              </c:strCache>
            </c:strRef>
          </c:cat>
          <c:val>
            <c:numRef>
              <c:f>'BMAL1 CLOCK'!$C$48:$C$52</c:f>
              <c:numCache>
                <c:formatCode>General</c:formatCode>
                <c:ptCount val="5"/>
                <c:pt idx="0">
                  <c:v>0.7</c:v>
                </c:pt>
                <c:pt idx="1">
                  <c:v>1</c:v>
                </c:pt>
                <c:pt idx="2">
                  <c:v>0.8</c:v>
                </c:pt>
                <c:pt idx="3">
                  <c:v>1.3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A4-8B4C-A30D-58D9956A02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3788960"/>
        <c:axId val="733799136"/>
      </c:barChart>
      <c:catAx>
        <c:axId val="73378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799136"/>
        <c:crosses val="autoZero"/>
        <c:auto val="1"/>
        <c:lblAlgn val="ctr"/>
        <c:lblOffset val="100"/>
        <c:noMultiLvlLbl val="0"/>
      </c:catAx>
      <c:valAx>
        <c:axId val="7337991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1644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1" i="0" baseline="0">
                    <a:solidFill>
                      <a:srgbClr val="001644"/>
                    </a:solidFill>
                    <a:effectLst/>
                  </a:rPr>
                  <a:t>Normalised fold change</a:t>
                </a:r>
                <a:endParaRPr lang="en-GB" sz="1000">
                  <a:solidFill>
                    <a:srgbClr val="001644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3.9232868700151219E-2"/>
              <c:y val="0.2292316258351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1644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78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>
                <a:solidFill>
                  <a:srgbClr val="001644"/>
                </a:solidFill>
              </a:rPr>
              <a:t>VMK</a:t>
            </a:r>
            <a:r>
              <a:rPr lang="en-GB" b="1" baseline="0">
                <a:solidFill>
                  <a:srgbClr val="001644"/>
                </a:solidFill>
              </a:rPr>
              <a:t> 223 Reduces Systemic Inflammatory Markers</a:t>
            </a:r>
            <a:endParaRPr lang="en-GB" b="1">
              <a:solidFill>
                <a:srgbClr val="001644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2523381452318461"/>
          <c:y val="0.17168999708369787"/>
          <c:w val="0.84421062992125984"/>
          <c:h val="0.75137357830271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HUMAN!$A$2</c:f>
              <c:strCache>
                <c:ptCount val="1"/>
                <c:pt idx="0">
                  <c:v>VMK223</c:v>
                </c:pt>
              </c:strCache>
            </c:strRef>
          </c:tx>
          <c:spPr>
            <a:solidFill>
              <a:srgbClr val="0016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HUMAN!$B$4:$C$4</c:f>
                <c:numCache>
                  <c:formatCode>General</c:formatCode>
                  <c:ptCount val="2"/>
                  <c:pt idx="0">
                    <c:v>0.4</c:v>
                  </c:pt>
                  <c:pt idx="1">
                    <c:v>0.2</c:v>
                  </c:pt>
                </c:numCache>
              </c:numRef>
            </c:plus>
            <c:minus>
              <c:numRef>
                <c:f>HUMAN!$B$4:$C$4</c:f>
                <c:numCache>
                  <c:formatCode>General</c:formatCode>
                  <c:ptCount val="2"/>
                  <c:pt idx="0">
                    <c:v>0.4</c:v>
                  </c:pt>
                  <c:pt idx="1">
                    <c:v>0.2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HUMAN!$B$1:$C$1</c:f>
              <c:strCache>
                <c:ptCount val="2"/>
                <c:pt idx="0">
                  <c:v>CRP</c:v>
                </c:pt>
                <c:pt idx="1">
                  <c:v>IL-6</c:v>
                </c:pt>
              </c:strCache>
            </c:strRef>
          </c:cat>
          <c:val>
            <c:numRef>
              <c:f>HUMAN!$B$2:$C$2</c:f>
              <c:numCache>
                <c:formatCode>General</c:formatCode>
                <c:ptCount val="2"/>
                <c:pt idx="0">
                  <c:v>-1.25</c:v>
                </c:pt>
                <c:pt idx="1">
                  <c:v>-0.9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7-9042-95B8-87EC62E299AE}"/>
            </c:ext>
          </c:extLst>
        </c:ser>
        <c:ser>
          <c:idx val="1"/>
          <c:order val="1"/>
          <c:tx>
            <c:strRef>
              <c:f>HUMAN!$A$3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HUMAN!$B$5:$C$5</c:f>
                <c:numCache>
                  <c:formatCode>General</c:formatCode>
                  <c:ptCount val="2"/>
                  <c:pt idx="0">
                    <c:v>0.6</c:v>
                  </c:pt>
                  <c:pt idx="1">
                    <c:v>0.2</c:v>
                  </c:pt>
                </c:numCache>
              </c:numRef>
            </c:plus>
            <c:minus>
              <c:numRef>
                <c:f>HUMAN!$B$5:$C$5</c:f>
                <c:numCache>
                  <c:formatCode>General</c:formatCode>
                  <c:ptCount val="2"/>
                  <c:pt idx="0">
                    <c:v>0.6</c:v>
                  </c:pt>
                  <c:pt idx="1">
                    <c:v>0.2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HUMAN!$B$1:$C$1</c:f>
              <c:strCache>
                <c:ptCount val="2"/>
                <c:pt idx="0">
                  <c:v>CRP</c:v>
                </c:pt>
                <c:pt idx="1">
                  <c:v>IL-6</c:v>
                </c:pt>
              </c:strCache>
            </c:strRef>
          </c:cat>
          <c:val>
            <c:numRef>
              <c:f>HUMAN!$B$3:$C$3</c:f>
              <c:numCache>
                <c:formatCode>General</c:formatCode>
                <c:ptCount val="2"/>
                <c:pt idx="0">
                  <c:v>-0.3</c:v>
                </c:pt>
                <c:pt idx="1">
                  <c:v>-0.25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7-9042-95B8-87EC62E29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566624"/>
        <c:axId val="1877273568"/>
      </c:barChart>
      <c:catAx>
        <c:axId val="50356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273568"/>
        <c:crosses val="autoZero"/>
        <c:auto val="1"/>
        <c:lblAlgn val="ctr"/>
        <c:lblOffset val="50"/>
        <c:noMultiLvlLbl val="0"/>
      </c:catAx>
      <c:valAx>
        <c:axId val="1877273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>
                    <a:solidFill>
                      <a:srgbClr val="001644"/>
                    </a:solidFill>
                  </a:rPr>
                  <a:t>Difference</a:t>
                </a:r>
                <a:r>
                  <a:rPr lang="en-GB" sz="900" b="1" baseline="0">
                    <a:solidFill>
                      <a:srgbClr val="001644"/>
                    </a:solidFill>
                  </a:rPr>
                  <a:t> (week 12 - baseline)</a:t>
                </a:r>
                <a:endParaRPr lang="en-GB" sz="900" b="1">
                  <a:solidFill>
                    <a:srgbClr val="001644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56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64173228346464"/>
          <c:y val="0.79224482356372106"/>
          <c:w val="0.267827427821522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kern="1200" spc="0" baseline="0">
                <a:solidFill>
                  <a:srgbClr val="001644"/>
                </a:solidFill>
              </a:rPr>
              <a:t>VMK 223 Improves Composite Skin Score (pores, melanin, acne, wrinkles)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HUMAN!$H$2</c:f>
              <c:strCache>
                <c:ptCount val="1"/>
                <c:pt idx="0">
                  <c:v>VMK223</c:v>
                </c:pt>
              </c:strCache>
            </c:strRef>
          </c:tx>
          <c:spPr>
            <a:solidFill>
              <a:srgbClr val="00164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HUMAN!$I$4:$K$4</c:f>
                <c:numCache>
                  <c:formatCode>General</c:formatCode>
                  <c:ptCount val="3"/>
                  <c:pt idx="0">
                    <c:v>2.93</c:v>
                  </c:pt>
                  <c:pt idx="1">
                    <c:v>3.85</c:v>
                  </c:pt>
                  <c:pt idx="2">
                    <c:v>4.8099999999999996</c:v>
                  </c:pt>
                </c:numCache>
              </c:numRef>
            </c:plus>
            <c:minus>
              <c:numRef>
                <c:f>HUMAN!$I$4:$K$4</c:f>
                <c:numCache>
                  <c:formatCode>General</c:formatCode>
                  <c:ptCount val="3"/>
                  <c:pt idx="0">
                    <c:v>2.93</c:v>
                  </c:pt>
                  <c:pt idx="1">
                    <c:v>3.85</c:v>
                  </c:pt>
                  <c:pt idx="2">
                    <c:v>4.8099999999999996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HUMAN!$I$1:$K$1</c:f>
              <c:strCache>
                <c:ptCount val="3"/>
                <c:pt idx="0">
                  <c:v>WK 4</c:v>
                </c:pt>
                <c:pt idx="1">
                  <c:v>WK 8</c:v>
                </c:pt>
                <c:pt idx="2">
                  <c:v>WK 12</c:v>
                </c:pt>
              </c:strCache>
            </c:strRef>
          </c:cat>
          <c:val>
            <c:numRef>
              <c:f>HUMAN!$I$2:$K$2</c:f>
              <c:numCache>
                <c:formatCode>General</c:formatCode>
                <c:ptCount val="3"/>
                <c:pt idx="0">
                  <c:v>7.76</c:v>
                </c:pt>
                <c:pt idx="1">
                  <c:v>15.4</c:v>
                </c:pt>
                <c:pt idx="2">
                  <c:v>20.93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E6-EA4E-ADA6-4E42542DF730}"/>
            </c:ext>
          </c:extLst>
        </c:ser>
        <c:ser>
          <c:idx val="1"/>
          <c:order val="1"/>
          <c:tx>
            <c:strRef>
              <c:f>HUMAN!$H$3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HUMAN!$I$5:$K$5</c:f>
                <c:numCache>
                  <c:formatCode>General</c:formatCode>
                  <c:ptCount val="3"/>
                  <c:pt idx="0">
                    <c:v>2.23</c:v>
                  </c:pt>
                  <c:pt idx="1">
                    <c:v>2.0499999999999998</c:v>
                  </c:pt>
                  <c:pt idx="2">
                    <c:v>3.89</c:v>
                  </c:pt>
                </c:numCache>
              </c:numRef>
            </c:plus>
            <c:minus>
              <c:numRef>
                <c:f>HUMAN!$I$5:$K$5</c:f>
                <c:numCache>
                  <c:formatCode>General</c:formatCode>
                  <c:ptCount val="3"/>
                  <c:pt idx="0">
                    <c:v>2.23</c:v>
                  </c:pt>
                  <c:pt idx="1">
                    <c:v>2.0499999999999998</c:v>
                  </c:pt>
                  <c:pt idx="2">
                    <c:v>3.89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HUMAN!$I$1:$K$1</c:f>
              <c:strCache>
                <c:ptCount val="3"/>
                <c:pt idx="0">
                  <c:v>WK 4</c:v>
                </c:pt>
                <c:pt idx="1">
                  <c:v>WK 8</c:v>
                </c:pt>
                <c:pt idx="2">
                  <c:v>WK 12</c:v>
                </c:pt>
              </c:strCache>
            </c:strRef>
          </c:cat>
          <c:val>
            <c:numRef>
              <c:f>HUMAN!$I$3:$K$3</c:f>
              <c:numCache>
                <c:formatCode>General</c:formatCode>
                <c:ptCount val="3"/>
                <c:pt idx="0">
                  <c:v>2.86</c:v>
                </c:pt>
                <c:pt idx="1">
                  <c:v>3.37</c:v>
                </c:pt>
                <c:pt idx="2">
                  <c:v>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E6-EA4E-ADA6-4E42542DF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5320208"/>
        <c:axId val="785345840"/>
      </c:barChart>
      <c:catAx>
        <c:axId val="73532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345840"/>
        <c:crosses val="autoZero"/>
        <c:auto val="1"/>
        <c:lblAlgn val="ctr"/>
        <c:lblOffset val="100"/>
        <c:noMultiLvlLbl val="0"/>
      </c:catAx>
      <c:valAx>
        <c:axId val="7853458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 b="1" i="0" u="none" strike="noStrike" kern="1200" baseline="0">
                    <a:solidFill>
                      <a:srgbClr val="001644"/>
                    </a:solidFill>
                  </a:rPr>
                  <a:t>Difference from baseline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164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32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164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8619-B9BE-3041-BA48-B00061FB7A08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78B15-1585-EB4F-AAC0-1572BA70E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7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9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9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5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7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9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6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7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2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2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5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0B5F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11/13/25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hyperlink" Target="http://www.theycollection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emico.co.uk/" TargetMode="External"/><Relationship Id="rId5" Type="http://schemas.openxmlformats.org/officeDocument/2006/relationships/hyperlink" Target="mailto:jelena@gutperspective.com" TargetMode="External"/><Relationship Id="rId4" Type="http://schemas.openxmlformats.org/officeDocument/2006/relationships/hyperlink" Target="mailto:jelena@vemico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FB141-6B56-244A-9596-AEC093223BBB}"/>
              </a:ext>
            </a:extLst>
          </p:cNvPr>
          <p:cNvSpPr/>
          <p:nvPr/>
        </p:nvSpPr>
        <p:spPr>
          <a:xfrm>
            <a:off x="5982026" y="3244334"/>
            <a:ext cx="227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>
                <a:solidFill>
                  <a:srgbClr val="261D65"/>
                </a:solidFill>
                <a:latin typeface="Helvetica" pitchFamily="2" charset="0"/>
              </a:rPr>
              <a:t>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4CD40-448A-1C4F-AEE1-D67C80AE0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49"/>
          <a:stretch/>
        </p:blipFill>
        <p:spPr>
          <a:xfrm>
            <a:off x="0" y="892"/>
            <a:ext cx="7147728" cy="3243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A3584-5051-AD45-BD86-96BDAD33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042" y="1072836"/>
            <a:ext cx="3272560" cy="12974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F03B661-F24D-6E4D-9ECE-7BD0F787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5323114"/>
            <a:ext cx="11794435" cy="836338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rgbClr val="200B5F"/>
                </a:solidFill>
                <a:latin typeface="+mn-lt"/>
              </a:rPr>
              <a:t>From Feeding the Microbes to Supporting the Host</a:t>
            </a:r>
            <a:br>
              <a:rPr lang="en-GB" sz="3600" dirty="0">
                <a:solidFill>
                  <a:srgbClr val="200B5F"/>
                </a:solidFill>
                <a:latin typeface="+mn-lt"/>
              </a:rPr>
            </a:br>
            <a:br>
              <a:rPr lang="en-GB" sz="3600" dirty="0">
                <a:solidFill>
                  <a:srgbClr val="C00000"/>
                </a:solidFill>
                <a:latin typeface="+mn-lt"/>
              </a:rPr>
            </a:br>
            <a:r>
              <a:rPr lang="en-GB" sz="3600" dirty="0">
                <a:solidFill>
                  <a:srgbClr val="C00000"/>
                </a:solidFill>
                <a:latin typeface="+mn-lt"/>
              </a:rPr>
              <a:t>Dr Jelena Vulevic</a:t>
            </a:r>
            <a:br>
              <a:rPr lang="en-GB" sz="3600" dirty="0">
                <a:solidFill>
                  <a:srgbClr val="C00000"/>
                </a:solidFill>
                <a:latin typeface="+mn-lt"/>
              </a:rPr>
            </a:br>
            <a:r>
              <a:rPr lang="en-GB" sz="1600" dirty="0">
                <a:solidFill>
                  <a:srgbClr val="C00000"/>
                </a:solidFill>
                <a:latin typeface="+mn-lt"/>
              </a:rPr>
              <a:t> </a:t>
            </a:r>
            <a:br>
              <a:rPr lang="en-GB" sz="3600" dirty="0">
                <a:solidFill>
                  <a:srgbClr val="C00000"/>
                </a:solidFill>
                <a:latin typeface="+mn-lt"/>
              </a:rPr>
            </a:br>
            <a:br>
              <a:rPr lang="en-GB" sz="3200" dirty="0">
                <a:solidFill>
                  <a:srgbClr val="C00000"/>
                </a:solidFill>
                <a:latin typeface="+mn-lt"/>
              </a:rPr>
            </a:b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9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BF630-B224-0369-A651-4A32E51DD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5DA2ADA0-B562-CAD3-5B52-83ECD6E8B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C26A564F-0F30-5AE4-B0E5-2F9F6768D984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E8282-852F-5F23-CCFE-B94E90F94BA2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What We Know So Far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D92FB-AF1E-6F21-538F-E4781AD2E07A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C71D0-3473-D82C-8217-F036448CBE22}"/>
              </a:ext>
            </a:extLst>
          </p:cNvPr>
          <p:cNvSpPr txBox="1"/>
          <p:nvPr/>
        </p:nvSpPr>
        <p:spPr>
          <a:xfrm>
            <a:off x="1366789" y="1979955"/>
            <a:ext cx="98211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Strengths </a:t>
            </a:r>
            <a:r>
              <a:rPr lang="en-GB" sz="3000" dirty="0">
                <a:solidFill>
                  <a:srgbClr val="200B5F"/>
                </a:solidFill>
              </a:rPr>
              <a:t>→ Reproducible • Stable • Easier to regulate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12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Challenges </a:t>
            </a:r>
            <a:r>
              <a:rPr lang="en-GB" sz="3000" dirty="0">
                <a:solidFill>
                  <a:srgbClr val="200B5F"/>
                </a:solidFill>
              </a:rPr>
              <a:t>→ Unclear dosing • Heterogeneous results • Few human data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12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Examples </a:t>
            </a:r>
            <a:r>
              <a:rPr lang="en-GB" sz="3000" dirty="0">
                <a:solidFill>
                  <a:srgbClr val="200B5F"/>
                </a:solidFill>
              </a:rPr>
              <a:t>→ Heat-killed probiotics • Bacterial lysates (OM-85)</a:t>
            </a:r>
            <a:endParaRPr lang="en-GB" sz="2400" dirty="0">
              <a:solidFill>
                <a:srgbClr val="200B5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2AE841-295A-4C85-0464-E3C15650ADF0}"/>
              </a:ext>
            </a:extLst>
          </p:cNvPr>
          <p:cNvSpPr/>
          <p:nvPr/>
        </p:nvSpPr>
        <p:spPr>
          <a:xfrm>
            <a:off x="1366789" y="5338119"/>
            <a:ext cx="9957185" cy="1270499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Strong potential. Limited clarity. Ready for evolution.</a:t>
            </a:r>
          </a:p>
        </p:txBody>
      </p:sp>
    </p:spTree>
    <p:extLst>
      <p:ext uri="{BB962C8B-B14F-4D97-AF65-F5344CB8AC3E}">
        <p14:creationId xmlns:p14="http://schemas.microsoft.com/office/powerpoint/2010/main" val="254029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95E9-E8B6-AB7B-7230-9B8AB21F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250DBC0A-4EA0-80F7-1BB4-853EAB56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66FE5E51-C8F5-4298-72E3-9208A4020DE1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9B7385-770C-E2DC-ECA8-E4BBDF47B912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From Crude Extracts to Defined Molecules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5D67D-54CA-5934-2BE3-0DEDD179381C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0FBC00-8BC9-015D-9704-F339F48680B5}"/>
              </a:ext>
            </a:extLst>
          </p:cNvPr>
          <p:cNvSpPr/>
          <p:nvPr/>
        </p:nvSpPr>
        <p:spPr>
          <a:xfrm>
            <a:off x="1366789" y="5338119"/>
            <a:ext cx="9957185" cy="1270499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Refining </a:t>
            </a:r>
            <a:r>
              <a:rPr lang="en-GB" sz="2800" b="1" i="1" dirty="0" err="1">
                <a:solidFill>
                  <a:schemeClr val="bg1"/>
                </a:solidFill>
                <a:cs typeface="Calibri" panose="020F0502020204030204" pitchFamily="34" charset="0"/>
              </a:rPr>
              <a:t>bioactives</a:t>
            </a:r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 for precision and predictability.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B71FD-13F5-4E47-E6FA-960F73E7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27" y="2199969"/>
            <a:ext cx="8722107" cy="232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9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3CB92-9F83-E557-2FCC-6E7B7E33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A2BFF5D1-50FE-CC4F-FE24-7134F4E10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F4737CC7-8C86-2A73-6A0F-28EE44D01DB8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CA1B2B-0EF4-6285-5C4A-EA993FA4382D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Exopolysaccharides (EPS): </a:t>
            </a:r>
          </a:p>
          <a:p>
            <a:pPr algn="ctr"/>
            <a:r>
              <a:rPr lang="en-GB" sz="3600" b="1" dirty="0">
                <a:solidFill>
                  <a:srgbClr val="C00000"/>
                </a:solidFill>
              </a:rPr>
              <a:t>Translating Microbial Signals to the Host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4FC735-4193-204E-E6E4-927A8D409907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639C0-4BEA-3BBF-0A21-C9262383EF4E}"/>
              </a:ext>
            </a:extLst>
          </p:cNvPr>
          <p:cNvSpPr txBox="1"/>
          <p:nvPr/>
        </p:nvSpPr>
        <p:spPr>
          <a:xfrm>
            <a:off x="1937441" y="1753263"/>
            <a:ext cx="97026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Bifidobacterial EPS: </a:t>
            </a:r>
            <a:r>
              <a:rPr lang="en-GB" sz="3000" dirty="0">
                <a:solidFill>
                  <a:srgbClr val="200B5F"/>
                </a:solidFill>
              </a:rPr>
              <a:t>key mediators of host response.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8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Barrier, stress, hormone, and immune modulation.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C243DE-46A0-C719-03B7-22882282A221}"/>
              </a:ext>
            </a:extLst>
          </p:cNvPr>
          <p:cNvSpPr/>
          <p:nvPr/>
        </p:nvSpPr>
        <p:spPr>
          <a:xfrm>
            <a:off x="1366789" y="5721928"/>
            <a:ext cx="9957185" cy="886690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The next generation of host-centred postbiotics.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BB01-016C-9244-4010-2CD01422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914" y="3047907"/>
            <a:ext cx="6014171" cy="23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56418-6F54-751A-8D72-EA0AD37D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877B29D4-A8BC-87EC-CB4D-706B870E7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1DFB480C-A9FC-5DBB-7523-C51247C30691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371825-057E-6365-8351-83A28A90F457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Mechanistic </a:t>
            </a:r>
            <a:r>
              <a:rPr lang="en-GB" sz="3600" b="1" i="1" dirty="0">
                <a:solidFill>
                  <a:srgbClr val="C00000"/>
                </a:solidFill>
                <a:cs typeface="Calibri" panose="020F0502020204030204" pitchFamily="34" charset="0"/>
              </a:rPr>
              <a:t>In Vitro </a:t>
            </a:r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Data (on file)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A382B-AF7C-7034-A38F-5685DA1266B1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34CD57E-2B3F-8A2D-F13B-245EC6E14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960665"/>
              </p:ext>
            </p:extLst>
          </p:nvPr>
        </p:nvGraphicFramePr>
        <p:xfrm>
          <a:off x="617306" y="3135212"/>
          <a:ext cx="3687156" cy="221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DD09E8-C4FA-D70C-DE39-0D6A9715BD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665987"/>
              </p:ext>
            </p:extLst>
          </p:nvPr>
        </p:nvGraphicFramePr>
        <p:xfrm>
          <a:off x="4252421" y="3135212"/>
          <a:ext cx="3687156" cy="221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64E02C1-5660-5FFD-7F34-736287629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66339"/>
              </p:ext>
            </p:extLst>
          </p:nvPr>
        </p:nvGraphicFramePr>
        <p:xfrm>
          <a:off x="7690196" y="3199671"/>
          <a:ext cx="3884498" cy="228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C80BEB34-6ED3-7B87-53AB-7002F542B0B7}"/>
              </a:ext>
            </a:extLst>
          </p:cNvPr>
          <p:cNvSpPr/>
          <p:nvPr/>
        </p:nvSpPr>
        <p:spPr>
          <a:xfrm>
            <a:off x="1148191" y="1456240"/>
            <a:ext cx="9957185" cy="1144580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Multi-level host effects: immune, barrier, and circadian pathways.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287D8-9224-8CCB-8FEE-0E8C3A32E48C}"/>
              </a:ext>
            </a:extLst>
          </p:cNvPr>
          <p:cNvSpPr txBox="1"/>
          <p:nvPr/>
        </p:nvSpPr>
        <p:spPr>
          <a:xfrm>
            <a:off x="1089893" y="5400641"/>
            <a:ext cx="312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00B5F"/>
                </a:solidFill>
              </a:rPr>
              <a:t>TLR2/4 receptor activation </a:t>
            </a:r>
            <a:r>
              <a:rPr lang="en-GB" sz="2400" dirty="0">
                <a:solidFill>
                  <a:srgbClr val="200B5F"/>
                </a:solidFill>
              </a:rPr>
              <a:t>→ immune interface</a:t>
            </a:r>
            <a:endParaRPr lang="en-GB" sz="2400" kern="100" dirty="0">
              <a:solidFill>
                <a:srgbClr val="200B5F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0D841-F03C-7528-EC83-0516EDB32F0F}"/>
              </a:ext>
            </a:extLst>
          </p:cNvPr>
          <p:cNvSpPr txBox="1"/>
          <p:nvPr/>
        </p:nvSpPr>
        <p:spPr>
          <a:xfrm>
            <a:off x="4685609" y="5400641"/>
            <a:ext cx="312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00B5F"/>
                </a:solidFill>
              </a:rPr>
              <a:t>Barrier markers (Occludin, </a:t>
            </a:r>
            <a:r>
              <a:rPr lang="en-GB" sz="2400" b="1" dirty="0" err="1">
                <a:solidFill>
                  <a:srgbClr val="200B5F"/>
                </a:solidFill>
              </a:rPr>
              <a:t>Zonulin</a:t>
            </a:r>
            <a:r>
              <a:rPr lang="en-GB" sz="2400" b="1" dirty="0">
                <a:solidFill>
                  <a:srgbClr val="200B5F"/>
                </a:solidFill>
              </a:rPr>
              <a:t>)</a:t>
            </a:r>
            <a:r>
              <a:rPr lang="en-GB" sz="2400" dirty="0">
                <a:solidFill>
                  <a:srgbClr val="200B5F"/>
                </a:solidFill>
              </a:rPr>
              <a:t>→ epithelial integrity</a:t>
            </a:r>
            <a:endParaRPr lang="en-GB" sz="2400" kern="100" dirty="0">
              <a:solidFill>
                <a:srgbClr val="200B5F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8A44C-9274-290A-58D8-21F229650CC2}"/>
              </a:ext>
            </a:extLst>
          </p:cNvPr>
          <p:cNvSpPr txBox="1"/>
          <p:nvPr/>
        </p:nvSpPr>
        <p:spPr>
          <a:xfrm>
            <a:off x="8281325" y="5400641"/>
            <a:ext cx="312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00B5F"/>
                </a:solidFill>
              </a:rPr>
              <a:t>Circadian genes (BMAL1, CLOCK)</a:t>
            </a:r>
            <a:r>
              <a:rPr lang="en-GB" sz="2400" dirty="0">
                <a:solidFill>
                  <a:srgbClr val="200B5F"/>
                </a:solidFill>
              </a:rPr>
              <a:t>→ systemic regulation</a:t>
            </a:r>
            <a:endParaRPr lang="en-GB" sz="2400" kern="100" dirty="0">
              <a:solidFill>
                <a:srgbClr val="200B5F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3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6C740-F807-567B-7B76-D0F89EEFE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1E0DB8D9-FE6C-0E1A-53E1-C6ECE8AC0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267D4579-A777-5631-7005-1DA300B3856B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F3F86D-D735-B0D1-70FE-E012122EA126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Human Studies: Translating Mechanisms to Real Outcomes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1565D-23C2-D933-AC46-B2DEE0BD236C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2FC6169-48FD-9C26-DF94-419B9012C8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62510"/>
              </p:ext>
            </p:extLst>
          </p:nvPr>
        </p:nvGraphicFramePr>
        <p:xfrm>
          <a:off x="7119769" y="2513231"/>
          <a:ext cx="4572000" cy="207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9F9EDBE-A1E1-3A4F-23A4-DAA637087B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829235"/>
              </p:ext>
            </p:extLst>
          </p:nvPr>
        </p:nvGraphicFramePr>
        <p:xfrm>
          <a:off x="7119769" y="4669930"/>
          <a:ext cx="4572000" cy="207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A944526-7CC6-45AD-69C0-6016108D1582}"/>
              </a:ext>
            </a:extLst>
          </p:cNvPr>
          <p:cNvSpPr txBox="1"/>
          <p:nvPr/>
        </p:nvSpPr>
        <p:spPr>
          <a:xfrm>
            <a:off x="1197746" y="2844835"/>
            <a:ext cx="48895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00B5F"/>
                </a:solidFill>
              </a:rPr>
              <a:t>↓</a:t>
            </a:r>
            <a:r>
              <a:rPr lang="en-GB" sz="2400" dirty="0">
                <a:solidFill>
                  <a:srgbClr val="200B5F"/>
                </a:solidFill>
              </a:rPr>
              <a:t> Inflammatory markers (CRP, IL-6)</a:t>
            </a:r>
          </a:p>
          <a:p>
            <a:r>
              <a:rPr lang="en-GB" sz="2800" dirty="0">
                <a:solidFill>
                  <a:srgbClr val="200B5F"/>
                </a:solidFill>
              </a:rPr>
              <a:t>↔</a:t>
            </a:r>
            <a:r>
              <a:rPr lang="en-GB" sz="2400" dirty="0">
                <a:solidFill>
                  <a:srgbClr val="200B5F"/>
                </a:solidFill>
              </a:rPr>
              <a:t> Hormonal balance (sex, cortisol)</a:t>
            </a:r>
          </a:p>
          <a:p>
            <a:r>
              <a:rPr lang="en-GB" sz="2400" dirty="0">
                <a:solidFill>
                  <a:srgbClr val="200B5F"/>
                </a:solidFill>
              </a:rPr>
              <a:t>40–55y females (</a:t>
            </a:r>
            <a:r>
              <a:rPr lang="en-GB" sz="2400" i="1" dirty="0">
                <a:solidFill>
                  <a:srgbClr val="C00000"/>
                </a:solidFill>
              </a:rPr>
              <a:t>Front. </a:t>
            </a:r>
            <a:r>
              <a:rPr lang="en-GB" sz="2400" i="1" dirty="0" err="1">
                <a:solidFill>
                  <a:srgbClr val="C00000"/>
                </a:solidFill>
              </a:rPr>
              <a:t>Microbiol</a:t>
            </a:r>
            <a:r>
              <a:rPr lang="en-GB" sz="2400" i="1" dirty="0">
                <a:solidFill>
                  <a:srgbClr val="C00000"/>
                </a:solidFill>
              </a:rPr>
              <a:t>. 2023</a:t>
            </a:r>
            <a:r>
              <a:rPr lang="en-GB" sz="2400" dirty="0">
                <a:solidFill>
                  <a:srgbClr val="200B5F"/>
                </a:solidFill>
              </a:rPr>
              <a:t>)</a:t>
            </a:r>
            <a:endParaRPr lang="en-GB" sz="2400" kern="100" dirty="0">
              <a:solidFill>
                <a:srgbClr val="C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7D632E-4869-5B9C-DB96-04E51EC999E1}"/>
              </a:ext>
            </a:extLst>
          </p:cNvPr>
          <p:cNvSpPr txBox="1"/>
          <p:nvPr/>
        </p:nvSpPr>
        <p:spPr>
          <a:xfrm>
            <a:off x="1197746" y="5092734"/>
            <a:ext cx="50060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00B5F"/>
                </a:solidFill>
              </a:rPr>
              <a:t>↑</a:t>
            </a:r>
            <a:r>
              <a:rPr lang="en-GB" sz="2400" dirty="0">
                <a:solidFill>
                  <a:srgbClr val="200B5F"/>
                </a:solidFill>
              </a:rPr>
              <a:t> Hydration, elasticity, wrinkles, overall skin quality</a:t>
            </a:r>
          </a:p>
          <a:p>
            <a:r>
              <a:rPr lang="en-GB" sz="2400" dirty="0">
                <a:solidFill>
                  <a:srgbClr val="200B5F"/>
                </a:solidFill>
              </a:rPr>
              <a:t>40–55y females (</a:t>
            </a:r>
            <a:r>
              <a:rPr lang="en-GB" sz="2400" i="1" dirty="0">
                <a:solidFill>
                  <a:srgbClr val="C00000"/>
                </a:solidFill>
              </a:rPr>
              <a:t>In submission</a:t>
            </a:r>
            <a:r>
              <a:rPr lang="en-GB" sz="2400" dirty="0">
                <a:solidFill>
                  <a:srgbClr val="200B5F"/>
                </a:solidFill>
              </a:rPr>
              <a:t>)</a:t>
            </a:r>
            <a:endParaRPr lang="en-GB" sz="2400" kern="100" dirty="0">
              <a:solidFill>
                <a:srgbClr val="200B5F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22E122-8F4D-72EF-2B73-7661722935C4}"/>
              </a:ext>
            </a:extLst>
          </p:cNvPr>
          <p:cNvSpPr/>
          <p:nvPr/>
        </p:nvSpPr>
        <p:spPr>
          <a:xfrm>
            <a:off x="1108746" y="1234171"/>
            <a:ext cx="9957185" cy="1025236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Mechanistic validation translating into measurable human outcomes.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E6C88CC-C8FC-D588-BB0D-CC55B90C16A6}"/>
              </a:ext>
            </a:extLst>
          </p:cNvPr>
          <p:cNvSpPr/>
          <p:nvPr/>
        </p:nvSpPr>
        <p:spPr>
          <a:xfrm>
            <a:off x="5878984" y="3429000"/>
            <a:ext cx="1023769" cy="278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9D2A3D2-37F5-5974-2EED-97283B3DA7C5}"/>
              </a:ext>
            </a:extLst>
          </p:cNvPr>
          <p:cNvSpPr/>
          <p:nvPr/>
        </p:nvSpPr>
        <p:spPr>
          <a:xfrm>
            <a:off x="5878985" y="5582554"/>
            <a:ext cx="1023769" cy="278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896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982B-0DB8-B503-C0A8-F86BFE899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95C2F29C-FA5D-4B51-6AA6-F87E4BE5C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29513D28-6035-768E-9A00-2075014DEE45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2ED4A7-8872-DFF6-E3A9-4096AB799CD7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From Ingredient to Real-World Impact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329B8-F2BE-87D3-EBB4-422FB0DA8E14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4358-9C85-6B22-2486-81203311196E}"/>
              </a:ext>
            </a:extLst>
          </p:cNvPr>
          <p:cNvSpPr txBox="1"/>
          <p:nvPr/>
        </p:nvSpPr>
        <p:spPr>
          <a:xfrm>
            <a:off x="792780" y="2137172"/>
            <a:ext cx="59375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Y SKIN: </a:t>
            </a:r>
            <a:r>
              <a:rPr lang="en-GB" sz="3000" dirty="0">
                <a:solidFill>
                  <a:srgbClr val="200B5F"/>
                </a:solidFill>
              </a:rPr>
              <a:t>beauty-from-within, gut-skin axis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12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Y GUT</a:t>
            </a:r>
            <a:r>
              <a:rPr lang="en-GB" sz="3000" b="1" i="1" dirty="0">
                <a:solidFill>
                  <a:srgbClr val="200B5F"/>
                </a:solidFill>
              </a:rPr>
              <a:t> sensitive</a:t>
            </a:r>
            <a:r>
              <a:rPr lang="en-GB" sz="3000" b="1" dirty="0">
                <a:solidFill>
                  <a:srgbClr val="200B5F"/>
                </a:solidFill>
              </a:rPr>
              <a:t>:</a:t>
            </a:r>
            <a:r>
              <a:rPr lang="en-GB" sz="3000" b="1" i="1" dirty="0">
                <a:solidFill>
                  <a:srgbClr val="200B5F"/>
                </a:solidFill>
              </a:rPr>
              <a:t> </a:t>
            </a:r>
            <a:r>
              <a:rPr lang="en-GB" sz="3000" dirty="0">
                <a:solidFill>
                  <a:srgbClr val="200B5F"/>
                </a:solidFill>
              </a:rPr>
              <a:t>gut barrier and comfort (prebiotics + postbiotics)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74D86-88AF-ABE4-10FF-F90749C0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042" y="1391781"/>
            <a:ext cx="4952210" cy="2862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C81301-6D04-4DD6-CD44-0BA2AA02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9" y="4620716"/>
            <a:ext cx="3309375" cy="4412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DD542A1-D073-CAB9-54D3-6C253C47FC51}"/>
              </a:ext>
            </a:extLst>
          </p:cNvPr>
          <p:cNvSpPr/>
          <p:nvPr/>
        </p:nvSpPr>
        <p:spPr>
          <a:xfrm>
            <a:off x="1344893" y="5428230"/>
            <a:ext cx="9502214" cy="1039089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Taking host-centred science from lab to life.</a:t>
            </a:r>
          </a:p>
        </p:txBody>
      </p:sp>
    </p:spTree>
    <p:extLst>
      <p:ext uri="{BB962C8B-B14F-4D97-AF65-F5344CB8AC3E}">
        <p14:creationId xmlns:p14="http://schemas.microsoft.com/office/powerpoint/2010/main" val="1768899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3631E-484C-E599-2DBC-09806CB8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FA9C99C2-89F2-AE02-7AB2-ECEE8B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9C647B7A-B7FD-F870-4167-92CF0A2AEA0F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A51C49-7155-E5FB-FDE3-3679B3252B5F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The Future of Gut Health: </a:t>
            </a:r>
          </a:p>
          <a:p>
            <a:pPr algn="ctr"/>
            <a:r>
              <a:rPr lang="en-GB" sz="3600" b="1" dirty="0">
                <a:solidFill>
                  <a:srgbClr val="C00000"/>
                </a:solidFill>
              </a:rPr>
              <a:t>Measurable, Personalised, Host-Centred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41771-C66F-9B7F-0C53-C31DBE4ABEDC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9A2A33-08FD-556D-F101-AAF163FE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30"/>
          <a:stretch>
            <a:fillRect/>
          </a:stretch>
        </p:blipFill>
        <p:spPr>
          <a:xfrm>
            <a:off x="7531902" y="1640180"/>
            <a:ext cx="3323854" cy="39732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76E0FCD-9ACD-B4BC-7ECF-397BA489413B}"/>
              </a:ext>
            </a:extLst>
          </p:cNvPr>
          <p:cNvSpPr/>
          <p:nvPr/>
        </p:nvSpPr>
        <p:spPr>
          <a:xfrm>
            <a:off x="1089109" y="5861850"/>
            <a:ext cx="10847107" cy="745391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From microbiota modulation to host optimisation.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3A30C-F6BF-9A4E-1DE2-D3582A621CEC}"/>
              </a:ext>
            </a:extLst>
          </p:cNvPr>
          <p:cNvSpPr txBox="1"/>
          <p:nvPr/>
        </p:nvSpPr>
        <p:spPr>
          <a:xfrm>
            <a:off x="1089109" y="2534208"/>
            <a:ext cx="56082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3000" dirty="0">
                <a:solidFill>
                  <a:srgbClr val="200B5F"/>
                </a:solidFill>
              </a:rPr>
              <a:t>Microbiota ≠ reliable target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8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dirty="0">
                <a:solidFill>
                  <a:srgbClr val="200B5F"/>
                </a:solidFill>
              </a:rPr>
              <a:t>Host = measurable, controllable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8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dirty="0">
                <a:solidFill>
                  <a:srgbClr val="200B5F"/>
                </a:solidFill>
              </a:rPr>
              <a:t>Postbiotics &amp; </a:t>
            </a:r>
            <a:r>
              <a:rPr lang="en-GB" sz="3000" dirty="0" err="1">
                <a:solidFill>
                  <a:srgbClr val="200B5F"/>
                </a:solidFill>
              </a:rPr>
              <a:t>bioactives</a:t>
            </a:r>
            <a:r>
              <a:rPr lang="en-GB" sz="3000" dirty="0">
                <a:solidFill>
                  <a:srgbClr val="200B5F"/>
                </a:solidFill>
              </a:rPr>
              <a:t> → the future of gut health</a:t>
            </a:r>
          </a:p>
        </p:txBody>
      </p:sp>
    </p:spTree>
    <p:extLst>
      <p:ext uri="{BB962C8B-B14F-4D97-AF65-F5344CB8AC3E}">
        <p14:creationId xmlns:p14="http://schemas.microsoft.com/office/powerpoint/2010/main" val="212830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50319-82A5-A70F-8D7A-FD223AEE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16E00-0CCE-92C3-1A1E-5F6DF621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7" y="1707607"/>
            <a:ext cx="2231048" cy="2328272"/>
          </a:xfrm>
          <a:prstGeom prst="rect">
            <a:avLst/>
          </a:prstGeom>
        </p:spPr>
      </p:pic>
      <p:pic>
        <p:nvPicPr>
          <p:cNvPr id="4" name="Picture 3" descr="A logo with a white letter in center&#10;&#10;AI-generated content may be incorrect.">
            <a:extLst>
              <a:ext uri="{FF2B5EF4-FFF2-40B4-BE49-F238E27FC236}">
                <a16:creationId xmlns:a16="http://schemas.microsoft.com/office/drawing/2014/main" id="{39A01A08-BA06-EFD6-FE99-7D24966D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41" y="1789380"/>
            <a:ext cx="1792419" cy="2246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184BB-1979-070A-77B7-E7D1D329B2F6}"/>
              </a:ext>
            </a:extLst>
          </p:cNvPr>
          <p:cNvSpPr txBox="1"/>
          <p:nvPr/>
        </p:nvSpPr>
        <p:spPr>
          <a:xfrm>
            <a:off x="1650998" y="5524801"/>
            <a:ext cx="8889998" cy="10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E0000"/>
              </a:buClr>
              <a:buSzPct val="105000"/>
              <a:tabLst>
                <a:tab pos="457200" algn="l"/>
              </a:tabLst>
            </a:pPr>
            <a:r>
              <a:rPr lang="en-GB" sz="2400" kern="0" dirty="0">
                <a:solidFill>
                  <a:srgbClr val="200B5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Contact: Dr J Vulevic 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E0000"/>
              </a:buClr>
              <a:buSzPct val="105000"/>
              <a:tabLst>
                <a:tab pos="457200" algn="l"/>
              </a:tabLst>
            </a:pPr>
            <a:r>
              <a:rPr lang="en-GB" sz="2400" kern="0" dirty="0">
                <a:solidFill>
                  <a:srgbClr val="200B5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</a:t>
            </a:r>
            <a:r>
              <a:rPr lang="en-GB" sz="2400" kern="0" dirty="0">
                <a:solidFill>
                  <a:srgbClr val="200B5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elena@vemico.co.uk</a:t>
            </a:r>
            <a:r>
              <a:rPr lang="en-GB" sz="2400" kern="0" dirty="0">
                <a:solidFill>
                  <a:srgbClr val="200B5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or</a:t>
            </a:r>
            <a:r>
              <a:rPr lang="en-GB" sz="24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jelena@gutperspective.com</a:t>
            </a:r>
            <a:r>
              <a:rPr lang="en-GB" sz="2400" kern="0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kern="0" dirty="0">
              <a:solidFill>
                <a:schemeClr val="accent4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04DA9-A9CB-4E14-931E-6B283A9D07A5}"/>
              </a:ext>
            </a:extLst>
          </p:cNvPr>
          <p:cNvSpPr txBox="1"/>
          <p:nvPr/>
        </p:nvSpPr>
        <p:spPr>
          <a:xfrm>
            <a:off x="205607" y="4331879"/>
            <a:ext cx="3787588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E0000"/>
              </a:buClr>
              <a:buSzPct val="105000"/>
              <a:tabLst>
                <a:tab pos="457200" algn="l"/>
              </a:tabLst>
            </a:pPr>
            <a:r>
              <a:rPr lang="en-GB" sz="2000" b="1" kern="0" dirty="0">
                <a:solidFill>
                  <a:srgbClr val="171B7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www.vemico.co.uk</a:t>
            </a:r>
            <a:r>
              <a:rPr lang="en-GB" sz="2000" b="1" kern="0" dirty="0">
                <a:solidFill>
                  <a:srgbClr val="171B7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95E65-F369-FACD-955E-B4A75E7772CE}"/>
              </a:ext>
            </a:extLst>
          </p:cNvPr>
          <p:cNvSpPr txBox="1"/>
          <p:nvPr/>
        </p:nvSpPr>
        <p:spPr>
          <a:xfrm>
            <a:off x="4293336" y="4331880"/>
            <a:ext cx="3184627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E0000"/>
              </a:buClr>
              <a:buSzPct val="105000"/>
              <a:tabLst>
                <a:tab pos="457200" algn="l"/>
              </a:tabLst>
            </a:pPr>
            <a:r>
              <a:rPr lang="en-GB" sz="2000" b="1" kern="0" dirty="0">
                <a:solidFill>
                  <a:srgbClr val="E83333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www.theycollection.com</a:t>
            </a:r>
            <a:endParaRPr lang="en-GB" sz="2000" b="1" kern="0" dirty="0">
              <a:solidFill>
                <a:srgbClr val="E83333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3D6DEA-C1FF-A161-CB6D-0691CFAB6C3D}"/>
              </a:ext>
            </a:extLst>
          </p:cNvPr>
          <p:cNvSpPr txBox="1">
            <a:spLocks/>
          </p:cNvSpPr>
          <p:nvPr/>
        </p:nvSpPr>
        <p:spPr>
          <a:xfrm>
            <a:off x="0" y="474904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Thank You – let’s stay In touch!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4FFEF-61DD-B263-2F43-48BE64767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076" y="2179026"/>
            <a:ext cx="3227927" cy="183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F7E45-0713-3141-9446-56ECABFAA76E}"/>
              </a:ext>
            </a:extLst>
          </p:cNvPr>
          <p:cNvSpPr txBox="1"/>
          <p:nvPr/>
        </p:nvSpPr>
        <p:spPr>
          <a:xfrm>
            <a:off x="8211376" y="4331879"/>
            <a:ext cx="3184627" cy="77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EE0000"/>
              </a:buClr>
              <a:buSzPct val="105000"/>
              <a:tabLst>
                <a:tab pos="457200" algn="l"/>
              </a:tabLst>
            </a:pPr>
            <a:r>
              <a:rPr lang="en-GB" sz="2000" b="1" kern="0" dirty="0">
                <a:solidFill>
                  <a:schemeClr val="accent4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Independent Scientific Consultancy</a:t>
            </a:r>
          </a:p>
        </p:txBody>
      </p:sp>
    </p:spTree>
    <p:extLst>
      <p:ext uri="{BB962C8B-B14F-4D97-AF65-F5344CB8AC3E}">
        <p14:creationId xmlns:p14="http://schemas.microsoft.com/office/powerpoint/2010/main" val="425913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2AE3566D-3AF6-6AFF-8696-D7507719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BA207753-6B32-9ABD-F74A-0E209A451273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16D416-B961-6CFF-D68F-0403BEBEDB5A}"/>
              </a:ext>
            </a:extLst>
          </p:cNvPr>
          <p:cNvSpPr txBox="1">
            <a:spLocks/>
          </p:cNvSpPr>
          <p:nvPr/>
        </p:nvSpPr>
        <p:spPr>
          <a:xfrm>
            <a:off x="0" y="379456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 The Current Gut Health Paradigm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8F3D5-5FD2-AE0C-015C-2B0DCADA5386}"/>
              </a:ext>
            </a:extLst>
          </p:cNvPr>
          <p:cNvSpPr txBox="1"/>
          <p:nvPr/>
        </p:nvSpPr>
        <p:spPr>
          <a:xfrm>
            <a:off x="2150096" y="3379426"/>
            <a:ext cx="2796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200B5F"/>
                </a:solidFill>
              </a:rPr>
              <a:t>Strain-specific benefits, inconsistent in practice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6FD78A-05F1-650E-DF61-4BF73E3004D9}"/>
              </a:ext>
            </a:extLst>
          </p:cNvPr>
          <p:cNvSpPr/>
          <p:nvPr/>
        </p:nvSpPr>
        <p:spPr>
          <a:xfrm>
            <a:off x="1344892" y="5721928"/>
            <a:ext cx="9502214" cy="928253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All rely on changing the microbiota.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48AD5-45A1-B1B5-165F-77A519DCE42F}"/>
              </a:ext>
            </a:extLst>
          </p:cNvPr>
          <p:cNvSpPr txBox="1"/>
          <p:nvPr/>
        </p:nvSpPr>
        <p:spPr>
          <a:xfrm>
            <a:off x="4697570" y="3374346"/>
            <a:ext cx="2796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200B5F"/>
                </a:solidFill>
              </a:rPr>
              <a:t>Require presence of target microbes, responses vary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0B68FA-0A91-2FAF-4D84-60F4C4F43CA2}"/>
              </a:ext>
            </a:extLst>
          </p:cNvPr>
          <p:cNvSpPr txBox="1"/>
          <p:nvPr/>
        </p:nvSpPr>
        <p:spPr>
          <a:xfrm>
            <a:off x="7245049" y="3369266"/>
            <a:ext cx="27968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200B5F"/>
                </a:solidFill>
              </a:rPr>
              <a:t>Combine two uncertainties, outcomes hard to predict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A3A4A4-433F-EEB4-D85F-D0567BC9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243497"/>
            <a:ext cx="7772400" cy="20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91115-54A3-F5D4-04DE-0074F69AE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E62B62B1-FEDA-229E-3F3B-16A4B8D7F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689A413C-5A08-729C-A10E-33377AED697E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2CE486-DB32-2ED1-D257-B674A4076239}"/>
              </a:ext>
            </a:extLst>
          </p:cNvPr>
          <p:cNvSpPr txBox="1">
            <a:spLocks/>
          </p:cNvSpPr>
          <p:nvPr/>
        </p:nvSpPr>
        <p:spPr>
          <a:xfrm>
            <a:off x="0" y="379456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 What Shapes the Microbiota?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A49654-9033-10AE-2D32-6A0D4D5629F6}"/>
              </a:ext>
            </a:extLst>
          </p:cNvPr>
          <p:cNvSpPr/>
          <p:nvPr/>
        </p:nvSpPr>
        <p:spPr>
          <a:xfrm>
            <a:off x="1344893" y="5833919"/>
            <a:ext cx="9502214" cy="773947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It’s dynamic and deeply individual.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E687C-34A8-EFE8-0D10-7A7BCE5B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67" y="1316158"/>
            <a:ext cx="4619866" cy="39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6A37-F200-373F-AB35-A2E390016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0B85AD95-2A46-0D6C-7F2C-830F4598E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417D9E72-2542-D47A-00B6-75DC3FFCCBA0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68184-EF2C-A923-401B-EA7D224E288E}"/>
              </a:ext>
            </a:extLst>
          </p:cNvPr>
          <p:cNvSpPr txBox="1">
            <a:spLocks/>
          </p:cNvSpPr>
          <p:nvPr/>
        </p:nvSpPr>
        <p:spPr>
          <a:xfrm>
            <a:off x="0" y="379456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  <a:cs typeface="Calibri" panose="020F0502020204030204" pitchFamily="34" charset="0"/>
              </a:rPr>
              <a:t> The Limits of Microbiota Modulation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A44EF7-2BB0-1489-9683-63F8E1A4D269}"/>
              </a:ext>
            </a:extLst>
          </p:cNvPr>
          <p:cNvSpPr/>
          <p:nvPr/>
        </p:nvSpPr>
        <p:spPr>
          <a:xfrm>
            <a:off x="1344893" y="5541842"/>
            <a:ext cx="9502214" cy="1039089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Can’t be controlled, thus delivering inconsistent results.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E91E43-3407-0BEF-E7E1-93B32DAA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0" y="1803400"/>
            <a:ext cx="55499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50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2AE3566D-3AF6-6AFF-8696-D7507719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BA207753-6B32-9ABD-F74A-0E209A451273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16D416-B961-6CFF-D68F-0403BEBEDB5A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The Shift: From Microbes to Host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A3173-5F8A-7CCE-D403-585C76461043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B0D184-55E4-9E59-DF14-B92CD1AF082F}"/>
              </a:ext>
            </a:extLst>
          </p:cNvPr>
          <p:cNvSpPr/>
          <p:nvPr/>
        </p:nvSpPr>
        <p:spPr>
          <a:xfrm>
            <a:off x="1366789" y="5583382"/>
            <a:ext cx="9957185" cy="1025236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A measurable, host-centred approach for consistent outcomes.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5FF769-3B28-6E62-C9F9-A5C653443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767840"/>
            <a:ext cx="7239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94BE-3146-F8FD-0717-EDDC4C68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193F1E4B-4245-D7F7-0F15-38E509413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81AC44A1-C20D-7FEE-0F3B-FB674DED8608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B8954E-0D3C-60D4-F9C5-BF5F504BA425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What Supporting the Host Means?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21E5A-713B-B263-89FA-913BCE748221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14B0C8-1B2A-DD4D-7223-6C081F57DF1E}"/>
              </a:ext>
            </a:extLst>
          </p:cNvPr>
          <p:cNvSpPr/>
          <p:nvPr/>
        </p:nvSpPr>
        <p:spPr>
          <a:xfrm>
            <a:off x="1366789" y="5583382"/>
            <a:ext cx="9957185" cy="1025236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The host is where outcomes become measurable and consistent.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2509C-A040-76F7-56FA-6A492FB8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80796"/>
            <a:ext cx="7772400" cy="31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AADD1-23C6-091A-F540-C0D7AEF8D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F86E424D-C431-1304-3B96-9EA5501A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E157924F-5DA6-E91C-7302-63AFCF6F30DB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D5A319-100C-4B44-249E-6555BCEFF781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The Gut Barrier: The Host Interface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A0CE7-5C48-D291-DB23-8F50DF090DE3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1FF887-D0F9-0672-FA83-F659A2BE1792}"/>
              </a:ext>
            </a:extLst>
          </p:cNvPr>
          <p:cNvSpPr/>
          <p:nvPr/>
        </p:nvSpPr>
        <p:spPr>
          <a:xfrm>
            <a:off x="1366789" y="5583382"/>
            <a:ext cx="9957185" cy="1025236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A resilient barrier protects, connects, and regulates.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4C779-61AE-EC76-DE11-4D2D0727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22" y="1322570"/>
            <a:ext cx="3638207" cy="3872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BF55B-7E8D-9E7A-A013-8B4DEF0ED1BB}"/>
              </a:ext>
            </a:extLst>
          </p:cNvPr>
          <p:cNvSpPr txBox="1"/>
          <p:nvPr/>
        </p:nvSpPr>
        <p:spPr>
          <a:xfrm>
            <a:off x="1273653" y="2166428"/>
            <a:ext cx="56674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Protects</a:t>
            </a:r>
            <a:r>
              <a:rPr lang="en-GB" sz="3000" dirty="0">
                <a:solidFill>
                  <a:srgbClr val="200B5F"/>
                </a:solidFill>
              </a:rPr>
              <a:t> → limits crossover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8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Connects</a:t>
            </a:r>
            <a:r>
              <a:rPr lang="en-GB" sz="3000" dirty="0">
                <a:solidFill>
                  <a:srgbClr val="200B5F"/>
                </a:solidFill>
              </a:rPr>
              <a:t> → gut-body signalling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800" dirty="0">
              <a:solidFill>
                <a:srgbClr val="200B5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3000" b="1" dirty="0">
                <a:solidFill>
                  <a:srgbClr val="200B5F"/>
                </a:solidFill>
              </a:rPr>
              <a:t>Regulates</a:t>
            </a:r>
            <a:r>
              <a:rPr lang="en-GB" sz="3000" dirty="0">
                <a:solidFill>
                  <a:srgbClr val="200B5F"/>
                </a:solidFill>
              </a:rPr>
              <a:t> → inflammation &amp; hormones</a:t>
            </a:r>
          </a:p>
        </p:txBody>
      </p:sp>
    </p:spTree>
    <p:extLst>
      <p:ext uri="{BB962C8B-B14F-4D97-AF65-F5344CB8AC3E}">
        <p14:creationId xmlns:p14="http://schemas.microsoft.com/office/powerpoint/2010/main" val="258500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872F9-F14B-D407-55F1-B9096474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E81C46D7-17D0-3BC5-0910-7A0F83CC0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B5F31CE9-5E18-D5DF-3439-AFD1A3A32CAB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0008A7-ECE5-B802-E873-502DD31B5963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Postbiotics: The Language of Microbes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A9947-0EF9-164C-F6B0-1338A9D5DFDB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2BF29D-F4FF-E07D-7A85-E198E9AE6715}"/>
              </a:ext>
            </a:extLst>
          </p:cNvPr>
          <p:cNvSpPr/>
          <p:nvPr/>
        </p:nvSpPr>
        <p:spPr>
          <a:xfrm>
            <a:off x="1366789" y="5721928"/>
            <a:ext cx="9957185" cy="886690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The message matters more than the microbe.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0F354-33F2-6F0F-61B4-77EF790EC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76038"/>
            <a:ext cx="7772400" cy="41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AB5E-44DB-A03E-B60A-0C01C1742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2EE47186-8494-A328-3DA6-F0F3A780C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4" b="14051"/>
          <a:stretch/>
        </p:blipFill>
        <p:spPr>
          <a:xfrm>
            <a:off x="-294016" y="5721928"/>
            <a:ext cx="1822644" cy="1025236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2A472933-435D-1D20-8D71-012709050702}"/>
              </a:ext>
            </a:extLst>
          </p:cNvPr>
          <p:cNvSpPr/>
          <p:nvPr/>
        </p:nvSpPr>
        <p:spPr>
          <a:xfrm rot="5400000">
            <a:off x="-3179617" y="3179619"/>
            <a:ext cx="6857998" cy="498763"/>
          </a:xfrm>
          <a:prstGeom prst="triangle">
            <a:avLst>
              <a:gd name="adj" fmla="val 52479"/>
            </a:avLst>
          </a:prstGeom>
          <a:gradFill>
            <a:gsLst>
              <a:gs pos="0">
                <a:srgbClr val="C00000"/>
              </a:gs>
              <a:gs pos="74000">
                <a:srgbClr val="200B5F"/>
              </a:gs>
              <a:gs pos="83000">
                <a:srgbClr val="200B5F"/>
              </a:gs>
              <a:gs pos="100000">
                <a:srgbClr val="200B5F"/>
              </a:gs>
            </a:gsLst>
            <a:lin ang="54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8296DF-5C5D-E4F4-08E5-716C688CD197}"/>
              </a:ext>
            </a:extLst>
          </p:cNvPr>
          <p:cNvSpPr txBox="1">
            <a:spLocks/>
          </p:cNvSpPr>
          <p:nvPr/>
        </p:nvSpPr>
        <p:spPr>
          <a:xfrm>
            <a:off x="0" y="455079"/>
            <a:ext cx="12192000" cy="9367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C00000"/>
                </a:solidFill>
              </a:rPr>
              <a:t>From Microbiota Dependence to Host Control</a:t>
            </a:r>
            <a:endParaRPr lang="en-GB" sz="3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0C094-ED0E-D90D-E751-418A34CD0450}"/>
              </a:ext>
            </a:extLst>
          </p:cNvPr>
          <p:cNvSpPr txBox="1"/>
          <p:nvPr/>
        </p:nvSpPr>
        <p:spPr>
          <a:xfrm>
            <a:off x="8188960" y="1767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B202C9-B7AD-6BAA-5D47-77BF71F4139A}"/>
              </a:ext>
            </a:extLst>
          </p:cNvPr>
          <p:cNvSpPr/>
          <p:nvPr/>
        </p:nvSpPr>
        <p:spPr>
          <a:xfrm>
            <a:off x="1366789" y="5721928"/>
            <a:ext cx="9957185" cy="886690"/>
          </a:xfrm>
          <a:prstGeom prst="ellipse">
            <a:avLst/>
          </a:prstGeom>
          <a:solidFill>
            <a:srgbClr val="19095F"/>
          </a:solidFill>
          <a:ln>
            <a:solidFill>
              <a:srgbClr val="1909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bg1"/>
                </a:solidFill>
                <a:cs typeface="Calibri" panose="020F0502020204030204" pitchFamily="34" charset="0"/>
              </a:rPr>
              <a:t>Stable outcomes through host-centred design.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9F420-835E-78E3-7F15-9D037B328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00528"/>
            <a:ext cx="7772400" cy="34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2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50956</TotalTime>
  <Words>532</Words>
  <Application>Microsoft Macintosh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Helvetica</vt:lpstr>
      <vt:lpstr>Times New Roman</vt:lpstr>
      <vt:lpstr>Wingdings</vt:lpstr>
      <vt:lpstr>Office 2013 - 2022 Theme</vt:lpstr>
      <vt:lpstr>From Feeding the Microbes to Supporting the Host  Dr Jelena Vulevic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Jelena Vulevic</dc:creator>
  <cp:lastModifiedBy>Jelena Vulevic</cp:lastModifiedBy>
  <cp:revision>47</cp:revision>
  <cp:lastPrinted>2024-09-20T09:30:27Z</cp:lastPrinted>
  <dcterms:created xsi:type="dcterms:W3CDTF">2024-07-12T13:12:27Z</dcterms:created>
  <dcterms:modified xsi:type="dcterms:W3CDTF">2025-11-14T18:49:07Z</dcterms:modified>
</cp:coreProperties>
</file>