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9"/>
  </p:notesMasterIdLst>
  <p:handoutMasterIdLst>
    <p:handoutMasterId r:id="rId80"/>
  </p:handoutMasterIdLst>
  <p:sldIdLst>
    <p:sldId id="3221" r:id="rId2"/>
    <p:sldId id="2876" r:id="rId3"/>
    <p:sldId id="3697" r:id="rId4"/>
    <p:sldId id="3574" r:id="rId5"/>
    <p:sldId id="3734" r:id="rId6"/>
    <p:sldId id="3696" r:id="rId7"/>
    <p:sldId id="3521" r:id="rId8"/>
    <p:sldId id="3522" r:id="rId9"/>
    <p:sldId id="3523" r:id="rId10"/>
    <p:sldId id="3371" r:id="rId11"/>
    <p:sldId id="3524" r:id="rId12"/>
    <p:sldId id="2860" r:id="rId13"/>
    <p:sldId id="3157" r:id="rId14"/>
    <p:sldId id="3143" r:id="rId15"/>
    <p:sldId id="2618" r:id="rId16"/>
    <p:sldId id="1913" r:id="rId17"/>
    <p:sldId id="1916" r:id="rId18"/>
    <p:sldId id="3544" r:id="rId19"/>
    <p:sldId id="2557" r:id="rId20"/>
    <p:sldId id="2596" r:id="rId21"/>
    <p:sldId id="3546" r:id="rId22"/>
    <p:sldId id="2556" r:id="rId23"/>
    <p:sldId id="3706" r:id="rId24"/>
    <p:sldId id="3549" r:id="rId25"/>
    <p:sldId id="3557" r:id="rId26"/>
    <p:sldId id="3550" r:id="rId27"/>
    <p:sldId id="3551" r:id="rId28"/>
    <p:sldId id="3552" r:id="rId29"/>
    <p:sldId id="3553" r:id="rId30"/>
    <p:sldId id="3554" r:id="rId31"/>
    <p:sldId id="3430" r:id="rId32"/>
    <p:sldId id="3555" r:id="rId33"/>
    <p:sldId id="3709" r:id="rId34"/>
    <p:sldId id="3717" r:id="rId35"/>
    <p:sldId id="3672" r:id="rId36"/>
    <p:sldId id="3673" r:id="rId37"/>
    <p:sldId id="3732" r:id="rId38"/>
    <p:sldId id="3731" r:id="rId39"/>
    <p:sldId id="3655" r:id="rId40"/>
    <p:sldId id="3643" r:id="rId41"/>
    <p:sldId id="3660" r:id="rId42"/>
    <p:sldId id="3727" r:id="rId43"/>
    <p:sldId id="3384" r:id="rId44"/>
    <p:sldId id="2679" r:id="rId45"/>
    <p:sldId id="2678" r:id="rId46"/>
    <p:sldId id="3895" r:id="rId47"/>
    <p:sldId id="3258" r:id="rId48"/>
    <p:sldId id="3667" r:id="rId49"/>
    <p:sldId id="3664" r:id="rId50"/>
    <p:sldId id="3665" r:id="rId51"/>
    <p:sldId id="3062" r:id="rId52"/>
    <p:sldId id="3666" r:id="rId53"/>
    <p:sldId id="3726" r:id="rId54"/>
    <p:sldId id="3642" r:id="rId55"/>
    <p:sldId id="3699" r:id="rId56"/>
    <p:sldId id="2880" r:id="rId57"/>
    <p:sldId id="3728" r:id="rId58"/>
    <p:sldId id="3893" r:id="rId59"/>
    <p:sldId id="3703" r:id="rId60"/>
    <p:sldId id="3677" r:id="rId61"/>
    <p:sldId id="3710" r:id="rId62"/>
    <p:sldId id="3713" r:id="rId63"/>
    <p:sldId id="3688" r:id="rId64"/>
    <p:sldId id="3721" r:id="rId65"/>
    <p:sldId id="3722" r:id="rId66"/>
    <p:sldId id="3704" r:id="rId67"/>
    <p:sldId id="2024" r:id="rId68"/>
    <p:sldId id="3060" r:id="rId69"/>
    <p:sldId id="3669" r:id="rId70"/>
    <p:sldId id="3630" r:id="rId71"/>
    <p:sldId id="3633" r:id="rId72"/>
    <p:sldId id="2166" r:id="rId73"/>
    <p:sldId id="3708" r:id="rId74"/>
    <p:sldId id="3894" r:id="rId75"/>
    <p:sldId id="3733" r:id="rId76"/>
    <p:sldId id="2681" r:id="rId77"/>
    <p:sldId id="3624"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AD8"/>
    <a:srgbClr val="366D91"/>
    <a:srgbClr val="0CD4FF"/>
    <a:srgbClr val="F9D403"/>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621"/>
    <p:restoredTop sz="91700"/>
  </p:normalViewPr>
  <p:slideViewPr>
    <p:cSldViewPr snapToGrid="0" snapToObjects="1">
      <p:cViewPr varScale="1">
        <p:scale>
          <a:sx n="119" d="100"/>
          <a:sy n="119" d="100"/>
        </p:scale>
        <p:origin x="208"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103" d="100"/>
          <a:sy n="103" d="100"/>
        </p:scale>
        <p:origin x="4648" y="1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42DAA67-8367-9DD3-183D-A2C608FC313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03057A8-5F7D-9515-F0D6-39FE97B3275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E51E8AF-0B83-D84B-B5A0-4EACAACB94EB}" type="datetimeFigureOut">
              <a:rPr lang="en-US" smtClean="0"/>
              <a:t>11/17/25</a:t>
            </a:fld>
            <a:endParaRPr lang="en-US"/>
          </a:p>
        </p:txBody>
      </p:sp>
      <p:sp>
        <p:nvSpPr>
          <p:cNvPr id="4" name="Footer Placeholder 3">
            <a:extLst>
              <a:ext uri="{FF2B5EF4-FFF2-40B4-BE49-F238E27FC236}">
                <a16:creationId xmlns:a16="http://schemas.microsoft.com/office/drawing/2014/main" id="{73AF0602-2BAB-7188-7D91-C05E751BD0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3FE8E59-B445-F439-270B-1E6AC4A3334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DD705D9-FAA1-4A48-A76A-EFA8F112CEEA}" type="slidenum">
              <a:rPr lang="en-US" smtClean="0"/>
              <a:t>‹#›</a:t>
            </a:fld>
            <a:endParaRPr lang="en-US"/>
          </a:p>
        </p:txBody>
      </p:sp>
    </p:spTree>
    <p:extLst>
      <p:ext uri="{BB962C8B-B14F-4D97-AF65-F5344CB8AC3E}">
        <p14:creationId xmlns:p14="http://schemas.microsoft.com/office/powerpoint/2010/main" val="25584330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F94A25-AD37-8449-B028-ECEC1596ABF7}" type="datetimeFigureOut">
              <a:rPr lang="en-US" smtClean="0"/>
              <a:t>11/17/25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A52FEF-F8EB-DC4E-9BB6-1EAE3EFB618A}" type="slidenum">
              <a:rPr lang="en-US" smtClean="0"/>
              <a:t>‹#›</a:t>
            </a:fld>
            <a:endParaRPr lang="en-US"/>
          </a:p>
        </p:txBody>
      </p:sp>
    </p:spTree>
    <p:extLst>
      <p:ext uri="{BB962C8B-B14F-4D97-AF65-F5344CB8AC3E}">
        <p14:creationId xmlns:p14="http://schemas.microsoft.com/office/powerpoint/2010/main" val="416545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this really necessary??</a:t>
            </a:r>
          </a:p>
        </p:txBody>
      </p:sp>
      <p:sp>
        <p:nvSpPr>
          <p:cNvPr id="4" name="Slide Number Placeholder 3"/>
          <p:cNvSpPr>
            <a:spLocks noGrp="1"/>
          </p:cNvSpPr>
          <p:nvPr>
            <p:ph type="sldNum" sz="quarter" idx="5"/>
          </p:nvPr>
        </p:nvSpPr>
        <p:spPr/>
        <p:txBody>
          <a:bodyPr/>
          <a:lstStyle/>
          <a:p>
            <a:fld id="{E6FE0843-212D-DF46-B804-93FB4A16B825}" type="slidenum">
              <a:rPr lang="en-US" smtClean="0"/>
              <a:t>2</a:t>
            </a:fld>
            <a:endParaRPr lang="en-US" dirty="0"/>
          </a:p>
        </p:txBody>
      </p:sp>
    </p:spTree>
    <p:extLst>
      <p:ext uri="{BB962C8B-B14F-4D97-AF65-F5344CB8AC3E}">
        <p14:creationId xmlns:p14="http://schemas.microsoft.com/office/powerpoint/2010/main" val="3768329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DBCAE-BCFE-244B-C09E-70433B82D9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955B52-12ED-7F01-4CCC-FE81BC9EDE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E9A864-A884-53C2-4284-13457DE415D8}"/>
              </a:ext>
            </a:extLst>
          </p:cNvPr>
          <p:cNvSpPr>
            <a:spLocks noGrp="1"/>
          </p:cNvSpPr>
          <p:nvPr>
            <p:ph type="body" idx="1"/>
          </p:nvPr>
        </p:nvSpPr>
        <p:spPr/>
        <p:txBody>
          <a:bodyPr/>
          <a:lstStyle/>
          <a:p>
            <a:r>
              <a:rPr lang="en-US" sz="1200" kern="1200" dirty="0" err="1">
                <a:solidFill>
                  <a:schemeClr val="tx1"/>
                </a:solidFill>
                <a:effectLst/>
                <a:latin typeface="+mn-lt"/>
                <a:ea typeface="+mn-ea"/>
                <a:cs typeface="+mn-cs"/>
              </a:rPr>
              <a:t>Caspani</a:t>
            </a:r>
            <a:r>
              <a:rPr lang="en-US" sz="1200" kern="1200" dirty="0">
                <a:solidFill>
                  <a:schemeClr val="tx1"/>
                </a:solidFill>
                <a:effectLst/>
                <a:latin typeface="+mn-lt"/>
                <a:ea typeface="+mn-ea"/>
                <a:cs typeface="+mn-cs"/>
              </a:rPr>
              <a:t> G, et al. Int. J. Mol. Sci. 2022, 23, 3259</a:t>
            </a:r>
          </a:p>
          <a:p>
            <a:pPr rtl="0"/>
            <a:endParaRPr lang="en-US" dirty="0"/>
          </a:p>
        </p:txBody>
      </p:sp>
      <p:sp>
        <p:nvSpPr>
          <p:cNvPr id="4" name="Slide Number Placeholder 3">
            <a:extLst>
              <a:ext uri="{FF2B5EF4-FFF2-40B4-BE49-F238E27FC236}">
                <a16:creationId xmlns:a16="http://schemas.microsoft.com/office/drawing/2014/main" id="{D076302F-11C5-6E10-48C1-71C48D7523F4}"/>
              </a:ext>
            </a:extLst>
          </p:cNvPr>
          <p:cNvSpPr>
            <a:spLocks noGrp="1"/>
          </p:cNvSpPr>
          <p:nvPr>
            <p:ph type="sldNum" sz="quarter" idx="5"/>
          </p:nvPr>
        </p:nvSpPr>
        <p:spPr/>
        <p:txBody>
          <a:bodyPr/>
          <a:lstStyle/>
          <a:p>
            <a:fld id="{6BA52FEF-F8EB-DC4E-9BB6-1EAE3EFB618A}" type="slidenum">
              <a:rPr lang="en-US" smtClean="0"/>
              <a:t>37</a:t>
            </a:fld>
            <a:endParaRPr lang="en-US"/>
          </a:p>
        </p:txBody>
      </p:sp>
    </p:spTree>
    <p:extLst>
      <p:ext uri="{BB962C8B-B14F-4D97-AF65-F5344CB8AC3E}">
        <p14:creationId xmlns:p14="http://schemas.microsoft.com/office/powerpoint/2010/main" val="602991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A52FEF-F8EB-DC4E-9BB6-1EAE3EFB618A}" type="slidenum">
              <a:rPr lang="en-US" smtClean="0"/>
              <a:t>44</a:t>
            </a:fld>
            <a:endParaRPr lang="en-US"/>
          </a:p>
        </p:txBody>
      </p:sp>
    </p:spTree>
    <p:extLst>
      <p:ext uri="{BB962C8B-B14F-4D97-AF65-F5344CB8AC3E}">
        <p14:creationId xmlns:p14="http://schemas.microsoft.com/office/powerpoint/2010/main" val="2806835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A52FEF-F8EB-DC4E-9BB6-1EAE3EFB618A}" type="slidenum">
              <a:rPr lang="en-US" smtClean="0"/>
              <a:t>45</a:t>
            </a:fld>
            <a:endParaRPr lang="en-US"/>
          </a:p>
        </p:txBody>
      </p:sp>
    </p:spTree>
    <p:extLst>
      <p:ext uri="{BB962C8B-B14F-4D97-AF65-F5344CB8AC3E}">
        <p14:creationId xmlns:p14="http://schemas.microsoft.com/office/powerpoint/2010/main" val="10399924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Quincy F</a:t>
            </a:r>
          </a:p>
        </p:txBody>
      </p:sp>
      <p:sp>
        <p:nvSpPr>
          <p:cNvPr id="4" name="Slide Number Placeholder 3"/>
          <p:cNvSpPr>
            <a:spLocks noGrp="1"/>
          </p:cNvSpPr>
          <p:nvPr>
            <p:ph type="sldNum" sz="quarter" idx="5"/>
          </p:nvPr>
        </p:nvSpPr>
        <p:spPr/>
        <p:txBody>
          <a:bodyPr/>
          <a:lstStyle/>
          <a:p>
            <a:fld id="{6BA52FEF-F8EB-DC4E-9BB6-1EAE3EFB618A}" type="slidenum">
              <a:rPr lang="en-US" smtClean="0"/>
              <a:t>55</a:t>
            </a:fld>
            <a:endParaRPr lang="en-US"/>
          </a:p>
        </p:txBody>
      </p:sp>
    </p:spTree>
    <p:extLst>
      <p:ext uri="{BB962C8B-B14F-4D97-AF65-F5344CB8AC3E}">
        <p14:creationId xmlns:p14="http://schemas.microsoft.com/office/powerpoint/2010/main" val="1482521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Mitochondrion. 2018, 41, 45-50</a:t>
            </a:r>
            <a:endParaRPr lang="en-US" dirty="0"/>
          </a:p>
        </p:txBody>
      </p:sp>
      <p:sp>
        <p:nvSpPr>
          <p:cNvPr id="4" name="Slide Number Placeholder 3"/>
          <p:cNvSpPr>
            <a:spLocks noGrp="1"/>
          </p:cNvSpPr>
          <p:nvPr>
            <p:ph type="sldNum" sz="quarter" idx="5"/>
          </p:nvPr>
        </p:nvSpPr>
        <p:spPr/>
        <p:txBody>
          <a:bodyPr/>
          <a:lstStyle/>
          <a:p>
            <a:fld id="{6BA52FEF-F8EB-DC4E-9BB6-1EAE3EFB618A}" type="slidenum">
              <a:rPr lang="en-US" smtClean="0"/>
              <a:t>58</a:t>
            </a:fld>
            <a:endParaRPr lang="en-US"/>
          </a:p>
        </p:txBody>
      </p:sp>
    </p:spTree>
    <p:extLst>
      <p:ext uri="{BB962C8B-B14F-4D97-AF65-F5344CB8AC3E}">
        <p14:creationId xmlns:p14="http://schemas.microsoft.com/office/powerpoint/2010/main" val="3235670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mature germinal </a:t>
            </a:r>
            <a:r>
              <a:rPr lang="en-US" sz="1200" kern="1200" dirty="0" err="1">
                <a:solidFill>
                  <a:schemeClr val="tx1"/>
                </a:solidFill>
                <a:effectLst/>
                <a:latin typeface="+mn-lt"/>
                <a:ea typeface="+mn-ea"/>
                <a:cs typeface="+mn-cs"/>
              </a:rPr>
              <a:t>centre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BA52FEF-F8EB-DC4E-9BB6-1EAE3EFB618A}" type="slidenum">
              <a:rPr lang="en-US" smtClean="0"/>
              <a:t>62</a:t>
            </a:fld>
            <a:endParaRPr lang="en-US"/>
          </a:p>
        </p:txBody>
      </p:sp>
    </p:spTree>
    <p:extLst>
      <p:ext uri="{BB962C8B-B14F-4D97-AF65-F5344CB8AC3E}">
        <p14:creationId xmlns:p14="http://schemas.microsoft.com/office/powerpoint/2010/main" val="2384346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63BE2-00E1-CB11-A975-565AEBDAFF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457D26-A5D6-9450-CE09-8BE0DD2F3B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4596A1-2A83-ED00-4ADC-EE228660C475}"/>
              </a:ext>
            </a:extLst>
          </p:cNvPr>
          <p:cNvSpPr>
            <a:spLocks noGrp="1"/>
          </p:cNvSpPr>
          <p:nvPr>
            <p:ph type="body" idx="1"/>
          </p:nvPr>
        </p:nvSpPr>
        <p:spPr/>
        <p:txBody>
          <a:bodyPr/>
          <a:lstStyle/>
          <a:p>
            <a:r>
              <a:rPr lang="en-US" dirty="0"/>
              <a:t>Is this really necessary??</a:t>
            </a:r>
          </a:p>
        </p:txBody>
      </p:sp>
      <p:sp>
        <p:nvSpPr>
          <p:cNvPr id="4" name="Slide Number Placeholder 3">
            <a:extLst>
              <a:ext uri="{FF2B5EF4-FFF2-40B4-BE49-F238E27FC236}">
                <a16:creationId xmlns:a16="http://schemas.microsoft.com/office/drawing/2014/main" id="{67F1C03A-C58A-81F5-DC69-D898357F490D}"/>
              </a:ext>
            </a:extLst>
          </p:cNvPr>
          <p:cNvSpPr>
            <a:spLocks noGrp="1"/>
          </p:cNvSpPr>
          <p:nvPr>
            <p:ph type="sldNum" sz="quarter" idx="5"/>
          </p:nvPr>
        </p:nvSpPr>
        <p:spPr/>
        <p:txBody>
          <a:bodyPr/>
          <a:lstStyle/>
          <a:p>
            <a:fld id="{E6FE0843-212D-DF46-B804-93FB4A16B825}" type="slidenum">
              <a:rPr lang="en-US" smtClean="0"/>
              <a:t>74</a:t>
            </a:fld>
            <a:endParaRPr lang="en-US" dirty="0"/>
          </a:p>
        </p:txBody>
      </p:sp>
    </p:spTree>
    <p:extLst>
      <p:ext uri="{BB962C8B-B14F-4D97-AF65-F5344CB8AC3E}">
        <p14:creationId xmlns:p14="http://schemas.microsoft.com/office/powerpoint/2010/main" val="3293332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A0CC7-2B9D-E9F8-9D96-ED5B4A96D5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DEB889-EB2A-2F1B-98A0-63852D5C89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F6AB9B-349E-BB39-D781-E98719019180}"/>
              </a:ext>
            </a:extLst>
          </p:cNvPr>
          <p:cNvSpPr>
            <a:spLocks noGrp="1"/>
          </p:cNvSpPr>
          <p:nvPr>
            <p:ph type="body" idx="1"/>
          </p:nvPr>
        </p:nvSpPr>
        <p:spPr/>
        <p:txBody>
          <a:bodyPr/>
          <a:lstStyle/>
          <a:p>
            <a:r>
              <a:rPr lang="en-US" dirty="0"/>
              <a:t>Is this really necessary??</a:t>
            </a:r>
          </a:p>
        </p:txBody>
      </p:sp>
      <p:sp>
        <p:nvSpPr>
          <p:cNvPr id="4" name="Slide Number Placeholder 3">
            <a:extLst>
              <a:ext uri="{FF2B5EF4-FFF2-40B4-BE49-F238E27FC236}">
                <a16:creationId xmlns:a16="http://schemas.microsoft.com/office/drawing/2014/main" id="{4ADCF764-76EE-41E7-CCD6-0B59392CAA22}"/>
              </a:ext>
            </a:extLst>
          </p:cNvPr>
          <p:cNvSpPr>
            <a:spLocks noGrp="1"/>
          </p:cNvSpPr>
          <p:nvPr>
            <p:ph type="sldNum" sz="quarter" idx="5"/>
          </p:nvPr>
        </p:nvSpPr>
        <p:spPr/>
        <p:txBody>
          <a:bodyPr/>
          <a:lstStyle/>
          <a:p>
            <a:fld id="{E6FE0843-212D-DF46-B804-93FB4A16B825}" type="slidenum">
              <a:rPr lang="en-US" smtClean="0"/>
              <a:t>75</a:t>
            </a:fld>
            <a:endParaRPr lang="en-US" dirty="0"/>
          </a:p>
        </p:txBody>
      </p:sp>
    </p:spTree>
    <p:extLst>
      <p:ext uri="{BB962C8B-B14F-4D97-AF65-F5344CB8AC3E}">
        <p14:creationId xmlns:p14="http://schemas.microsoft.com/office/powerpoint/2010/main" val="2705214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this really necessary??</a:t>
            </a:r>
          </a:p>
        </p:txBody>
      </p:sp>
      <p:sp>
        <p:nvSpPr>
          <p:cNvPr id="4" name="Slide Number Placeholder 3"/>
          <p:cNvSpPr>
            <a:spLocks noGrp="1"/>
          </p:cNvSpPr>
          <p:nvPr>
            <p:ph type="sldNum" sz="quarter" idx="5"/>
          </p:nvPr>
        </p:nvSpPr>
        <p:spPr/>
        <p:txBody>
          <a:bodyPr/>
          <a:lstStyle/>
          <a:p>
            <a:fld id="{E6FE0843-212D-DF46-B804-93FB4A16B825}" type="slidenum">
              <a:rPr lang="en-US" smtClean="0"/>
              <a:t>76</a:t>
            </a:fld>
            <a:endParaRPr lang="en-US" dirty="0"/>
          </a:p>
        </p:txBody>
      </p:sp>
    </p:spTree>
    <p:extLst>
      <p:ext uri="{BB962C8B-B14F-4D97-AF65-F5344CB8AC3E}">
        <p14:creationId xmlns:p14="http://schemas.microsoft.com/office/powerpoint/2010/main" val="2272641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A6753-F6A5-FDA4-F863-D726E29780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A8AF0B-7B1D-DA61-F825-496F775B0F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1EAB2F-C63B-2EAA-2D4A-862DCBF58CF7}"/>
              </a:ext>
            </a:extLst>
          </p:cNvPr>
          <p:cNvSpPr>
            <a:spLocks noGrp="1"/>
          </p:cNvSpPr>
          <p:nvPr>
            <p:ph type="body" idx="1"/>
          </p:nvPr>
        </p:nvSpPr>
        <p:spPr/>
        <p:txBody>
          <a:bodyPr/>
          <a:lstStyle/>
          <a:p>
            <a:r>
              <a:rPr lang="en-US"/>
              <a:t>500,000 children estimated with lead toxicity. 3.6 million US homes with significant lead pain hazards</a:t>
            </a:r>
          </a:p>
        </p:txBody>
      </p:sp>
      <p:sp>
        <p:nvSpPr>
          <p:cNvPr id="4" name="Slide Number Placeholder 3">
            <a:extLst>
              <a:ext uri="{FF2B5EF4-FFF2-40B4-BE49-F238E27FC236}">
                <a16:creationId xmlns:a16="http://schemas.microsoft.com/office/drawing/2014/main" id="{D091C446-AA1F-CAB0-834E-7F90A9FBBA47}"/>
              </a:ext>
            </a:extLst>
          </p:cNvPr>
          <p:cNvSpPr>
            <a:spLocks noGrp="1"/>
          </p:cNvSpPr>
          <p:nvPr>
            <p:ph type="sldNum" sz="quarter" idx="5"/>
          </p:nvPr>
        </p:nvSpPr>
        <p:spPr/>
        <p:txBody>
          <a:bodyPr/>
          <a:lstStyle/>
          <a:p>
            <a:fld id="{E6FE0843-212D-DF46-B804-93FB4A16B825}" type="slidenum">
              <a:rPr lang="en-US" smtClean="0"/>
              <a:t>4</a:t>
            </a:fld>
            <a:endParaRPr lang="en-US"/>
          </a:p>
        </p:txBody>
      </p:sp>
    </p:spTree>
    <p:extLst>
      <p:ext uri="{BB962C8B-B14F-4D97-AF65-F5344CB8AC3E}">
        <p14:creationId xmlns:p14="http://schemas.microsoft.com/office/powerpoint/2010/main" val="4293879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A52FEF-F8EB-DC4E-9BB6-1EAE3EFB618A}" type="slidenum">
              <a:rPr lang="en-US" smtClean="0"/>
              <a:t>23</a:t>
            </a:fld>
            <a:endParaRPr lang="en-US"/>
          </a:p>
        </p:txBody>
      </p:sp>
    </p:spTree>
    <p:extLst>
      <p:ext uri="{BB962C8B-B14F-4D97-AF65-F5344CB8AC3E}">
        <p14:creationId xmlns:p14="http://schemas.microsoft.com/office/powerpoint/2010/main" val="969851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Transepithelial</a:t>
            </a:r>
            <a:r>
              <a:rPr lang="en-US" sz="1200" kern="1200" dirty="0">
                <a:solidFill>
                  <a:schemeClr val="tx1"/>
                </a:solidFill>
                <a:effectLst/>
                <a:latin typeface="+mn-lt"/>
                <a:ea typeface="+mn-ea"/>
                <a:cs typeface="+mn-cs"/>
              </a:rPr>
              <a:t> electrical resistance </a:t>
            </a:r>
            <a:endParaRPr lang="en-US" dirty="0"/>
          </a:p>
          <a:p>
            <a:endParaRPr lang="en-US" dirty="0"/>
          </a:p>
        </p:txBody>
      </p:sp>
      <p:sp>
        <p:nvSpPr>
          <p:cNvPr id="4" name="Slide Number Placeholder 3"/>
          <p:cNvSpPr>
            <a:spLocks noGrp="1"/>
          </p:cNvSpPr>
          <p:nvPr>
            <p:ph type="sldNum" sz="quarter" idx="5"/>
          </p:nvPr>
        </p:nvSpPr>
        <p:spPr/>
        <p:txBody>
          <a:bodyPr/>
          <a:lstStyle/>
          <a:p>
            <a:fld id="{E6FE0843-212D-DF46-B804-93FB4A16B825}" type="slidenum">
              <a:rPr lang="en-US" smtClean="0"/>
              <a:t>26</a:t>
            </a:fld>
            <a:endParaRPr lang="en-US"/>
          </a:p>
        </p:txBody>
      </p:sp>
    </p:spTree>
    <p:extLst>
      <p:ext uri="{BB962C8B-B14F-4D97-AF65-F5344CB8AC3E}">
        <p14:creationId xmlns:p14="http://schemas.microsoft.com/office/powerpoint/2010/main" val="2487598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Transepithelial</a:t>
            </a:r>
            <a:r>
              <a:rPr lang="en-US" sz="1200" kern="1200" dirty="0">
                <a:solidFill>
                  <a:schemeClr val="tx1"/>
                </a:solidFill>
                <a:effectLst/>
                <a:latin typeface="+mn-lt"/>
                <a:ea typeface="+mn-ea"/>
                <a:cs typeface="+mn-cs"/>
              </a:rPr>
              <a:t> electrical resistance </a:t>
            </a:r>
            <a:endParaRPr lang="en-US" dirty="0"/>
          </a:p>
          <a:p>
            <a:endParaRPr lang="en-US" dirty="0"/>
          </a:p>
        </p:txBody>
      </p:sp>
      <p:sp>
        <p:nvSpPr>
          <p:cNvPr id="4" name="Slide Number Placeholder 3"/>
          <p:cNvSpPr>
            <a:spLocks noGrp="1"/>
          </p:cNvSpPr>
          <p:nvPr>
            <p:ph type="sldNum" sz="quarter" idx="5"/>
          </p:nvPr>
        </p:nvSpPr>
        <p:spPr/>
        <p:txBody>
          <a:bodyPr/>
          <a:lstStyle/>
          <a:p>
            <a:fld id="{E6FE0843-212D-DF46-B804-93FB4A16B825}" type="slidenum">
              <a:rPr lang="en-US" smtClean="0"/>
              <a:t>27</a:t>
            </a:fld>
            <a:endParaRPr lang="en-US"/>
          </a:p>
        </p:txBody>
      </p:sp>
    </p:spTree>
    <p:extLst>
      <p:ext uri="{BB962C8B-B14F-4D97-AF65-F5344CB8AC3E}">
        <p14:creationId xmlns:p14="http://schemas.microsoft.com/office/powerpoint/2010/main" val="1080315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A52FEF-F8EB-DC4E-9BB6-1EAE3EFB618A}" type="slidenum">
              <a:rPr lang="en-US" smtClean="0"/>
              <a:t>28</a:t>
            </a:fld>
            <a:endParaRPr lang="en-US"/>
          </a:p>
        </p:txBody>
      </p:sp>
    </p:spTree>
    <p:extLst>
      <p:ext uri="{BB962C8B-B14F-4D97-AF65-F5344CB8AC3E}">
        <p14:creationId xmlns:p14="http://schemas.microsoft.com/office/powerpoint/2010/main" val="3336267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err="1">
                <a:solidFill>
                  <a:schemeClr val="tx1"/>
                </a:solidFill>
                <a:effectLst/>
                <a:latin typeface="+mn-lt"/>
                <a:ea typeface="+mn-ea"/>
                <a:cs typeface="+mn-cs"/>
              </a:rPr>
              <a:t>Transepithelial</a:t>
            </a:r>
            <a:r>
              <a:rPr lang="en-US" sz="1200" kern="1200">
                <a:solidFill>
                  <a:schemeClr val="tx1"/>
                </a:solidFill>
                <a:effectLst/>
                <a:latin typeface="+mn-lt"/>
                <a:ea typeface="+mn-ea"/>
                <a:cs typeface="+mn-cs"/>
              </a:rPr>
              <a:t> electrical resistance </a:t>
            </a:r>
            <a:endParaRPr lang="en-US"/>
          </a:p>
          <a:p>
            <a:endParaRPr lang="en-US"/>
          </a:p>
        </p:txBody>
      </p:sp>
      <p:sp>
        <p:nvSpPr>
          <p:cNvPr id="4" name="Slide Number Placeholder 3"/>
          <p:cNvSpPr>
            <a:spLocks noGrp="1"/>
          </p:cNvSpPr>
          <p:nvPr>
            <p:ph type="sldNum" sz="quarter" idx="5"/>
          </p:nvPr>
        </p:nvSpPr>
        <p:spPr/>
        <p:txBody>
          <a:bodyPr/>
          <a:lstStyle/>
          <a:p>
            <a:fld id="{E6FE0843-212D-DF46-B804-93FB4A16B825}" type="slidenum">
              <a:rPr lang="en-US" smtClean="0"/>
              <a:t>30</a:t>
            </a:fld>
            <a:endParaRPr lang="en-US"/>
          </a:p>
        </p:txBody>
      </p:sp>
    </p:spTree>
    <p:extLst>
      <p:ext uri="{BB962C8B-B14F-4D97-AF65-F5344CB8AC3E}">
        <p14:creationId xmlns:p14="http://schemas.microsoft.com/office/powerpoint/2010/main" val="2171972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Transepithelial</a:t>
            </a:r>
            <a:r>
              <a:rPr lang="en-US" sz="1200" kern="1200" dirty="0">
                <a:solidFill>
                  <a:schemeClr val="tx1"/>
                </a:solidFill>
                <a:effectLst/>
                <a:latin typeface="+mn-lt"/>
                <a:ea typeface="+mn-ea"/>
                <a:cs typeface="+mn-cs"/>
              </a:rPr>
              <a:t> electrical resistance </a:t>
            </a:r>
            <a:endParaRPr lang="en-US" dirty="0"/>
          </a:p>
          <a:p>
            <a:endParaRPr lang="en-US" dirty="0"/>
          </a:p>
        </p:txBody>
      </p:sp>
      <p:sp>
        <p:nvSpPr>
          <p:cNvPr id="4" name="Slide Number Placeholder 3"/>
          <p:cNvSpPr>
            <a:spLocks noGrp="1"/>
          </p:cNvSpPr>
          <p:nvPr>
            <p:ph type="sldNum" sz="quarter" idx="5"/>
          </p:nvPr>
        </p:nvSpPr>
        <p:spPr/>
        <p:txBody>
          <a:bodyPr/>
          <a:lstStyle/>
          <a:p>
            <a:fld id="{E6FE0843-212D-DF46-B804-93FB4A16B825}" type="slidenum">
              <a:rPr lang="en-US" smtClean="0"/>
              <a:t>31</a:t>
            </a:fld>
            <a:endParaRPr lang="en-US"/>
          </a:p>
        </p:txBody>
      </p:sp>
    </p:spTree>
    <p:extLst>
      <p:ext uri="{BB962C8B-B14F-4D97-AF65-F5344CB8AC3E}">
        <p14:creationId xmlns:p14="http://schemas.microsoft.com/office/powerpoint/2010/main" val="2979106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Zhang H, et al. J </a:t>
            </a:r>
            <a:r>
              <a:rPr lang="en-US" sz="1200" b="0" i="0" u="none" strike="noStrike" kern="1200" dirty="0" err="1">
                <a:solidFill>
                  <a:schemeClr val="tx1"/>
                </a:solidFill>
                <a:effectLst/>
                <a:latin typeface="+mn-lt"/>
                <a:ea typeface="+mn-ea"/>
                <a:cs typeface="+mn-cs"/>
              </a:rPr>
              <a:t>Transl</a:t>
            </a:r>
            <a:r>
              <a:rPr lang="en-US" sz="1200" b="0" i="0" u="none" strike="noStrike" kern="1200" dirty="0">
                <a:solidFill>
                  <a:schemeClr val="tx1"/>
                </a:solidFill>
                <a:effectLst/>
                <a:latin typeface="+mn-lt"/>
                <a:ea typeface="+mn-ea"/>
                <a:cs typeface="+mn-cs"/>
              </a:rPr>
              <a:t> Int Med. 2023, 11(4), 382–392</a:t>
            </a:r>
            <a:endParaRPr lang="en-US" dirty="0"/>
          </a:p>
        </p:txBody>
      </p:sp>
      <p:sp>
        <p:nvSpPr>
          <p:cNvPr id="4" name="Slide Number Placeholder 3"/>
          <p:cNvSpPr>
            <a:spLocks noGrp="1"/>
          </p:cNvSpPr>
          <p:nvPr>
            <p:ph type="sldNum" sz="quarter" idx="5"/>
          </p:nvPr>
        </p:nvSpPr>
        <p:spPr/>
        <p:txBody>
          <a:bodyPr/>
          <a:lstStyle/>
          <a:p>
            <a:fld id="{6BA52FEF-F8EB-DC4E-9BB6-1EAE3EFB618A}" type="slidenum">
              <a:rPr lang="en-US" smtClean="0"/>
              <a:t>35</a:t>
            </a:fld>
            <a:endParaRPr lang="en-US"/>
          </a:p>
        </p:txBody>
      </p:sp>
    </p:spTree>
    <p:extLst>
      <p:ext uri="{BB962C8B-B14F-4D97-AF65-F5344CB8AC3E}">
        <p14:creationId xmlns:p14="http://schemas.microsoft.com/office/powerpoint/2010/main" val="4041768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1CABA-2699-7044-9611-BE57CEA2A0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D4D180-02BE-B644-9B7B-8F79FB33CE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0538D5-D7F3-1C49-A598-C46DF69FD33C}"/>
              </a:ext>
            </a:extLst>
          </p:cNvPr>
          <p:cNvSpPr>
            <a:spLocks noGrp="1"/>
          </p:cNvSpPr>
          <p:nvPr>
            <p:ph type="dt" sz="half" idx="10"/>
          </p:nvPr>
        </p:nvSpPr>
        <p:spPr/>
        <p:txBody>
          <a:bodyPr/>
          <a:lstStyle/>
          <a:p>
            <a:fld id="{D51543A5-965E-414E-BD42-42991BD67F5A}" type="datetimeFigureOut">
              <a:rPr lang="en-US" smtClean="0"/>
              <a:t>11/17/25</a:t>
            </a:fld>
            <a:endParaRPr lang="en-US"/>
          </a:p>
        </p:txBody>
      </p:sp>
      <p:sp>
        <p:nvSpPr>
          <p:cNvPr id="5" name="Footer Placeholder 4">
            <a:extLst>
              <a:ext uri="{FF2B5EF4-FFF2-40B4-BE49-F238E27FC236}">
                <a16:creationId xmlns:a16="http://schemas.microsoft.com/office/drawing/2014/main" id="{128329D6-4DB0-164A-893E-3C3A715627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788D2D-E328-FA44-B1FD-ADE774394BBE}"/>
              </a:ext>
            </a:extLst>
          </p:cNvPr>
          <p:cNvSpPr>
            <a:spLocks noGrp="1"/>
          </p:cNvSpPr>
          <p:nvPr>
            <p:ph type="sldNum" sz="quarter" idx="12"/>
          </p:nvPr>
        </p:nvSpPr>
        <p:spPr/>
        <p:txBody>
          <a:bodyPr/>
          <a:lstStyle/>
          <a:p>
            <a:fld id="{2C8A0DE7-9787-894C-AB95-9CFCC68888D4}" type="slidenum">
              <a:rPr lang="en-US" smtClean="0"/>
              <a:t>‹#›</a:t>
            </a:fld>
            <a:endParaRPr lang="en-US"/>
          </a:p>
        </p:txBody>
      </p:sp>
    </p:spTree>
    <p:extLst>
      <p:ext uri="{BB962C8B-B14F-4D97-AF65-F5344CB8AC3E}">
        <p14:creationId xmlns:p14="http://schemas.microsoft.com/office/powerpoint/2010/main" val="3557084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74FE2-2DA5-D944-B016-CA011027E2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8A34C1-AB3E-CA49-8B90-0DD6ECA2E06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99E792-CF04-5C41-8EB9-66B082D14571}"/>
              </a:ext>
            </a:extLst>
          </p:cNvPr>
          <p:cNvSpPr>
            <a:spLocks noGrp="1"/>
          </p:cNvSpPr>
          <p:nvPr>
            <p:ph type="dt" sz="half" idx="10"/>
          </p:nvPr>
        </p:nvSpPr>
        <p:spPr/>
        <p:txBody>
          <a:bodyPr/>
          <a:lstStyle/>
          <a:p>
            <a:fld id="{D51543A5-965E-414E-BD42-42991BD67F5A}" type="datetimeFigureOut">
              <a:rPr lang="en-US" smtClean="0"/>
              <a:t>11/17/25</a:t>
            </a:fld>
            <a:endParaRPr lang="en-US"/>
          </a:p>
        </p:txBody>
      </p:sp>
      <p:sp>
        <p:nvSpPr>
          <p:cNvPr id="5" name="Footer Placeholder 4">
            <a:extLst>
              <a:ext uri="{FF2B5EF4-FFF2-40B4-BE49-F238E27FC236}">
                <a16:creationId xmlns:a16="http://schemas.microsoft.com/office/drawing/2014/main" id="{400A1570-1FAE-164A-9A25-12E98DE6B0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67A68B-0AF1-4647-B583-C728577BD77E}"/>
              </a:ext>
            </a:extLst>
          </p:cNvPr>
          <p:cNvSpPr>
            <a:spLocks noGrp="1"/>
          </p:cNvSpPr>
          <p:nvPr>
            <p:ph type="sldNum" sz="quarter" idx="12"/>
          </p:nvPr>
        </p:nvSpPr>
        <p:spPr/>
        <p:txBody>
          <a:bodyPr/>
          <a:lstStyle/>
          <a:p>
            <a:fld id="{2C8A0DE7-9787-894C-AB95-9CFCC68888D4}" type="slidenum">
              <a:rPr lang="en-US" smtClean="0"/>
              <a:t>‹#›</a:t>
            </a:fld>
            <a:endParaRPr lang="en-US"/>
          </a:p>
        </p:txBody>
      </p:sp>
    </p:spTree>
    <p:extLst>
      <p:ext uri="{BB962C8B-B14F-4D97-AF65-F5344CB8AC3E}">
        <p14:creationId xmlns:p14="http://schemas.microsoft.com/office/powerpoint/2010/main" val="1009138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7656B6-4397-904D-8608-B50FA8A164B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CE0C5B-8723-A345-A423-6B287BBC59E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0CD0E7-2EC7-2B40-A891-B8FD5CE14164}"/>
              </a:ext>
            </a:extLst>
          </p:cNvPr>
          <p:cNvSpPr>
            <a:spLocks noGrp="1"/>
          </p:cNvSpPr>
          <p:nvPr>
            <p:ph type="dt" sz="half" idx="10"/>
          </p:nvPr>
        </p:nvSpPr>
        <p:spPr/>
        <p:txBody>
          <a:bodyPr/>
          <a:lstStyle/>
          <a:p>
            <a:fld id="{D51543A5-965E-414E-BD42-42991BD67F5A}" type="datetimeFigureOut">
              <a:rPr lang="en-US" smtClean="0"/>
              <a:t>11/17/25</a:t>
            </a:fld>
            <a:endParaRPr lang="en-US"/>
          </a:p>
        </p:txBody>
      </p:sp>
      <p:sp>
        <p:nvSpPr>
          <p:cNvPr id="5" name="Footer Placeholder 4">
            <a:extLst>
              <a:ext uri="{FF2B5EF4-FFF2-40B4-BE49-F238E27FC236}">
                <a16:creationId xmlns:a16="http://schemas.microsoft.com/office/drawing/2014/main" id="{6E1B6CB2-B07C-3F4C-8899-B13CF0B3A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F4D8B6-3898-6F4A-9123-AF5602CCA27C}"/>
              </a:ext>
            </a:extLst>
          </p:cNvPr>
          <p:cNvSpPr>
            <a:spLocks noGrp="1"/>
          </p:cNvSpPr>
          <p:nvPr>
            <p:ph type="sldNum" sz="quarter" idx="12"/>
          </p:nvPr>
        </p:nvSpPr>
        <p:spPr/>
        <p:txBody>
          <a:bodyPr/>
          <a:lstStyle/>
          <a:p>
            <a:fld id="{2C8A0DE7-9787-894C-AB95-9CFCC68888D4}" type="slidenum">
              <a:rPr lang="en-US" smtClean="0"/>
              <a:t>‹#›</a:t>
            </a:fld>
            <a:endParaRPr lang="en-US"/>
          </a:p>
        </p:txBody>
      </p:sp>
    </p:spTree>
    <p:extLst>
      <p:ext uri="{BB962C8B-B14F-4D97-AF65-F5344CB8AC3E}">
        <p14:creationId xmlns:p14="http://schemas.microsoft.com/office/powerpoint/2010/main" val="621270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5044C-4711-4FF7-BCBC-FACBC65D2786}"/>
              </a:ext>
            </a:extLst>
          </p:cNvPr>
          <p:cNvSpPr>
            <a:spLocks noGrp="1"/>
          </p:cNvSpPr>
          <p:nvPr>
            <p:ph type="dt" sz="half" idx="10"/>
          </p:nvPr>
        </p:nvSpPr>
        <p:spPr/>
        <p:txBody>
          <a:bodyPr/>
          <a:lstStyle/>
          <a:p>
            <a:fld id="{65552EDE-9831-714F-A881-2F41FE7D0256}" type="datetimeFigureOut">
              <a:rPr lang="en-US" smtClean="0"/>
              <a:t>11/17/25</a:t>
            </a:fld>
            <a:endParaRPr lang="en-US" dirty="0"/>
          </a:p>
        </p:txBody>
      </p:sp>
      <p:sp>
        <p:nvSpPr>
          <p:cNvPr id="4" name="Footer Placeholder 3">
            <a:extLst>
              <a:ext uri="{FF2B5EF4-FFF2-40B4-BE49-F238E27FC236}">
                <a16:creationId xmlns:a16="http://schemas.microsoft.com/office/drawing/2014/main" id="{7D094557-8DC2-490B-902C-64275667072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84BF88B-16C1-420A-9A44-95E5B114334B}"/>
              </a:ext>
            </a:extLst>
          </p:cNvPr>
          <p:cNvSpPr>
            <a:spLocks noGrp="1"/>
          </p:cNvSpPr>
          <p:nvPr>
            <p:ph type="sldNum" sz="quarter" idx="12"/>
          </p:nvPr>
        </p:nvSpPr>
        <p:spPr/>
        <p:txBody>
          <a:bodyPr/>
          <a:lstStyle/>
          <a:p>
            <a:fld id="{D5FB45A6-2CB2-0B4D-8C18-A00C2DA0721E}" type="slidenum">
              <a:rPr lang="en-US" smtClean="0"/>
              <a:t>‹#›</a:t>
            </a:fld>
            <a:endParaRPr lang="en-US" dirty="0"/>
          </a:p>
        </p:txBody>
      </p:sp>
      <p:sp>
        <p:nvSpPr>
          <p:cNvPr id="6" name="Rectangle 5">
            <a:extLst>
              <a:ext uri="{FF2B5EF4-FFF2-40B4-BE49-F238E27FC236}">
                <a16:creationId xmlns:a16="http://schemas.microsoft.com/office/drawing/2014/main" id="{7771D4CB-8B71-47A9-8094-C7B950B3F279}"/>
              </a:ext>
            </a:extLst>
          </p:cNvPr>
          <p:cNvSpPr/>
          <p:nvPr userDrawn="1"/>
        </p:nvSpPr>
        <p:spPr>
          <a:xfrm>
            <a:off x="0" y="576263"/>
            <a:ext cx="73819" cy="711993"/>
          </a:xfrm>
          <a:prstGeom prst="rect">
            <a:avLst/>
          </a:prstGeom>
          <a:solidFill>
            <a:srgbClr val="FED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0">
            <a:extLst>
              <a:ext uri="{FF2B5EF4-FFF2-40B4-BE49-F238E27FC236}">
                <a16:creationId xmlns:a16="http://schemas.microsoft.com/office/drawing/2014/main" id="{32764B4B-0001-4A7E-BF2B-F24681574671}"/>
              </a:ext>
            </a:extLst>
          </p:cNvPr>
          <p:cNvSpPr>
            <a:spLocks noGrp="1"/>
          </p:cNvSpPr>
          <p:nvPr>
            <p:ph type="body" sz="quarter" idx="13" hasCustomPrompt="1"/>
          </p:nvPr>
        </p:nvSpPr>
        <p:spPr>
          <a:xfrm>
            <a:off x="469900" y="676001"/>
            <a:ext cx="11722100" cy="604837"/>
          </a:xfrm>
        </p:spPr>
        <p:txBody>
          <a:bodyPr>
            <a:noAutofit/>
          </a:bodyPr>
          <a:lstStyle>
            <a:lvl1pPr marL="0" indent="0">
              <a:buNone/>
              <a:defRPr sz="4000" b="1">
                <a:solidFill>
                  <a:srgbClr val="00BAD8"/>
                </a:solidFill>
                <a:latin typeface="+mn-lt"/>
              </a:defRPr>
            </a:lvl1pPr>
          </a:lstStyle>
          <a:p>
            <a:pPr lvl="0"/>
            <a:r>
              <a:rPr lang="en-US" dirty="0"/>
              <a:t>Text here</a:t>
            </a:r>
          </a:p>
        </p:txBody>
      </p:sp>
    </p:spTree>
    <p:extLst>
      <p:ext uri="{BB962C8B-B14F-4D97-AF65-F5344CB8AC3E}">
        <p14:creationId xmlns:p14="http://schemas.microsoft.com/office/powerpoint/2010/main" val="29874606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yan &amp;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4FAFF17-F7EB-41FE-828A-2729D16F6911}"/>
              </a:ext>
            </a:extLst>
          </p:cNvPr>
          <p:cNvSpPr/>
          <p:nvPr userDrawn="1"/>
        </p:nvSpPr>
        <p:spPr>
          <a:xfrm>
            <a:off x="0" y="0"/>
            <a:ext cx="12192000" cy="6858000"/>
          </a:xfrm>
          <a:prstGeom prst="rect">
            <a:avLst/>
          </a:prstGeom>
          <a:solidFill>
            <a:srgbClr val="00B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0" dirty="0"/>
          </a:p>
        </p:txBody>
      </p:sp>
      <p:sp>
        <p:nvSpPr>
          <p:cNvPr id="3" name="Date Placeholder 2">
            <a:extLst>
              <a:ext uri="{FF2B5EF4-FFF2-40B4-BE49-F238E27FC236}">
                <a16:creationId xmlns:a16="http://schemas.microsoft.com/office/drawing/2014/main" id="{44A12EDD-E2EA-480A-B9B1-701FD640A748}"/>
              </a:ext>
            </a:extLst>
          </p:cNvPr>
          <p:cNvSpPr>
            <a:spLocks noGrp="1"/>
          </p:cNvSpPr>
          <p:nvPr>
            <p:ph type="dt" sz="half" idx="10"/>
          </p:nvPr>
        </p:nvSpPr>
        <p:spPr/>
        <p:txBody>
          <a:bodyPr/>
          <a:lstStyle/>
          <a:p>
            <a:fld id="{65552EDE-9831-714F-A881-2F41FE7D0256}" type="datetimeFigureOut">
              <a:rPr lang="en-US" smtClean="0"/>
              <a:t>11/17/25</a:t>
            </a:fld>
            <a:endParaRPr lang="en-US" dirty="0"/>
          </a:p>
        </p:txBody>
      </p:sp>
      <p:sp>
        <p:nvSpPr>
          <p:cNvPr id="4" name="Footer Placeholder 3">
            <a:extLst>
              <a:ext uri="{FF2B5EF4-FFF2-40B4-BE49-F238E27FC236}">
                <a16:creationId xmlns:a16="http://schemas.microsoft.com/office/drawing/2014/main" id="{C1A0940B-2E47-444B-8EE3-690797EE4B2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A12BA55-73C1-42E8-80A9-ECD57D1DEB82}"/>
              </a:ext>
            </a:extLst>
          </p:cNvPr>
          <p:cNvSpPr>
            <a:spLocks noGrp="1"/>
          </p:cNvSpPr>
          <p:nvPr>
            <p:ph type="sldNum" sz="quarter" idx="12"/>
          </p:nvPr>
        </p:nvSpPr>
        <p:spPr/>
        <p:txBody>
          <a:bodyPr/>
          <a:lstStyle/>
          <a:p>
            <a:fld id="{D5FB45A6-2CB2-0B4D-8C18-A00C2DA0721E}" type="slidenum">
              <a:rPr lang="en-US" smtClean="0"/>
              <a:t>‹#›</a:t>
            </a:fld>
            <a:endParaRPr lang="en-US" dirty="0"/>
          </a:p>
        </p:txBody>
      </p:sp>
      <p:sp>
        <p:nvSpPr>
          <p:cNvPr id="11" name="Text Placeholder 10">
            <a:extLst>
              <a:ext uri="{FF2B5EF4-FFF2-40B4-BE49-F238E27FC236}">
                <a16:creationId xmlns:a16="http://schemas.microsoft.com/office/drawing/2014/main" id="{FDBCE303-7120-4FF2-B8BA-70A9C2B75081}"/>
              </a:ext>
            </a:extLst>
          </p:cNvPr>
          <p:cNvSpPr>
            <a:spLocks noGrp="1"/>
          </p:cNvSpPr>
          <p:nvPr>
            <p:ph type="body" sz="quarter" idx="13" hasCustomPrompt="1"/>
          </p:nvPr>
        </p:nvSpPr>
        <p:spPr>
          <a:xfrm>
            <a:off x="0" y="2235200"/>
            <a:ext cx="12192000" cy="2387600"/>
          </a:xfrm>
        </p:spPr>
        <p:txBody>
          <a:bodyPr anchor="ctr">
            <a:normAutofit/>
          </a:bodyPr>
          <a:lstStyle>
            <a:lvl1pPr marL="0" indent="0" algn="ctr">
              <a:buNone/>
              <a:defRPr sz="10000" b="1">
                <a:solidFill>
                  <a:schemeClr val="bg1"/>
                </a:solidFill>
                <a:latin typeface="+mn-lt"/>
              </a:defRPr>
            </a:lvl1pPr>
          </a:lstStyle>
          <a:p>
            <a:pPr lvl="0"/>
            <a:r>
              <a:rPr lang="en-US" dirty="0"/>
              <a:t>Your Text</a:t>
            </a:r>
          </a:p>
        </p:txBody>
      </p:sp>
    </p:spTree>
    <p:extLst>
      <p:ext uri="{BB962C8B-B14F-4D97-AF65-F5344CB8AC3E}">
        <p14:creationId xmlns:p14="http://schemas.microsoft.com/office/powerpoint/2010/main" val="2368352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B66CA-C8C8-854F-9955-DF32533DD2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B0D45A-BC94-2040-89DE-7DC822C4849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AAC4E5-A2B2-0049-BF54-A61848FF09A8}"/>
              </a:ext>
            </a:extLst>
          </p:cNvPr>
          <p:cNvSpPr>
            <a:spLocks noGrp="1"/>
          </p:cNvSpPr>
          <p:nvPr>
            <p:ph type="dt" sz="half" idx="10"/>
          </p:nvPr>
        </p:nvSpPr>
        <p:spPr/>
        <p:txBody>
          <a:bodyPr/>
          <a:lstStyle/>
          <a:p>
            <a:fld id="{D51543A5-965E-414E-BD42-42991BD67F5A}" type="datetimeFigureOut">
              <a:rPr lang="en-US" smtClean="0"/>
              <a:t>11/17/25</a:t>
            </a:fld>
            <a:endParaRPr lang="en-US"/>
          </a:p>
        </p:txBody>
      </p:sp>
      <p:sp>
        <p:nvSpPr>
          <p:cNvPr id="5" name="Footer Placeholder 4">
            <a:extLst>
              <a:ext uri="{FF2B5EF4-FFF2-40B4-BE49-F238E27FC236}">
                <a16:creationId xmlns:a16="http://schemas.microsoft.com/office/drawing/2014/main" id="{914D8BF4-F936-DC46-B929-F91FA3A612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88F69-9C29-2245-BF5A-40B7FD395284}"/>
              </a:ext>
            </a:extLst>
          </p:cNvPr>
          <p:cNvSpPr>
            <a:spLocks noGrp="1"/>
          </p:cNvSpPr>
          <p:nvPr>
            <p:ph type="sldNum" sz="quarter" idx="12"/>
          </p:nvPr>
        </p:nvSpPr>
        <p:spPr/>
        <p:txBody>
          <a:bodyPr/>
          <a:lstStyle/>
          <a:p>
            <a:fld id="{2C8A0DE7-9787-894C-AB95-9CFCC68888D4}" type="slidenum">
              <a:rPr lang="en-US" smtClean="0"/>
              <a:t>‹#›</a:t>
            </a:fld>
            <a:endParaRPr lang="en-US"/>
          </a:p>
        </p:txBody>
      </p:sp>
    </p:spTree>
    <p:extLst>
      <p:ext uri="{BB962C8B-B14F-4D97-AF65-F5344CB8AC3E}">
        <p14:creationId xmlns:p14="http://schemas.microsoft.com/office/powerpoint/2010/main" val="2105152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27D60-8728-634A-AA1C-277295B666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210438-FD84-A944-BAB5-93E0A17688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A20CFF2-8706-EF4C-9443-0B8CFD496682}"/>
              </a:ext>
            </a:extLst>
          </p:cNvPr>
          <p:cNvSpPr>
            <a:spLocks noGrp="1"/>
          </p:cNvSpPr>
          <p:nvPr>
            <p:ph type="dt" sz="half" idx="10"/>
          </p:nvPr>
        </p:nvSpPr>
        <p:spPr/>
        <p:txBody>
          <a:bodyPr/>
          <a:lstStyle/>
          <a:p>
            <a:fld id="{D51543A5-965E-414E-BD42-42991BD67F5A}" type="datetimeFigureOut">
              <a:rPr lang="en-US" smtClean="0"/>
              <a:t>11/17/25</a:t>
            </a:fld>
            <a:endParaRPr lang="en-US"/>
          </a:p>
        </p:txBody>
      </p:sp>
      <p:sp>
        <p:nvSpPr>
          <p:cNvPr id="5" name="Footer Placeholder 4">
            <a:extLst>
              <a:ext uri="{FF2B5EF4-FFF2-40B4-BE49-F238E27FC236}">
                <a16:creationId xmlns:a16="http://schemas.microsoft.com/office/drawing/2014/main" id="{82416F6D-64C3-6E44-B48C-ED7BCFE8CE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EAF289-937F-4F4E-B888-3446E3B246A4}"/>
              </a:ext>
            </a:extLst>
          </p:cNvPr>
          <p:cNvSpPr>
            <a:spLocks noGrp="1"/>
          </p:cNvSpPr>
          <p:nvPr>
            <p:ph type="sldNum" sz="quarter" idx="12"/>
          </p:nvPr>
        </p:nvSpPr>
        <p:spPr/>
        <p:txBody>
          <a:bodyPr/>
          <a:lstStyle/>
          <a:p>
            <a:fld id="{2C8A0DE7-9787-894C-AB95-9CFCC68888D4}" type="slidenum">
              <a:rPr lang="en-US" smtClean="0"/>
              <a:t>‹#›</a:t>
            </a:fld>
            <a:endParaRPr lang="en-US"/>
          </a:p>
        </p:txBody>
      </p:sp>
    </p:spTree>
    <p:extLst>
      <p:ext uri="{BB962C8B-B14F-4D97-AF65-F5344CB8AC3E}">
        <p14:creationId xmlns:p14="http://schemas.microsoft.com/office/powerpoint/2010/main" val="2046401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AD9E7-0972-C144-9D7E-1D9EBC60C5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0ED541-992C-1640-9659-0281CC5AE68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6C9B96-B8F5-2A43-B9F3-4E21FF2C0C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E586E2-F36E-124B-B308-AE1E366483CF}"/>
              </a:ext>
            </a:extLst>
          </p:cNvPr>
          <p:cNvSpPr>
            <a:spLocks noGrp="1"/>
          </p:cNvSpPr>
          <p:nvPr>
            <p:ph type="dt" sz="half" idx="10"/>
          </p:nvPr>
        </p:nvSpPr>
        <p:spPr/>
        <p:txBody>
          <a:bodyPr/>
          <a:lstStyle/>
          <a:p>
            <a:fld id="{D51543A5-965E-414E-BD42-42991BD67F5A}" type="datetimeFigureOut">
              <a:rPr lang="en-US" smtClean="0"/>
              <a:t>11/17/25</a:t>
            </a:fld>
            <a:endParaRPr lang="en-US"/>
          </a:p>
        </p:txBody>
      </p:sp>
      <p:sp>
        <p:nvSpPr>
          <p:cNvPr id="6" name="Footer Placeholder 5">
            <a:extLst>
              <a:ext uri="{FF2B5EF4-FFF2-40B4-BE49-F238E27FC236}">
                <a16:creationId xmlns:a16="http://schemas.microsoft.com/office/drawing/2014/main" id="{0F316536-F048-4143-947F-7DC8494182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5C5C6E-B221-6E4E-8B1D-933E3EF041F9}"/>
              </a:ext>
            </a:extLst>
          </p:cNvPr>
          <p:cNvSpPr>
            <a:spLocks noGrp="1"/>
          </p:cNvSpPr>
          <p:nvPr>
            <p:ph type="sldNum" sz="quarter" idx="12"/>
          </p:nvPr>
        </p:nvSpPr>
        <p:spPr/>
        <p:txBody>
          <a:bodyPr/>
          <a:lstStyle/>
          <a:p>
            <a:fld id="{2C8A0DE7-9787-894C-AB95-9CFCC68888D4}" type="slidenum">
              <a:rPr lang="en-US" smtClean="0"/>
              <a:t>‹#›</a:t>
            </a:fld>
            <a:endParaRPr lang="en-US"/>
          </a:p>
        </p:txBody>
      </p:sp>
    </p:spTree>
    <p:extLst>
      <p:ext uri="{BB962C8B-B14F-4D97-AF65-F5344CB8AC3E}">
        <p14:creationId xmlns:p14="http://schemas.microsoft.com/office/powerpoint/2010/main" val="2140487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A9BB1-DFE0-6041-839B-8AB8CD082EA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F6DEB5-5645-FC4E-AAB1-3EE9FEEA23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FB7DFD2-25BA-D640-BE04-6985D450D11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533172-240F-FB4A-88F0-A3FD456910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74ABA27-C5B9-7548-B63D-8068218537A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4072BA-465C-AA41-A8CB-B0ECFECFA319}"/>
              </a:ext>
            </a:extLst>
          </p:cNvPr>
          <p:cNvSpPr>
            <a:spLocks noGrp="1"/>
          </p:cNvSpPr>
          <p:nvPr>
            <p:ph type="dt" sz="half" idx="10"/>
          </p:nvPr>
        </p:nvSpPr>
        <p:spPr/>
        <p:txBody>
          <a:bodyPr/>
          <a:lstStyle/>
          <a:p>
            <a:fld id="{D51543A5-965E-414E-BD42-42991BD67F5A}" type="datetimeFigureOut">
              <a:rPr lang="en-US" smtClean="0"/>
              <a:t>11/17/25</a:t>
            </a:fld>
            <a:endParaRPr lang="en-US"/>
          </a:p>
        </p:txBody>
      </p:sp>
      <p:sp>
        <p:nvSpPr>
          <p:cNvPr id="8" name="Footer Placeholder 7">
            <a:extLst>
              <a:ext uri="{FF2B5EF4-FFF2-40B4-BE49-F238E27FC236}">
                <a16:creationId xmlns:a16="http://schemas.microsoft.com/office/drawing/2014/main" id="{32E21E5C-8271-954D-AAE2-1C77CB58C0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2F3CF3-C844-EC4D-A572-352D0A201B63}"/>
              </a:ext>
            </a:extLst>
          </p:cNvPr>
          <p:cNvSpPr>
            <a:spLocks noGrp="1"/>
          </p:cNvSpPr>
          <p:nvPr>
            <p:ph type="sldNum" sz="quarter" idx="12"/>
          </p:nvPr>
        </p:nvSpPr>
        <p:spPr/>
        <p:txBody>
          <a:bodyPr/>
          <a:lstStyle/>
          <a:p>
            <a:fld id="{2C8A0DE7-9787-894C-AB95-9CFCC68888D4}" type="slidenum">
              <a:rPr lang="en-US" smtClean="0"/>
              <a:t>‹#›</a:t>
            </a:fld>
            <a:endParaRPr lang="en-US"/>
          </a:p>
        </p:txBody>
      </p:sp>
    </p:spTree>
    <p:extLst>
      <p:ext uri="{BB962C8B-B14F-4D97-AF65-F5344CB8AC3E}">
        <p14:creationId xmlns:p14="http://schemas.microsoft.com/office/powerpoint/2010/main" val="1437584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BD82D-7FF5-8F42-8496-4A77E7C6A4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AF489A-A2FA-C64A-9E5E-4D02131BFA4C}"/>
              </a:ext>
            </a:extLst>
          </p:cNvPr>
          <p:cNvSpPr>
            <a:spLocks noGrp="1"/>
          </p:cNvSpPr>
          <p:nvPr>
            <p:ph type="dt" sz="half" idx="10"/>
          </p:nvPr>
        </p:nvSpPr>
        <p:spPr/>
        <p:txBody>
          <a:bodyPr/>
          <a:lstStyle/>
          <a:p>
            <a:fld id="{D51543A5-965E-414E-BD42-42991BD67F5A}" type="datetimeFigureOut">
              <a:rPr lang="en-US" smtClean="0"/>
              <a:t>11/17/25</a:t>
            </a:fld>
            <a:endParaRPr lang="en-US"/>
          </a:p>
        </p:txBody>
      </p:sp>
      <p:sp>
        <p:nvSpPr>
          <p:cNvPr id="4" name="Footer Placeholder 3">
            <a:extLst>
              <a:ext uri="{FF2B5EF4-FFF2-40B4-BE49-F238E27FC236}">
                <a16:creationId xmlns:a16="http://schemas.microsoft.com/office/drawing/2014/main" id="{3112AAC0-9BC6-1842-BEE6-35B79FC856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F03A35-341B-9342-B045-A97DF6875A4E}"/>
              </a:ext>
            </a:extLst>
          </p:cNvPr>
          <p:cNvSpPr>
            <a:spLocks noGrp="1"/>
          </p:cNvSpPr>
          <p:nvPr>
            <p:ph type="sldNum" sz="quarter" idx="12"/>
          </p:nvPr>
        </p:nvSpPr>
        <p:spPr/>
        <p:txBody>
          <a:bodyPr/>
          <a:lstStyle/>
          <a:p>
            <a:fld id="{2C8A0DE7-9787-894C-AB95-9CFCC68888D4}" type="slidenum">
              <a:rPr lang="en-US" smtClean="0"/>
              <a:t>‹#›</a:t>
            </a:fld>
            <a:endParaRPr lang="en-US"/>
          </a:p>
        </p:txBody>
      </p:sp>
    </p:spTree>
    <p:extLst>
      <p:ext uri="{BB962C8B-B14F-4D97-AF65-F5344CB8AC3E}">
        <p14:creationId xmlns:p14="http://schemas.microsoft.com/office/powerpoint/2010/main" val="807859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AC8653-4644-8346-9D89-9E42D6991099}"/>
              </a:ext>
            </a:extLst>
          </p:cNvPr>
          <p:cNvSpPr>
            <a:spLocks noGrp="1"/>
          </p:cNvSpPr>
          <p:nvPr>
            <p:ph type="dt" sz="half" idx="10"/>
          </p:nvPr>
        </p:nvSpPr>
        <p:spPr/>
        <p:txBody>
          <a:bodyPr/>
          <a:lstStyle/>
          <a:p>
            <a:fld id="{D51543A5-965E-414E-BD42-42991BD67F5A}" type="datetimeFigureOut">
              <a:rPr lang="en-US" smtClean="0"/>
              <a:t>11/17/25</a:t>
            </a:fld>
            <a:endParaRPr lang="en-US"/>
          </a:p>
        </p:txBody>
      </p:sp>
      <p:sp>
        <p:nvSpPr>
          <p:cNvPr id="3" name="Footer Placeholder 2">
            <a:extLst>
              <a:ext uri="{FF2B5EF4-FFF2-40B4-BE49-F238E27FC236}">
                <a16:creationId xmlns:a16="http://schemas.microsoft.com/office/drawing/2014/main" id="{1ED3C006-0BFF-0B42-A628-BA0F72A7DD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15AFA5-2701-DA4F-BF07-D7C519AB2C4D}"/>
              </a:ext>
            </a:extLst>
          </p:cNvPr>
          <p:cNvSpPr>
            <a:spLocks noGrp="1"/>
          </p:cNvSpPr>
          <p:nvPr>
            <p:ph type="sldNum" sz="quarter" idx="12"/>
          </p:nvPr>
        </p:nvSpPr>
        <p:spPr/>
        <p:txBody>
          <a:bodyPr/>
          <a:lstStyle/>
          <a:p>
            <a:fld id="{2C8A0DE7-9787-894C-AB95-9CFCC68888D4}" type="slidenum">
              <a:rPr lang="en-US" smtClean="0"/>
              <a:t>‹#›</a:t>
            </a:fld>
            <a:endParaRPr lang="en-US"/>
          </a:p>
        </p:txBody>
      </p:sp>
    </p:spTree>
    <p:extLst>
      <p:ext uri="{BB962C8B-B14F-4D97-AF65-F5344CB8AC3E}">
        <p14:creationId xmlns:p14="http://schemas.microsoft.com/office/powerpoint/2010/main" val="3739882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B32C9-3B33-784D-A995-7DFDE315E6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17500F-7F0E-C94C-8C18-3B7403CCFF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5526A2-3C6E-5C42-9AE6-8308CF62E2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C24DA34-07C6-4E4A-A89E-0BF33A73E127}"/>
              </a:ext>
            </a:extLst>
          </p:cNvPr>
          <p:cNvSpPr>
            <a:spLocks noGrp="1"/>
          </p:cNvSpPr>
          <p:nvPr>
            <p:ph type="dt" sz="half" idx="10"/>
          </p:nvPr>
        </p:nvSpPr>
        <p:spPr/>
        <p:txBody>
          <a:bodyPr/>
          <a:lstStyle/>
          <a:p>
            <a:fld id="{D51543A5-965E-414E-BD42-42991BD67F5A}" type="datetimeFigureOut">
              <a:rPr lang="en-US" smtClean="0"/>
              <a:t>11/17/25</a:t>
            </a:fld>
            <a:endParaRPr lang="en-US"/>
          </a:p>
        </p:txBody>
      </p:sp>
      <p:sp>
        <p:nvSpPr>
          <p:cNvPr id="6" name="Footer Placeholder 5">
            <a:extLst>
              <a:ext uri="{FF2B5EF4-FFF2-40B4-BE49-F238E27FC236}">
                <a16:creationId xmlns:a16="http://schemas.microsoft.com/office/drawing/2014/main" id="{CE78AE61-8967-8D45-93ED-16E157DAC3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350ED7-CAEB-F24F-A821-EC8E3FDC7F6E}"/>
              </a:ext>
            </a:extLst>
          </p:cNvPr>
          <p:cNvSpPr>
            <a:spLocks noGrp="1"/>
          </p:cNvSpPr>
          <p:nvPr>
            <p:ph type="sldNum" sz="quarter" idx="12"/>
          </p:nvPr>
        </p:nvSpPr>
        <p:spPr/>
        <p:txBody>
          <a:bodyPr/>
          <a:lstStyle/>
          <a:p>
            <a:fld id="{2C8A0DE7-9787-894C-AB95-9CFCC68888D4}" type="slidenum">
              <a:rPr lang="en-US" smtClean="0"/>
              <a:t>‹#›</a:t>
            </a:fld>
            <a:endParaRPr lang="en-US"/>
          </a:p>
        </p:txBody>
      </p:sp>
    </p:spTree>
    <p:extLst>
      <p:ext uri="{BB962C8B-B14F-4D97-AF65-F5344CB8AC3E}">
        <p14:creationId xmlns:p14="http://schemas.microsoft.com/office/powerpoint/2010/main" val="1802876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4E478-E4F2-194D-8430-9C621CF350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10A26A-61CC-8E4E-A17D-37229B82A9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D5F734-E5AC-2E47-BAA3-4154A74311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0D94559-6406-7649-AA0E-BFCB552D5DF9}"/>
              </a:ext>
            </a:extLst>
          </p:cNvPr>
          <p:cNvSpPr>
            <a:spLocks noGrp="1"/>
          </p:cNvSpPr>
          <p:nvPr>
            <p:ph type="dt" sz="half" idx="10"/>
          </p:nvPr>
        </p:nvSpPr>
        <p:spPr/>
        <p:txBody>
          <a:bodyPr/>
          <a:lstStyle/>
          <a:p>
            <a:fld id="{D51543A5-965E-414E-BD42-42991BD67F5A}" type="datetimeFigureOut">
              <a:rPr lang="en-US" smtClean="0"/>
              <a:t>11/17/25</a:t>
            </a:fld>
            <a:endParaRPr lang="en-US"/>
          </a:p>
        </p:txBody>
      </p:sp>
      <p:sp>
        <p:nvSpPr>
          <p:cNvPr id="6" name="Footer Placeholder 5">
            <a:extLst>
              <a:ext uri="{FF2B5EF4-FFF2-40B4-BE49-F238E27FC236}">
                <a16:creationId xmlns:a16="http://schemas.microsoft.com/office/drawing/2014/main" id="{A6C93798-D985-7F4E-93A6-272DCF3F31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715B07-3C8A-7740-95E5-E47E7ABF63A1}"/>
              </a:ext>
            </a:extLst>
          </p:cNvPr>
          <p:cNvSpPr>
            <a:spLocks noGrp="1"/>
          </p:cNvSpPr>
          <p:nvPr>
            <p:ph type="sldNum" sz="quarter" idx="12"/>
          </p:nvPr>
        </p:nvSpPr>
        <p:spPr/>
        <p:txBody>
          <a:bodyPr/>
          <a:lstStyle/>
          <a:p>
            <a:fld id="{2C8A0DE7-9787-894C-AB95-9CFCC68888D4}" type="slidenum">
              <a:rPr lang="en-US" smtClean="0"/>
              <a:t>‹#›</a:t>
            </a:fld>
            <a:endParaRPr lang="en-US"/>
          </a:p>
        </p:txBody>
      </p:sp>
    </p:spTree>
    <p:extLst>
      <p:ext uri="{BB962C8B-B14F-4D97-AF65-F5344CB8AC3E}">
        <p14:creationId xmlns:p14="http://schemas.microsoft.com/office/powerpoint/2010/main" val="2628915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550CD2-6B42-3B4F-BFB7-2D0DAB2063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BD1866-6735-D84C-A985-1EDC2A6AB3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A211AB-258B-184E-873E-307581A41C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1543A5-965E-414E-BD42-42991BD67F5A}" type="datetimeFigureOut">
              <a:rPr lang="en-US" smtClean="0"/>
              <a:t>11/17/25</a:t>
            </a:fld>
            <a:endParaRPr lang="en-US"/>
          </a:p>
        </p:txBody>
      </p:sp>
      <p:sp>
        <p:nvSpPr>
          <p:cNvPr id="5" name="Footer Placeholder 4">
            <a:extLst>
              <a:ext uri="{FF2B5EF4-FFF2-40B4-BE49-F238E27FC236}">
                <a16:creationId xmlns:a16="http://schemas.microsoft.com/office/drawing/2014/main" id="{365707F5-4196-1640-96A3-5812065A28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A55EB6-15E6-6743-92DB-BE86A015C9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8A0DE7-9787-894C-AB95-9CFCC68888D4}" type="slidenum">
              <a:rPr lang="en-US" smtClean="0"/>
              <a:t>‹#›</a:t>
            </a:fld>
            <a:endParaRPr lang="en-US"/>
          </a:p>
        </p:txBody>
      </p:sp>
    </p:spTree>
    <p:extLst>
      <p:ext uri="{BB962C8B-B14F-4D97-AF65-F5344CB8AC3E}">
        <p14:creationId xmlns:p14="http://schemas.microsoft.com/office/powerpoint/2010/main" val="30979977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0C45F5-9438-D3BF-4CC6-2111574C5030}"/>
              </a:ext>
            </a:extLst>
          </p:cNvPr>
          <p:cNvSpPr/>
          <p:nvPr/>
        </p:nvSpPr>
        <p:spPr>
          <a:xfrm>
            <a:off x="0" y="-1"/>
            <a:ext cx="12192000" cy="4485503"/>
          </a:xfrm>
          <a:prstGeom prst="rect">
            <a:avLst/>
          </a:prstGeom>
          <a:solidFill>
            <a:srgbClr val="00B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
            <a:extLst>
              <a:ext uri="{FF2B5EF4-FFF2-40B4-BE49-F238E27FC236}">
                <a16:creationId xmlns:a16="http://schemas.microsoft.com/office/drawing/2014/main" id="{CAE10DE6-F9DE-7A77-0085-E50055E8FB38}"/>
              </a:ext>
            </a:extLst>
          </p:cNvPr>
          <p:cNvSpPr txBox="1">
            <a:spLocks/>
          </p:cNvSpPr>
          <p:nvPr/>
        </p:nvSpPr>
        <p:spPr>
          <a:xfrm>
            <a:off x="0" y="327451"/>
            <a:ext cx="12192000" cy="3314932"/>
          </a:xfrm>
          <a:prstGeom prst="rect">
            <a:avLst/>
          </a:prstGeom>
        </p:spPr>
        <p:txBody>
          <a:bodyPr vert="horz" lIns="91440" tIns="45720" rIns="91440" bIns="45720" rtlCol="0" anchor="ctr">
            <a:normAutofit fontScale="85000" lnSpcReduction="200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500" b="1" dirty="0">
                <a:solidFill>
                  <a:schemeClr val="bg1"/>
                </a:solidFill>
                <a:latin typeface="Calibri" panose="020F0502020204030204" pitchFamily="34" charset="0"/>
                <a:cs typeface="Calibri" panose="020F0502020204030204" pitchFamily="34" charset="0"/>
              </a:rPr>
              <a:t>When </a:t>
            </a:r>
          </a:p>
          <a:p>
            <a:pPr algn="ctr"/>
            <a:r>
              <a:rPr lang="en-US" sz="9500" b="1" dirty="0">
                <a:solidFill>
                  <a:schemeClr val="bg1"/>
                </a:solidFill>
                <a:latin typeface="Calibri" panose="020F0502020204030204" pitchFamily="34" charset="0"/>
                <a:cs typeface="Calibri" panose="020F0502020204030204" pitchFamily="34" charset="0"/>
              </a:rPr>
              <a:t>Your Home Disrupts </a:t>
            </a:r>
          </a:p>
          <a:p>
            <a:pPr algn="ctr"/>
            <a:r>
              <a:rPr lang="en-US" sz="9500" b="1" dirty="0">
                <a:solidFill>
                  <a:schemeClr val="bg1"/>
                </a:solidFill>
                <a:latin typeface="Calibri" panose="020F0502020204030204" pitchFamily="34" charset="0"/>
                <a:cs typeface="Calibri" panose="020F0502020204030204" pitchFamily="34" charset="0"/>
              </a:rPr>
              <a:t>Your Microbiome</a:t>
            </a:r>
          </a:p>
        </p:txBody>
      </p:sp>
      <p:sp>
        <p:nvSpPr>
          <p:cNvPr id="7" name="Text Placeholder 3">
            <a:extLst>
              <a:ext uri="{FF2B5EF4-FFF2-40B4-BE49-F238E27FC236}">
                <a16:creationId xmlns:a16="http://schemas.microsoft.com/office/drawing/2014/main" id="{9D5564EE-5674-8992-9EC0-A108F0532339}"/>
              </a:ext>
            </a:extLst>
          </p:cNvPr>
          <p:cNvSpPr txBox="1">
            <a:spLocks/>
          </p:cNvSpPr>
          <p:nvPr/>
        </p:nvSpPr>
        <p:spPr>
          <a:xfrm>
            <a:off x="76200" y="5029200"/>
            <a:ext cx="12191999" cy="63398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000" b="1" dirty="0" err="1">
                <a:solidFill>
                  <a:schemeClr val="tx1"/>
                </a:solidFill>
              </a:rPr>
              <a:t>Pejman</a:t>
            </a:r>
            <a:r>
              <a:rPr lang="en-US" sz="3000" b="1" dirty="0">
                <a:solidFill>
                  <a:schemeClr val="tx1"/>
                </a:solidFill>
              </a:rPr>
              <a:t> </a:t>
            </a:r>
            <a:r>
              <a:rPr lang="en-US" sz="3000" b="1" dirty="0" err="1">
                <a:solidFill>
                  <a:schemeClr val="tx1"/>
                </a:solidFill>
              </a:rPr>
              <a:t>Katiraei</a:t>
            </a:r>
            <a:r>
              <a:rPr lang="en-US" sz="3000" b="1" dirty="0">
                <a:solidFill>
                  <a:schemeClr val="tx1"/>
                </a:solidFill>
              </a:rPr>
              <a:t>, DO</a:t>
            </a:r>
          </a:p>
        </p:txBody>
      </p:sp>
      <p:cxnSp>
        <p:nvCxnSpPr>
          <p:cNvPr id="10" name="Straight Connector 9">
            <a:extLst>
              <a:ext uri="{FF2B5EF4-FFF2-40B4-BE49-F238E27FC236}">
                <a16:creationId xmlns:a16="http://schemas.microsoft.com/office/drawing/2014/main" id="{ED806C46-CF2B-6128-07F0-722BD767347E}"/>
              </a:ext>
            </a:extLst>
          </p:cNvPr>
          <p:cNvCxnSpPr/>
          <p:nvPr/>
        </p:nvCxnSpPr>
        <p:spPr>
          <a:xfrm>
            <a:off x="4248615" y="5029200"/>
            <a:ext cx="3523785" cy="0"/>
          </a:xfrm>
          <a:prstGeom prst="line">
            <a:avLst/>
          </a:prstGeom>
          <a:ln w="44450">
            <a:solidFill>
              <a:srgbClr val="F9D40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094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53111-3A9C-9BFF-277A-578E9F5C5A52}"/>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26684B31-CDB0-714E-AA88-FD2C642EF3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5068" y="0"/>
            <a:ext cx="8939174" cy="6374302"/>
          </a:xfrm>
          <a:prstGeom prst="rect">
            <a:avLst/>
          </a:prstGeom>
        </p:spPr>
      </p:pic>
      <p:sp>
        <p:nvSpPr>
          <p:cNvPr id="3" name="TextBox 2">
            <a:extLst>
              <a:ext uri="{FF2B5EF4-FFF2-40B4-BE49-F238E27FC236}">
                <a16:creationId xmlns:a16="http://schemas.microsoft.com/office/drawing/2014/main" id="{703CA639-3442-8DB9-2C51-318693355327}"/>
              </a:ext>
            </a:extLst>
          </p:cNvPr>
          <p:cNvSpPr txBox="1"/>
          <p:nvPr/>
        </p:nvSpPr>
        <p:spPr>
          <a:xfrm>
            <a:off x="0" y="6374302"/>
            <a:ext cx="6078459" cy="461665"/>
          </a:xfrm>
          <a:prstGeom prst="rect">
            <a:avLst/>
          </a:prstGeom>
          <a:noFill/>
        </p:spPr>
        <p:txBody>
          <a:bodyPr wrap="none" rtlCol="0">
            <a:spAutoFit/>
          </a:bodyPr>
          <a:lstStyle/>
          <a:p>
            <a:r>
              <a:rPr lang="en-US" sz="1200" dirty="0">
                <a:solidFill>
                  <a:schemeClr val="bg1">
                    <a:lumMod val="50000"/>
                  </a:schemeClr>
                </a:solidFill>
                <a:latin typeface="Calibri" panose="020F0502020204030204" pitchFamily="34" charset="0"/>
                <a:cs typeface="Calibri" panose="020F0502020204030204" pitchFamily="34" charset="0"/>
              </a:rPr>
              <a:t>1) Jones A. Atmospheric Environment. 1999, 33(28), 4535-4564,</a:t>
            </a:r>
            <a:endParaRPr lang="en-US" sz="1200" dirty="0">
              <a:solidFill>
                <a:schemeClr val="bg1">
                  <a:lumMod val="50000"/>
                </a:schemeClr>
              </a:solidFill>
              <a:effectLst/>
              <a:latin typeface="Calibri" panose="020F0502020204030204" pitchFamily="34" charset="0"/>
              <a:cs typeface="Calibri" panose="020F0502020204030204" pitchFamily="34" charset="0"/>
            </a:endParaRPr>
          </a:p>
          <a:p>
            <a:r>
              <a:rPr lang="en-US" sz="1200" dirty="0">
                <a:solidFill>
                  <a:schemeClr val="bg1">
                    <a:lumMod val="50000"/>
                  </a:schemeClr>
                </a:solidFill>
                <a:latin typeface="Calibri" panose="020F0502020204030204" pitchFamily="34" charset="0"/>
                <a:cs typeface="Calibri" panose="020F0502020204030204" pitchFamily="34" charset="0"/>
              </a:rPr>
              <a:t>Image: https://</a:t>
            </a:r>
            <a:r>
              <a:rPr lang="en-US" sz="1200" dirty="0" err="1">
                <a:solidFill>
                  <a:schemeClr val="bg1">
                    <a:lumMod val="50000"/>
                  </a:schemeClr>
                </a:solidFill>
                <a:latin typeface="Calibri" panose="020F0502020204030204" pitchFamily="34" charset="0"/>
                <a:cs typeface="Calibri" panose="020F0502020204030204" pitchFamily="34" charset="0"/>
              </a:rPr>
              <a:t>www.nrcan.gc.ca</a:t>
            </a:r>
            <a:r>
              <a:rPr lang="en-US" sz="1200" dirty="0">
                <a:solidFill>
                  <a:schemeClr val="bg1">
                    <a:lumMod val="50000"/>
                  </a:schemeClr>
                </a:solidFill>
                <a:latin typeface="Calibri" panose="020F0502020204030204" pitchFamily="34" charset="0"/>
                <a:cs typeface="Calibri" panose="020F0502020204030204" pitchFamily="34" charset="0"/>
              </a:rPr>
              <a:t>/energy-efficiency/homes/what-energy-efficient-home/20548 </a:t>
            </a:r>
          </a:p>
        </p:txBody>
      </p:sp>
      <p:sp>
        <p:nvSpPr>
          <p:cNvPr id="5" name="TextBox 4">
            <a:extLst>
              <a:ext uri="{FF2B5EF4-FFF2-40B4-BE49-F238E27FC236}">
                <a16:creationId xmlns:a16="http://schemas.microsoft.com/office/drawing/2014/main" id="{1A55E541-5968-561B-9B83-2EFADD9C681C}"/>
              </a:ext>
            </a:extLst>
          </p:cNvPr>
          <p:cNvSpPr txBox="1"/>
          <p:nvPr/>
        </p:nvSpPr>
        <p:spPr>
          <a:xfrm>
            <a:off x="3432453" y="2001164"/>
            <a:ext cx="1791837" cy="646331"/>
          </a:xfrm>
          <a:prstGeom prst="rect">
            <a:avLst/>
          </a:prstGeom>
          <a:noFill/>
        </p:spPr>
        <p:txBody>
          <a:bodyPr wrap="none" rtlCol="0">
            <a:spAutoFit/>
          </a:bodyPr>
          <a:lstStyle/>
          <a:p>
            <a:pPr algn="ctr"/>
            <a:r>
              <a:rPr lang="en-US" b="1" dirty="0"/>
              <a:t>“Airtight</a:t>
            </a:r>
          </a:p>
          <a:p>
            <a:pPr algn="ctr"/>
            <a:r>
              <a:rPr lang="en-US" b="1" dirty="0"/>
              <a:t>Construction”</a:t>
            </a:r>
          </a:p>
        </p:txBody>
      </p:sp>
      <p:sp>
        <p:nvSpPr>
          <p:cNvPr id="6" name="TextBox 5">
            <a:extLst>
              <a:ext uri="{FF2B5EF4-FFF2-40B4-BE49-F238E27FC236}">
                <a16:creationId xmlns:a16="http://schemas.microsoft.com/office/drawing/2014/main" id="{DE111E17-AD2E-29DB-FF1D-087C978EACBB}"/>
              </a:ext>
            </a:extLst>
          </p:cNvPr>
          <p:cNvSpPr txBox="1"/>
          <p:nvPr/>
        </p:nvSpPr>
        <p:spPr>
          <a:xfrm>
            <a:off x="3455427" y="4590550"/>
            <a:ext cx="1601657" cy="369332"/>
          </a:xfrm>
          <a:prstGeom prst="rect">
            <a:avLst/>
          </a:prstGeom>
          <a:noFill/>
        </p:spPr>
        <p:txBody>
          <a:bodyPr wrap="none" rtlCol="0">
            <a:spAutoFit/>
          </a:bodyPr>
          <a:lstStyle/>
          <a:p>
            <a:pPr algn="ctr"/>
            <a:r>
              <a:rPr lang="en-US" b="1" dirty="0"/>
              <a:t>“Air-sealing”</a:t>
            </a:r>
          </a:p>
        </p:txBody>
      </p:sp>
      <p:sp>
        <p:nvSpPr>
          <p:cNvPr id="7" name="TextBox 6">
            <a:extLst>
              <a:ext uri="{FF2B5EF4-FFF2-40B4-BE49-F238E27FC236}">
                <a16:creationId xmlns:a16="http://schemas.microsoft.com/office/drawing/2014/main" id="{7F66C33C-83B9-AD63-6A02-E5CDF35671BD}"/>
              </a:ext>
            </a:extLst>
          </p:cNvPr>
          <p:cNvSpPr txBox="1"/>
          <p:nvPr/>
        </p:nvSpPr>
        <p:spPr>
          <a:xfrm>
            <a:off x="10461266" y="3341202"/>
            <a:ext cx="1510029" cy="746358"/>
          </a:xfrm>
          <a:prstGeom prst="rect">
            <a:avLst/>
          </a:prstGeom>
          <a:noFill/>
        </p:spPr>
        <p:txBody>
          <a:bodyPr wrap="none" rtlCol="0">
            <a:spAutoFit/>
          </a:bodyPr>
          <a:lstStyle/>
          <a:p>
            <a:pPr algn="ctr">
              <a:lnSpc>
                <a:spcPts val="1700"/>
              </a:lnSpc>
            </a:pPr>
            <a:r>
              <a:rPr lang="en-US" b="1" dirty="0"/>
              <a:t>Insulated</a:t>
            </a:r>
          </a:p>
          <a:p>
            <a:pPr algn="ctr">
              <a:lnSpc>
                <a:spcPts val="1700"/>
              </a:lnSpc>
            </a:pPr>
            <a:r>
              <a:rPr lang="en-US" b="1" dirty="0"/>
              <a:t>windows and </a:t>
            </a:r>
          </a:p>
          <a:p>
            <a:pPr algn="ctr">
              <a:lnSpc>
                <a:spcPts val="1700"/>
              </a:lnSpc>
            </a:pPr>
            <a:r>
              <a:rPr lang="en-US" b="1" dirty="0"/>
              <a:t>doors</a:t>
            </a:r>
          </a:p>
        </p:txBody>
      </p:sp>
      <p:sp>
        <p:nvSpPr>
          <p:cNvPr id="8" name="TextBox 7">
            <a:extLst>
              <a:ext uri="{FF2B5EF4-FFF2-40B4-BE49-F238E27FC236}">
                <a16:creationId xmlns:a16="http://schemas.microsoft.com/office/drawing/2014/main" id="{F5D56D5A-351B-4117-8E99-383AFB9007CF}"/>
              </a:ext>
            </a:extLst>
          </p:cNvPr>
          <p:cNvSpPr txBox="1"/>
          <p:nvPr/>
        </p:nvSpPr>
        <p:spPr>
          <a:xfrm>
            <a:off x="6244306" y="1714962"/>
            <a:ext cx="2730555" cy="400110"/>
          </a:xfrm>
          <a:prstGeom prst="rect">
            <a:avLst/>
          </a:prstGeom>
          <a:noFill/>
        </p:spPr>
        <p:txBody>
          <a:bodyPr wrap="none" rtlCol="0">
            <a:spAutoFit/>
          </a:bodyPr>
          <a:lstStyle/>
          <a:p>
            <a:pPr algn="ctr"/>
            <a:r>
              <a:rPr lang="en-US" sz="2000" b="1" dirty="0"/>
              <a:t>Insulated or sealed attic</a:t>
            </a:r>
          </a:p>
        </p:txBody>
      </p:sp>
      <p:sp>
        <p:nvSpPr>
          <p:cNvPr id="9" name="Rectangle 8">
            <a:extLst>
              <a:ext uri="{FF2B5EF4-FFF2-40B4-BE49-F238E27FC236}">
                <a16:creationId xmlns:a16="http://schemas.microsoft.com/office/drawing/2014/main" id="{41977FEF-A3AE-9535-6E16-4E20D9584FC8}"/>
              </a:ext>
            </a:extLst>
          </p:cNvPr>
          <p:cNvSpPr/>
          <p:nvPr/>
        </p:nvSpPr>
        <p:spPr>
          <a:xfrm>
            <a:off x="-1" y="0"/>
            <a:ext cx="3433125" cy="6374302"/>
          </a:xfrm>
          <a:prstGeom prst="rect">
            <a:avLst/>
          </a:prstGeom>
          <a:solidFill>
            <a:srgbClr val="86E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B7B771-07AF-F04F-3EFE-71410903C70D}"/>
              </a:ext>
            </a:extLst>
          </p:cNvPr>
          <p:cNvSpPr txBox="1">
            <a:spLocks/>
          </p:cNvSpPr>
          <p:nvPr/>
        </p:nvSpPr>
        <p:spPr>
          <a:xfrm>
            <a:off x="22303" y="853554"/>
            <a:ext cx="3433124" cy="3587882"/>
          </a:xfrm>
          <a:prstGeom prst="rect">
            <a:avLst/>
          </a:prstGeom>
          <a:ln w="38100">
            <a:noFill/>
          </a:ln>
        </p:spPr>
        <p:txBody>
          <a:bodyPr>
            <a:noAutofit/>
          </a:bodyPr>
          <a:lstStyle>
            <a:lvl1pPr algn="l" defTabSz="914400" rtl="0" eaLnBrk="1" latinLnBrk="0" hangingPunct="1">
              <a:lnSpc>
                <a:spcPct val="90000"/>
              </a:lnSpc>
              <a:spcBef>
                <a:spcPct val="0"/>
              </a:spcBef>
              <a:buNone/>
              <a:defRPr sz="4400" kern="1200">
                <a:solidFill>
                  <a:srgbClr val="141414"/>
                </a:solidFill>
                <a:latin typeface="+mj-lt"/>
                <a:ea typeface="+mj-ea"/>
                <a:cs typeface="+mj-cs"/>
              </a:defRPr>
            </a:lvl1pPr>
          </a:lstStyle>
          <a:p>
            <a:pPr algn="ctr"/>
            <a:r>
              <a:rPr lang="en-US" sz="2800" b="1" i="0" u="none" strike="noStrike" dirty="0">
                <a:solidFill>
                  <a:srgbClr val="1F1F1F"/>
                </a:solidFill>
                <a:effectLst/>
                <a:latin typeface="Calibri" panose="020F0502020204030204" pitchFamily="34" charset="0"/>
                <a:cs typeface="Calibri" panose="020F0502020204030204" pitchFamily="34" charset="0"/>
              </a:rPr>
              <a:t>“Changes in building design…</a:t>
            </a:r>
          </a:p>
          <a:p>
            <a:pPr algn="ctr"/>
            <a:endParaRPr lang="en-US" sz="2800" b="1" dirty="0">
              <a:solidFill>
                <a:srgbClr val="1F1F1F"/>
              </a:solidFill>
              <a:latin typeface="Calibri" panose="020F0502020204030204" pitchFamily="34" charset="0"/>
              <a:cs typeface="Calibri" panose="020F0502020204030204" pitchFamily="34" charset="0"/>
            </a:endParaRPr>
          </a:p>
          <a:p>
            <a:pPr algn="ctr"/>
            <a:r>
              <a:rPr lang="en-US" sz="2800" b="1" i="0" u="none" strike="noStrike" dirty="0">
                <a:solidFill>
                  <a:srgbClr val="1F1F1F"/>
                </a:solidFill>
                <a:effectLst/>
                <a:latin typeface="Calibri" panose="020F0502020204030204" pitchFamily="34" charset="0"/>
                <a:cs typeface="Calibri" panose="020F0502020204030204" pitchFamily="34" charset="0"/>
              </a:rPr>
              <a:t> contaminants are readily produced and may build up to much higher concentrations than are found outside.”</a:t>
            </a:r>
            <a:endParaRPr lang="en-US" sz="2800" b="1" baseline="3000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377619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8A133-B4FE-B54C-E251-F67E5A12405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9DA0111-F19B-4696-A54F-755B8BD442BD}"/>
              </a:ext>
            </a:extLst>
          </p:cNvPr>
          <p:cNvSpPr>
            <a:spLocks noGrp="1"/>
          </p:cNvSpPr>
          <p:nvPr>
            <p:ph type="body" sz="quarter" idx="13"/>
          </p:nvPr>
        </p:nvSpPr>
        <p:spPr>
          <a:xfrm>
            <a:off x="304800" y="304800"/>
            <a:ext cx="11722100" cy="604837"/>
          </a:xfrm>
        </p:spPr>
        <p:txBody>
          <a:bodyPr/>
          <a:lstStyle/>
          <a:p>
            <a:pPr algn="ctr"/>
            <a:r>
              <a:rPr lang="en-US" sz="3500" dirty="0"/>
              <a:t>Dampness Creates Dangerous Combination of Toxins </a:t>
            </a:r>
            <a:r>
              <a:rPr lang="en-US" sz="4500" dirty="0"/>
              <a:t>= </a:t>
            </a:r>
            <a:r>
              <a:rPr lang="en-US" sz="4500" dirty="0">
                <a:solidFill>
                  <a:srgbClr val="FF0000"/>
                </a:solidFill>
              </a:rPr>
              <a:t>BIOTOXIN ILLNESS</a:t>
            </a:r>
          </a:p>
        </p:txBody>
      </p:sp>
      <p:sp>
        <p:nvSpPr>
          <p:cNvPr id="7" name="Content Placeholder 2">
            <a:extLst>
              <a:ext uri="{FF2B5EF4-FFF2-40B4-BE49-F238E27FC236}">
                <a16:creationId xmlns:a16="http://schemas.microsoft.com/office/drawing/2014/main" id="{C9F65DEC-7C76-65B1-8A09-7EC61EF0AE15}"/>
              </a:ext>
            </a:extLst>
          </p:cNvPr>
          <p:cNvSpPr txBox="1">
            <a:spLocks/>
          </p:cNvSpPr>
          <p:nvPr/>
        </p:nvSpPr>
        <p:spPr>
          <a:xfrm>
            <a:off x="220692" y="2259874"/>
            <a:ext cx="7807941" cy="381944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tx1"/>
                </a:solidFill>
              </a:rPr>
              <a:t>Co-infections/contaminations</a:t>
            </a:r>
            <a:r>
              <a:rPr lang="en-US" b="1" baseline="30000" dirty="0">
                <a:solidFill>
                  <a:schemeClr val="tx1"/>
                </a:solidFill>
              </a:rPr>
              <a:t>1</a:t>
            </a:r>
            <a:r>
              <a:rPr lang="en-US" dirty="0">
                <a:solidFill>
                  <a:schemeClr val="tx1"/>
                </a:solidFill>
              </a:rPr>
              <a:t>: </a:t>
            </a:r>
            <a:r>
              <a:rPr lang="en-US" sz="2200" dirty="0">
                <a:solidFill>
                  <a:schemeClr val="tx1"/>
                </a:solidFill>
              </a:rPr>
              <a:t>(1) Multiple molds and mycotoxins  (2) G- and G+ bacteria  (3) </a:t>
            </a:r>
            <a:r>
              <a:rPr lang="en-US" sz="2200" b="1" u="sng" dirty="0">
                <a:solidFill>
                  <a:schemeClr val="tx1"/>
                </a:solidFill>
              </a:rPr>
              <a:t>Microbial particulates  </a:t>
            </a:r>
            <a:r>
              <a:rPr lang="en-US" sz="2200" dirty="0">
                <a:solidFill>
                  <a:schemeClr val="tx1"/>
                </a:solidFill>
              </a:rPr>
              <a:t>(4) </a:t>
            </a:r>
            <a:r>
              <a:rPr lang="en-US" sz="2200" b="1" dirty="0">
                <a:solidFill>
                  <a:schemeClr val="tx1"/>
                </a:solidFill>
              </a:rPr>
              <a:t>Microbial volatile organic compounds  </a:t>
            </a:r>
            <a:r>
              <a:rPr lang="en-US" sz="2200" dirty="0">
                <a:solidFill>
                  <a:schemeClr val="tx1"/>
                </a:solidFill>
              </a:rPr>
              <a:t>(5) Proteins  (6) </a:t>
            </a:r>
            <a:r>
              <a:rPr lang="en-US" sz="2200" dirty="0" err="1">
                <a:solidFill>
                  <a:schemeClr val="tx1"/>
                </a:solidFill>
              </a:rPr>
              <a:t>Galactomanans</a:t>
            </a:r>
            <a:r>
              <a:rPr lang="en-US" sz="2200" dirty="0">
                <a:solidFill>
                  <a:schemeClr val="tx1"/>
                </a:solidFill>
              </a:rPr>
              <a:t>  (7) 1-3-b-D-glucans  (8) </a:t>
            </a:r>
            <a:r>
              <a:rPr lang="en-US" sz="2400" b="1" u="sng" dirty="0">
                <a:solidFill>
                  <a:schemeClr val="tx1"/>
                </a:solidFill>
              </a:rPr>
              <a:t>LPS – endotoxins </a:t>
            </a:r>
          </a:p>
          <a:p>
            <a:r>
              <a:rPr lang="en-US" sz="2400" b="1" dirty="0">
                <a:solidFill>
                  <a:schemeClr val="tx1"/>
                </a:solidFill>
              </a:rPr>
              <a:t>Actinomyces - </a:t>
            </a:r>
            <a:r>
              <a:rPr lang="en-US" sz="2400" b="1" dirty="0"/>
              <a:t>Valinomycin</a:t>
            </a:r>
            <a:endParaRPr lang="en-US" sz="2400" b="1" dirty="0">
              <a:solidFill>
                <a:schemeClr val="tx1"/>
              </a:solidFill>
            </a:endParaRPr>
          </a:p>
          <a:p>
            <a:endParaRPr lang="en-US" sz="1000" dirty="0">
              <a:solidFill>
                <a:schemeClr val="tx1"/>
              </a:solidFill>
            </a:endParaRPr>
          </a:p>
          <a:p>
            <a:endParaRPr lang="en-US" sz="1000" dirty="0">
              <a:solidFill>
                <a:schemeClr val="tx1"/>
              </a:solidFill>
            </a:endParaRPr>
          </a:p>
          <a:p>
            <a:r>
              <a:rPr lang="en-US" b="1" i="1" dirty="0">
                <a:solidFill>
                  <a:srgbClr val="00BAD8"/>
                </a:solidFill>
              </a:rPr>
              <a:t>Combination of mycotoxins (and endotoxins) could induce toxicity at very low levels…</a:t>
            </a:r>
          </a:p>
          <a:p>
            <a:pPr marL="0" indent="0">
              <a:buNone/>
            </a:pPr>
            <a:endParaRPr lang="en-US" dirty="0"/>
          </a:p>
        </p:txBody>
      </p:sp>
      <p:sp>
        <p:nvSpPr>
          <p:cNvPr id="8" name="TextBox 7">
            <a:extLst>
              <a:ext uri="{FF2B5EF4-FFF2-40B4-BE49-F238E27FC236}">
                <a16:creationId xmlns:a16="http://schemas.microsoft.com/office/drawing/2014/main" id="{592FE0B1-63FF-5D86-2D28-978732753B9D}"/>
              </a:ext>
            </a:extLst>
          </p:cNvPr>
          <p:cNvSpPr txBox="1"/>
          <p:nvPr/>
        </p:nvSpPr>
        <p:spPr>
          <a:xfrm>
            <a:off x="0" y="6550223"/>
            <a:ext cx="5793445" cy="292388"/>
          </a:xfrm>
          <a:prstGeom prst="rect">
            <a:avLst/>
          </a:prstGeom>
          <a:noFill/>
        </p:spPr>
        <p:txBody>
          <a:bodyPr wrap="none" rtlCol="0">
            <a:spAutoFit/>
          </a:bodyPr>
          <a:lstStyle/>
          <a:p>
            <a:r>
              <a:rPr lang="en-US" sz="1300" dirty="0">
                <a:solidFill>
                  <a:schemeClr val="bg1">
                    <a:lumMod val="50000"/>
                  </a:schemeClr>
                </a:solidFill>
              </a:rPr>
              <a:t>1) Thrasher JD, Crawly S. Toxicology and Industrial Health. 2009, 25(9-10), 583–615</a:t>
            </a:r>
          </a:p>
        </p:txBody>
      </p:sp>
      <p:pic>
        <p:nvPicPr>
          <p:cNvPr id="10" name="Picture 9">
            <a:extLst>
              <a:ext uri="{FF2B5EF4-FFF2-40B4-BE49-F238E27FC236}">
                <a16:creationId xmlns:a16="http://schemas.microsoft.com/office/drawing/2014/main" id="{94064C54-A498-2CA2-CE1E-A8F91DFD660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5400000">
            <a:off x="8076281" y="2749195"/>
            <a:ext cx="4280188" cy="3951248"/>
          </a:xfrm>
          <a:prstGeom prst="rect">
            <a:avLst/>
          </a:prstGeom>
        </p:spPr>
      </p:pic>
    </p:spTree>
    <p:extLst>
      <p:ext uri="{BB962C8B-B14F-4D97-AF65-F5344CB8AC3E}">
        <p14:creationId xmlns:p14="http://schemas.microsoft.com/office/powerpoint/2010/main" val="4152086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337275-8E0D-EC4F-B0F9-13C7F7F92DB1}"/>
              </a:ext>
            </a:extLst>
          </p:cNvPr>
          <p:cNvSpPr txBox="1">
            <a:spLocks/>
          </p:cNvSpPr>
          <p:nvPr/>
        </p:nvSpPr>
        <p:spPr>
          <a:xfrm>
            <a:off x="330985" y="1371600"/>
            <a:ext cx="11211874" cy="4419600"/>
          </a:xfrm>
          <a:prstGeom prst="rect">
            <a:avLst/>
          </a:prstGeom>
        </p:spPr>
        <p:txBody>
          <a:bodyPr numCol="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Bef>
                <a:spcPts val="0"/>
              </a:spcBef>
              <a:spcAft>
                <a:spcPts val="400"/>
              </a:spcAft>
              <a:buAutoNum type="arabicParenR"/>
            </a:pPr>
            <a:endParaRPr lang="en-US" sz="2500" baseline="30000" dirty="0">
              <a:solidFill>
                <a:schemeClr val="tx1"/>
              </a:solidFill>
              <a:latin typeface="Calibri" panose="020F0502020204030204" pitchFamily="34" charset="0"/>
              <a:cs typeface="Calibri" panose="020F0502020204030204" pitchFamily="34" charset="0"/>
            </a:endParaRPr>
          </a:p>
        </p:txBody>
      </p:sp>
      <p:sp>
        <p:nvSpPr>
          <p:cNvPr id="7" name="Text Placeholder 1">
            <a:extLst>
              <a:ext uri="{FF2B5EF4-FFF2-40B4-BE49-F238E27FC236}">
                <a16:creationId xmlns:a16="http://schemas.microsoft.com/office/drawing/2014/main" id="{E8F156E7-1BBF-E44E-A727-78F2D2CA3B9E}"/>
              </a:ext>
            </a:extLst>
          </p:cNvPr>
          <p:cNvSpPr>
            <a:spLocks noGrp="1"/>
          </p:cNvSpPr>
          <p:nvPr>
            <p:ph type="body" sz="quarter" idx="13"/>
          </p:nvPr>
        </p:nvSpPr>
        <p:spPr>
          <a:xfrm>
            <a:off x="330985" y="202719"/>
            <a:ext cx="11633431" cy="604837"/>
          </a:xfrm>
        </p:spPr>
        <p:txBody>
          <a:bodyPr numCol="1"/>
          <a:lstStyle/>
          <a:p>
            <a:r>
              <a:rPr lang="en-US" dirty="0">
                <a:latin typeface="Calibri" panose="020F0502020204030204" pitchFamily="34" charset="0"/>
                <a:cs typeface="Calibri" panose="020F0502020204030204" pitchFamily="34" charset="0"/>
              </a:rPr>
              <a:t>Signs of Biotoxin Illness – Infant Born Into Dampness</a:t>
            </a:r>
          </a:p>
        </p:txBody>
      </p:sp>
      <p:sp>
        <p:nvSpPr>
          <p:cNvPr id="4" name="TextBox 3">
            <a:extLst>
              <a:ext uri="{FF2B5EF4-FFF2-40B4-BE49-F238E27FC236}">
                <a16:creationId xmlns:a16="http://schemas.microsoft.com/office/drawing/2014/main" id="{32A25B5B-75CC-4266-5463-1F9236642C12}"/>
              </a:ext>
            </a:extLst>
          </p:cNvPr>
          <p:cNvSpPr txBox="1"/>
          <p:nvPr/>
        </p:nvSpPr>
        <p:spPr>
          <a:xfrm>
            <a:off x="330985" y="1218245"/>
            <a:ext cx="11211874" cy="5286062"/>
          </a:xfrm>
          <a:prstGeom prst="rect">
            <a:avLst/>
          </a:prstGeom>
          <a:noFill/>
        </p:spPr>
        <p:txBody>
          <a:bodyPr wrap="square" rtlCol="0">
            <a:spAutoFit/>
          </a:bodyPr>
          <a:lstStyle/>
          <a:p>
            <a:pPr marL="342900" indent="-342900">
              <a:spcAft>
                <a:spcPts val="1500"/>
              </a:spcAft>
              <a:buClr>
                <a:schemeClr val="tx1"/>
              </a:buClr>
              <a:buSzPct val="150000"/>
              <a:buFont typeface="Arial" panose="020B0604020202020204" pitchFamily="34" charset="0"/>
              <a:buChar char="•"/>
            </a:pPr>
            <a:r>
              <a:rPr lang="en-US" sz="2500" kern="100" dirty="0">
                <a:solidFill>
                  <a:srgbClr val="141414"/>
                </a:solidFill>
                <a:latin typeface="Calibri" panose="020F0502020204030204" pitchFamily="34" charset="0"/>
                <a:ea typeface="Open Sans SemiBold" panose="020B0706030804020204" pitchFamily="34" charset="0"/>
                <a:cs typeface="Calibri" panose="020F0502020204030204" pitchFamily="34" charset="0"/>
              </a:rPr>
              <a:t>Early onset, and severe colic that lasts well past 3 months of age.</a:t>
            </a:r>
          </a:p>
          <a:p>
            <a:pPr marL="800100" lvl="1" indent="-342900">
              <a:spcAft>
                <a:spcPts val="1500"/>
              </a:spcAft>
              <a:buClr>
                <a:schemeClr val="tx1"/>
              </a:buClr>
              <a:buSzPct val="150000"/>
              <a:buFont typeface="Arial" panose="020B0604020202020204" pitchFamily="34" charset="0"/>
              <a:buChar char="•"/>
            </a:pPr>
            <a:r>
              <a:rPr lang="en-US" sz="2500" kern="100" dirty="0">
                <a:solidFill>
                  <a:srgbClr val="141414"/>
                </a:solidFill>
                <a:latin typeface="Calibri" panose="020F0502020204030204" pitchFamily="34" charset="0"/>
                <a:ea typeface="Open Sans SemiBold" panose="020B0706030804020204" pitchFamily="34" charset="0"/>
                <a:cs typeface="Calibri" panose="020F0502020204030204" pitchFamily="34" charset="0"/>
              </a:rPr>
              <a:t>Future sleep disorder (difficulty falling or staying asleep – sometimes severe)</a:t>
            </a:r>
          </a:p>
          <a:p>
            <a:pPr marL="342900" indent="-342900">
              <a:spcAft>
                <a:spcPts val="1500"/>
              </a:spcAft>
              <a:buClr>
                <a:schemeClr val="tx1"/>
              </a:buClr>
              <a:buSzPct val="150000"/>
              <a:buFont typeface="Arial" panose="020B0604020202020204" pitchFamily="34" charset="0"/>
              <a:buChar char="•"/>
            </a:pPr>
            <a:r>
              <a:rPr lang="en-US" sz="2500" b="1" kern="100" dirty="0">
                <a:solidFill>
                  <a:srgbClr val="141414"/>
                </a:solidFill>
                <a:latin typeface="Calibri" panose="020F0502020204030204" pitchFamily="34" charset="0"/>
                <a:ea typeface="Open Sans SemiBold" panose="020B0706030804020204" pitchFamily="34" charset="0"/>
                <a:cs typeface="Calibri" panose="020F0502020204030204" pitchFamily="34" charset="0"/>
              </a:rPr>
              <a:t>Significant reflux that lasts past 6 months of age</a:t>
            </a:r>
          </a:p>
          <a:p>
            <a:pPr marL="342900" indent="-342900">
              <a:spcAft>
                <a:spcPts val="1500"/>
              </a:spcAft>
              <a:buClr>
                <a:schemeClr val="tx1"/>
              </a:buClr>
              <a:buSzPct val="150000"/>
              <a:buFont typeface="Arial" panose="020B0604020202020204" pitchFamily="34" charset="0"/>
              <a:buChar char="•"/>
            </a:pPr>
            <a:r>
              <a:rPr lang="en-US" sz="2500" b="1" kern="100" dirty="0">
                <a:solidFill>
                  <a:srgbClr val="141414"/>
                </a:solidFill>
                <a:latin typeface="Calibri" panose="020F0502020204030204" pitchFamily="34" charset="0"/>
                <a:ea typeface="Open Sans SemiBold" panose="020B0706030804020204" pitchFamily="34" charset="0"/>
                <a:cs typeface="Calibri" panose="020F0502020204030204" pitchFamily="34" charset="0"/>
              </a:rPr>
              <a:t>Multiple food sensitivities or allergies</a:t>
            </a:r>
          </a:p>
          <a:p>
            <a:pPr marL="342900" indent="-342900">
              <a:spcAft>
                <a:spcPts val="1500"/>
              </a:spcAft>
              <a:buClr>
                <a:schemeClr val="tx1"/>
              </a:buClr>
              <a:buSzPct val="150000"/>
              <a:buFont typeface="Arial" panose="020B0604020202020204" pitchFamily="34" charset="0"/>
              <a:buChar char="•"/>
            </a:pPr>
            <a:r>
              <a:rPr lang="en-US" sz="2500" b="1" kern="100" dirty="0">
                <a:solidFill>
                  <a:srgbClr val="141414"/>
                </a:solidFill>
                <a:latin typeface="Calibri" panose="020F0502020204030204" pitchFamily="34" charset="0"/>
                <a:ea typeface="Open Sans SemiBold" panose="020B0706030804020204" pitchFamily="34" charset="0"/>
                <a:cs typeface="Calibri" panose="020F0502020204030204" pitchFamily="34" charset="0"/>
              </a:rPr>
              <a:t>Eczema, asthma, or allergies</a:t>
            </a:r>
          </a:p>
          <a:p>
            <a:pPr marL="342900" indent="-342900">
              <a:spcAft>
                <a:spcPts val="1500"/>
              </a:spcAft>
              <a:buClr>
                <a:schemeClr val="tx1"/>
              </a:buClr>
              <a:buSzPct val="150000"/>
              <a:buFont typeface="Arial" panose="020B0604020202020204" pitchFamily="34" charset="0"/>
              <a:buChar char="•"/>
            </a:pPr>
            <a:r>
              <a:rPr lang="en-US" sz="2500" kern="100" dirty="0">
                <a:solidFill>
                  <a:srgbClr val="141414"/>
                </a:solidFill>
                <a:latin typeface="Calibri" panose="020F0502020204030204" pitchFamily="34" charset="0"/>
                <a:ea typeface="Open Sans SemiBold" panose="020B0706030804020204" pitchFamily="34" charset="0"/>
                <a:cs typeface="Calibri" panose="020F0502020204030204" pitchFamily="34" charset="0"/>
              </a:rPr>
              <a:t>ENT congestion and inflammation (tonsillar and adenoid hypertrophy, significant nasal congestion – leading to recurrent ear infections). </a:t>
            </a:r>
          </a:p>
          <a:p>
            <a:pPr marL="342900" indent="-342900">
              <a:spcAft>
                <a:spcPts val="1500"/>
              </a:spcAft>
              <a:buClr>
                <a:schemeClr val="tx1"/>
              </a:buClr>
              <a:buSzPct val="150000"/>
              <a:buFont typeface="Arial" panose="020B0604020202020204" pitchFamily="34" charset="0"/>
              <a:buChar char="•"/>
            </a:pPr>
            <a:r>
              <a:rPr lang="en-US" sz="2500" kern="100" dirty="0">
                <a:solidFill>
                  <a:srgbClr val="141414"/>
                </a:solidFill>
                <a:latin typeface="Calibri" panose="020F0502020204030204" pitchFamily="34" charset="0"/>
                <a:ea typeface="Open Sans SemiBold" panose="020B0706030804020204" pitchFamily="34" charset="0"/>
                <a:cs typeface="Calibri" panose="020F0502020204030204" pitchFamily="34" charset="0"/>
              </a:rPr>
              <a:t>Early onset of sensory issues (overwhelmed easily in loud and crowded environments, pickiness, hair washing/clothing) </a:t>
            </a:r>
          </a:p>
          <a:p>
            <a:pPr marL="342900" indent="-342900">
              <a:spcAft>
                <a:spcPts val="1500"/>
              </a:spcAft>
              <a:buClr>
                <a:schemeClr val="tx1"/>
              </a:buClr>
              <a:buSzPct val="150000"/>
              <a:buFont typeface="Arial" panose="020B0604020202020204" pitchFamily="34" charset="0"/>
              <a:buChar char="•"/>
            </a:pPr>
            <a:r>
              <a:rPr lang="en-US" sz="2500" kern="100" dirty="0">
                <a:solidFill>
                  <a:srgbClr val="141414"/>
                </a:solidFill>
                <a:latin typeface="Calibri" panose="020F0502020204030204" pitchFamily="34" charset="0"/>
                <a:ea typeface="Open Sans SemiBold" panose="020B0706030804020204" pitchFamily="34" charset="0"/>
                <a:cs typeface="Calibri" panose="020F0502020204030204" pitchFamily="34" charset="0"/>
              </a:rPr>
              <a:t>Delayed speech and gross motor skills</a:t>
            </a:r>
          </a:p>
        </p:txBody>
      </p:sp>
    </p:spTree>
    <p:extLst>
      <p:ext uri="{BB962C8B-B14F-4D97-AF65-F5344CB8AC3E}">
        <p14:creationId xmlns:p14="http://schemas.microsoft.com/office/powerpoint/2010/main" val="3464090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37FED-5A57-78C0-9E13-AE1CB11ED39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26F21E9-2A3C-5B9D-59F1-4224861303C8}"/>
              </a:ext>
            </a:extLst>
          </p:cNvPr>
          <p:cNvSpPr>
            <a:spLocks noGrp="1"/>
          </p:cNvSpPr>
          <p:nvPr>
            <p:ph type="body" sz="quarter" idx="13"/>
          </p:nvPr>
        </p:nvSpPr>
        <p:spPr>
          <a:xfrm>
            <a:off x="0" y="2235200"/>
            <a:ext cx="12192000" cy="2387600"/>
          </a:xfrm>
        </p:spPr>
        <p:txBody>
          <a:bodyPr>
            <a:noAutofit/>
          </a:bodyPr>
          <a:lstStyle/>
          <a:p>
            <a:r>
              <a:rPr lang="en-US" sz="7500" dirty="0"/>
              <a:t>EXPOSURE =</a:t>
            </a:r>
          </a:p>
          <a:p>
            <a:r>
              <a:rPr lang="en-US" sz="7500" dirty="0"/>
              <a:t>SYSTEMIC EXPOSURE</a:t>
            </a:r>
          </a:p>
        </p:txBody>
      </p:sp>
    </p:spTree>
    <p:extLst>
      <p:ext uri="{BB962C8B-B14F-4D97-AF65-F5344CB8AC3E}">
        <p14:creationId xmlns:p14="http://schemas.microsoft.com/office/powerpoint/2010/main" val="19054429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337275-8E0D-EC4F-B0F9-13C7F7F92DB1}"/>
              </a:ext>
            </a:extLst>
          </p:cNvPr>
          <p:cNvSpPr txBox="1">
            <a:spLocks/>
          </p:cNvSpPr>
          <p:nvPr/>
        </p:nvSpPr>
        <p:spPr>
          <a:xfrm>
            <a:off x="330985" y="1959655"/>
            <a:ext cx="11099180" cy="293869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400"/>
              </a:spcAft>
            </a:pPr>
            <a:endParaRPr lang="en-US" sz="3200" dirty="0"/>
          </a:p>
        </p:txBody>
      </p:sp>
      <p:sp>
        <p:nvSpPr>
          <p:cNvPr id="7" name="Text Placeholder 1">
            <a:extLst>
              <a:ext uri="{FF2B5EF4-FFF2-40B4-BE49-F238E27FC236}">
                <a16:creationId xmlns:a16="http://schemas.microsoft.com/office/drawing/2014/main" id="{E8F156E7-1BBF-E44E-A727-78F2D2CA3B9E}"/>
              </a:ext>
            </a:extLst>
          </p:cNvPr>
          <p:cNvSpPr>
            <a:spLocks noGrp="1"/>
          </p:cNvSpPr>
          <p:nvPr>
            <p:ph type="body" sz="quarter" idx="13"/>
          </p:nvPr>
        </p:nvSpPr>
        <p:spPr>
          <a:xfrm>
            <a:off x="279284" y="211072"/>
            <a:ext cx="11633431" cy="604837"/>
          </a:xfrm>
        </p:spPr>
        <p:txBody>
          <a:bodyPr/>
          <a:lstStyle/>
          <a:p>
            <a:r>
              <a:rPr lang="en-US" dirty="0"/>
              <a:t>Mycotoxins in Serum of Exposed Individuals</a:t>
            </a:r>
          </a:p>
        </p:txBody>
      </p:sp>
      <p:sp>
        <p:nvSpPr>
          <p:cNvPr id="2" name="TextBox 1">
            <a:extLst>
              <a:ext uri="{FF2B5EF4-FFF2-40B4-BE49-F238E27FC236}">
                <a16:creationId xmlns:a16="http://schemas.microsoft.com/office/drawing/2014/main" id="{1F692E17-906C-A267-B1CF-328E10F150A2}"/>
              </a:ext>
            </a:extLst>
          </p:cNvPr>
          <p:cNvSpPr txBox="1"/>
          <p:nvPr/>
        </p:nvSpPr>
        <p:spPr>
          <a:xfrm>
            <a:off x="330985" y="936668"/>
            <a:ext cx="11746715" cy="6247864"/>
          </a:xfrm>
          <a:prstGeom prst="rect">
            <a:avLst/>
          </a:prstGeom>
          <a:noFill/>
        </p:spPr>
        <p:txBody>
          <a:bodyPr wrap="square" rtlCol="0">
            <a:spAutoFit/>
          </a:bodyPr>
          <a:lstStyle/>
          <a:p>
            <a:r>
              <a:rPr lang="en-US" sz="2500" b="1" dirty="0">
                <a:effectLst/>
                <a:latin typeface="Calibri" panose="020F0502020204030204" pitchFamily="34" charset="0"/>
                <a:cs typeface="Calibri" panose="020F0502020204030204" pitchFamily="34" charset="0"/>
              </a:rPr>
              <a:t>Mycotoxins, </a:t>
            </a:r>
            <a:r>
              <a:rPr lang="en-US" sz="1500" dirty="0">
                <a:effectLst/>
                <a:latin typeface="Calibri" panose="020F0502020204030204" pitchFamily="34" charset="0"/>
                <a:cs typeface="Calibri" panose="020F0502020204030204" pitchFamily="34" charset="0"/>
              </a:rPr>
              <a:t>specifically trichothecenes, aflatoxins, and ochratoxins</a:t>
            </a:r>
            <a:r>
              <a:rPr lang="en-US" sz="2500" dirty="0">
                <a:effectLst/>
                <a:latin typeface="Calibri" panose="020F0502020204030204" pitchFamily="34" charset="0"/>
                <a:cs typeface="Calibri" panose="020F0502020204030204" pitchFamily="34" charset="0"/>
              </a:rPr>
              <a:t>, </a:t>
            </a:r>
            <a:r>
              <a:rPr lang="en-US" sz="2500" b="1" dirty="0">
                <a:effectLst/>
                <a:latin typeface="Calibri" panose="020F0502020204030204" pitchFamily="34" charset="0"/>
                <a:cs typeface="Calibri" panose="020F0502020204030204" pitchFamily="34" charset="0"/>
              </a:rPr>
              <a:t>can be detected in human tissue and body fluids in patients who have been exposed to toxin producing molds in their environment.</a:t>
            </a:r>
            <a:r>
              <a:rPr lang="en-US" sz="2500" b="1" baseline="30000" dirty="0">
                <a:effectLst/>
                <a:latin typeface="Calibri" panose="020F0502020204030204" pitchFamily="34" charset="0"/>
                <a:cs typeface="Calibri" panose="020F0502020204030204" pitchFamily="34" charset="0"/>
              </a:rPr>
              <a:t>1</a:t>
            </a:r>
            <a:r>
              <a:rPr lang="en-US" sz="2500" b="1" dirty="0">
                <a:effectLst/>
                <a:latin typeface="Calibri" panose="020F0502020204030204" pitchFamily="34" charset="0"/>
                <a:cs typeface="Calibri" panose="020F0502020204030204" pitchFamily="34" charset="0"/>
              </a:rPr>
              <a:t> </a:t>
            </a:r>
          </a:p>
          <a:p>
            <a:endParaRPr lang="en-US" sz="2500" b="1" dirty="0">
              <a:latin typeface="Calibri" panose="020F0502020204030204" pitchFamily="34" charset="0"/>
              <a:cs typeface="Calibri" panose="020F0502020204030204" pitchFamily="34" charset="0"/>
            </a:endParaRPr>
          </a:p>
          <a:p>
            <a:r>
              <a:rPr lang="en-US" sz="2500" i="0" dirty="0">
                <a:solidFill>
                  <a:srgbClr val="212121"/>
                </a:solidFill>
                <a:effectLst/>
                <a:latin typeface="Calibri" panose="020F0502020204030204" pitchFamily="34" charset="0"/>
                <a:cs typeface="Calibri" panose="020F0502020204030204" pitchFamily="34" charset="0"/>
              </a:rPr>
              <a:t>Trichothecenes and </a:t>
            </a:r>
            <a:r>
              <a:rPr lang="en-US" sz="2500" i="0" dirty="0" err="1">
                <a:solidFill>
                  <a:srgbClr val="212121"/>
                </a:solidFill>
                <a:effectLst/>
                <a:latin typeface="Calibri" panose="020F0502020204030204" pitchFamily="34" charset="0"/>
                <a:cs typeface="Calibri" panose="020F0502020204030204" pitchFamily="34" charset="0"/>
              </a:rPr>
              <a:t>stachylysin</a:t>
            </a:r>
            <a:r>
              <a:rPr lang="en-US" sz="2500" i="0" dirty="0">
                <a:solidFill>
                  <a:srgbClr val="212121"/>
                </a:solidFill>
                <a:effectLst/>
                <a:latin typeface="Calibri" panose="020F0502020204030204" pitchFamily="34" charset="0"/>
                <a:cs typeface="Calibri" panose="020F0502020204030204" pitchFamily="34" charset="0"/>
              </a:rPr>
              <a:t> are </a:t>
            </a:r>
            <a:r>
              <a:rPr lang="en-US" sz="2500" b="1" i="0" dirty="0">
                <a:solidFill>
                  <a:srgbClr val="212121"/>
                </a:solidFill>
                <a:effectLst/>
                <a:latin typeface="Calibri" panose="020F0502020204030204" pitchFamily="34" charset="0"/>
                <a:cs typeface="Calibri" panose="020F0502020204030204" pitchFamily="34" charset="0"/>
              </a:rPr>
              <a:t>present in the sera of individuals exposed to S. </a:t>
            </a:r>
            <a:r>
              <a:rPr lang="en-US" sz="2500" b="1" i="0" dirty="0" err="1">
                <a:solidFill>
                  <a:srgbClr val="212121"/>
                </a:solidFill>
                <a:effectLst/>
                <a:latin typeface="Calibri" panose="020F0502020204030204" pitchFamily="34" charset="0"/>
                <a:cs typeface="Calibri" panose="020F0502020204030204" pitchFamily="34" charset="0"/>
              </a:rPr>
              <a:t>chartarum</a:t>
            </a:r>
            <a:r>
              <a:rPr lang="en-US" sz="2500" b="1" i="0" dirty="0">
                <a:solidFill>
                  <a:srgbClr val="212121"/>
                </a:solidFill>
                <a:effectLst/>
                <a:latin typeface="Calibri" panose="020F0502020204030204" pitchFamily="34" charset="0"/>
                <a:cs typeface="Calibri" panose="020F0502020204030204" pitchFamily="34" charset="0"/>
              </a:rPr>
              <a:t> in contaminated indoor environments.</a:t>
            </a:r>
            <a:r>
              <a:rPr lang="en-US" sz="2500" b="1" i="0" baseline="30000" dirty="0">
                <a:solidFill>
                  <a:srgbClr val="212121"/>
                </a:solidFill>
                <a:effectLst/>
                <a:latin typeface="Calibri" panose="020F0502020204030204" pitchFamily="34" charset="0"/>
                <a:cs typeface="Calibri" panose="020F0502020204030204" pitchFamily="34" charset="0"/>
              </a:rPr>
              <a:t>2</a:t>
            </a:r>
            <a:r>
              <a:rPr lang="en-US" sz="2500" b="1" i="0" dirty="0">
                <a:solidFill>
                  <a:srgbClr val="212121"/>
                </a:solidFill>
                <a:effectLst/>
                <a:latin typeface="Calibri" panose="020F0502020204030204" pitchFamily="34" charset="0"/>
                <a:cs typeface="Calibri" panose="020F0502020204030204" pitchFamily="34" charset="0"/>
              </a:rPr>
              <a:t> </a:t>
            </a:r>
          </a:p>
          <a:p>
            <a:endParaRPr lang="en-US" sz="2500" b="1" dirty="0">
              <a:solidFill>
                <a:srgbClr val="212121"/>
              </a:solidFill>
              <a:latin typeface="Calibri" panose="020F0502020204030204" pitchFamily="34" charset="0"/>
              <a:cs typeface="Calibri" panose="020F0502020204030204" pitchFamily="34" charset="0"/>
            </a:endParaRPr>
          </a:p>
          <a:p>
            <a:r>
              <a:rPr lang="en-US" sz="1500" dirty="0">
                <a:latin typeface="Calibri" panose="020F0502020204030204" pitchFamily="34" charset="0"/>
                <a:cs typeface="Calibri" panose="020F0502020204030204" pitchFamily="34" charset="0"/>
              </a:rPr>
              <a:t>In this study, we were successful in </a:t>
            </a:r>
            <a:r>
              <a:rPr lang="en-US" sz="2500" b="1" dirty="0">
                <a:latin typeface="Calibri" panose="020F0502020204030204" pitchFamily="34" charset="0"/>
                <a:cs typeface="Calibri" panose="020F0502020204030204" pitchFamily="34" charset="0"/>
              </a:rPr>
              <a:t>demonstrating the presence of trichothecene mycotoxins in serum samples from individuals exposed to mold (primarily </a:t>
            </a:r>
            <a:r>
              <a:rPr lang="en-US" sz="2500" b="1" dirty="0" err="1">
                <a:latin typeface="Calibri" panose="020F0502020204030204" pitchFamily="34" charset="0"/>
                <a:cs typeface="Calibri" panose="020F0502020204030204" pitchFamily="34" charset="0"/>
              </a:rPr>
              <a:t>Stachybotrys</a:t>
            </a:r>
            <a:r>
              <a:rPr lang="en-US" sz="2500" b="1" dirty="0">
                <a:latin typeface="Calibri" panose="020F0502020204030204" pitchFamily="34" charset="0"/>
                <a:cs typeface="Calibri" panose="020F0502020204030204" pitchFamily="34" charset="0"/>
              </a:rPr>
              <a:t>) in water-damaged indoor environments.</a:t>
            </a:r>
            <a:r>
              <a:rPr lang="en-US" sz="2500" b="1" baseline="30000" dirty="0">
                <a:latin typeface="Calibri" panose="020F0502020204030204" pitchFamily="34" charset="0"/>
                <a:cs typeface="Calibri" panose="020F0502020204030204" pitchFamily="34" charset="0"/>
              </a:rPr>
              <a:t>3</a:t>
            </a:r>
          </a:p>
          <a:p>
            <a:endParaRPr lang="en-US" sz="2500" dirty="0">
              <a:latin typeface="Calibri" panose="020F0502020204030204" pitchFamily="34" charset="0"/>
              <a:cs typeface="Calibri" panose="020F0502020204030204" pitchFamily="34" charset="0"/>
            </a:endParaRPr>
          </a:p>
          <a:p>
            <a:r>
              <a:rPr lang="en-US" sz="1500" dirty="0">
                <a:latin typeface="Calibri" panose="020F0502020204030204" pitchFamily="34" charset="0"/>
                <a:cs typeface="Calibri" panose="020F0502020204030204" pitchFamily="34" charset="0"/>
              </a:rPr>
              <a:t>Our findings indicate that </a:t>
            </a:r>
            <a:r>
              <a:rPr lang="en-US" sz="2500" b="1" dirty="0">
                <a:latin typeface="Calibri" panose="020F0502020204030204" pitchFamily="34" charset="0"/>
                <a:cs typeface="Calibri" panose="020F0502020204030204" pitchFamily="34" charset="0"/>
              </a:rPr>
              <a:t>these highly toxic compounds can actually be found in people exposed to these environments </a:t>
            </a:r>
            <a:r>
              <a:rPr lang="en-US" sz="1500" dirty="0">
                <a:latin typeface="Calibri" panose="020F0502020204030204" pitchFamily="34" charset="0"/>
                <a:cs typeface="Calibri" panose="020F0502020204030204" pitchFamily="34" charset="0"/>
              </a:rPr>
              <a:t>and, therefore, have the potential to negatively affect the health of such individuals</a:t>
            </a:r>
            <a:r>
              <a:rPr lang="en-US" sz="2500" dirty="0">
                <a:latin typeface="Calibri" panose="020F0502020204030204" pitchFamily="34" charset="0"/>
                <a:cs typeface="Calibri" panose="020F0502020204030204" pitchFamily="34" charset="0"/>
              </a:rPr>
              <a:t>.</a:t>
            </a:r>
            <a:r>
              <a:rPr lang="en-US" sz="2500" baseline="30000" dirty="0">
                <a:latin typeface="Calibri" panose="020F0502020204030204" pitchFamily="34" charset="0"/>
                <a:cs typeface="Calibri" panose="020F0502020204030204" pitchFamily="34" charset="0"/>
              </a:rPr>
              <a:t>4</a:t>
            </a:r>
          </a:p>
          <a:p>
            <a:endParaRPr lang="en-US" sz="2500" b="1" i="0" dirty="0">
              <a:solidFill>
                <a:srgbClr val="212121"/>
              </a:solidFill>
              <a:effectLst/>
              <a:latin typeface="Calibri" panose="020F0502020204030204" pitchFamily="34" charset="0"/>
              <a:cs typeface="Calibri" panose="020F0502020204030204" pitchFamily="34" charset="0"/>
            </a:endParaRPr>
          </a:p>
          <a:p>
            <a:endParaRPr lang="en-US" sz="2500" b="1" dirty="0">
              <a:latin typeface="Calibri" panose="020F0502020204030204" pitchFamily="34" charset="0"/>
              <a:cs typeface="Calibri" panose="020F0502020204030204" pitchFamily="34" charset="0"/>
            </a:endParaRPr>
          </a:p>
          <a:p>
            <a:endParaRPr lang="en-US" sz="250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B96F5B25-14D5-F22C-53CD-32B4A4D11724}"/>
              </a:ext>
            </a:extLst>
          </p:cNvPr>
          <p:cNvSpPr txBox="1"/>
          <p:nvPr/>
        </p:nvSpPr>
        <p:spPr>
          <a:xfrm>
            <a:off x="0" y="6416095"/>
            <a:ext cx="9969500" cy="461665"/>
          </a:xfrm>
          <a:prstGeom prst="rect">
            <a:avLst/>
          </a:prstGeom>
          <a:noFill/>
        </p:spPr>
        <p:txBody>
          <a:bodyPr wrap="square" rtlCol="0">
            <a:spAutoFit/>
          </a:bodyPr>
          <a:lstStyle/>
          <a:p>
            <a:pPr marL="228600" indent="-228600">
              <a:buAutoNum type="arabicParenR"/>
            </a:pPr>
            <a:r>
              <a:rPr lang="en-US" sz="1200" dirty="0">
                <a:solidFill>
                  <a:schemeClr val="bg1">
                    <a:lumMod val="50000"/>
                  </a:schemeClr>
                </a:solidFill>
                <a:latin typeface="Calibri" panose="020F0502020204030204" pitchFamily="34" charset="0"/>
                <a:cs typeface="Calibri" panose="020F0502020204030204" pitchFamily="34" charset="0"/>
              </a:rPr>
              <a:t>Hooper D, et al. </a:t>
            </a:r>
            <a:r>
              <a:rPr lang="en-US" sz="1200" i="1" dirty="0">
                <a:solidFill>
                  <a:schemeClr val="bg1">
                    <a:lumMod val="50000"/>
                  </a:schemeClr>
                </a:solidFill>
                <a:effectLst/>
                <a:latin typeface="Calibri" panose="020F0502020204030204" pitchFamily="34" charset="0"/>
                <a:cs typeface="Calibri" panose="020F0502020204030204" pitchFamily="34" charset="0"/>
              </a:rPr>
              <a:t>Int. J. Mol. Sci. </a:t>
            </a:r>
            <a:r>
              <a:rPr lang="en-US" sz="1200" dirty="0">
                <a:solidFill>
                  <a:schemeClr val="bg1">
                    <a:lumMod val="50000"/>
                  </a:schemeClr>
                </a:solidFill>
                <a:effectLst/>
                <a:latin typeface="Calibri" panose="020F0502020204030204" pitchFamily="34" charset="0"/>
                <a:cs typeface="Calibri" panose="020F0502020204030204" pitchFamily="34" charset="0"/>
              </a:rPr>
              <a:t>2009, </a:t>
            </a:r>
            <a:r>
              <a:rPr lang="en-US" sz="1200" i="1" dirty="0">
                <a:solidFill>
                  <a:schemeClr val="bg1">
                    <a:lumMod val="50000"/>
                  </a:schemeClr>
                </a:solidFill>
                <a:effectLst/>
                <a:latin typeface="Calibri" panose="020F0502020204030204" pitchFamily="34" charset="0"/>
                <a:cs typeface="Calibri" panose="020F0502020204030204" pitchFamily="34" charset="0"/>
              </a:rPr>
              <a:t>10, 1465 – 75		2) </a:t>
            </a:r>
            <a:r>
              <a:rPr lang="en-US" sz="1200" dirty="0">
                <a:solidFill>
                  <a:schemeClr val="bg1">
                    <a:lumMod val="50000"/>
                  </a:schemeClr>
                </a:solidFill>
                <a:latin typeface="Calibri" panose="020F0502020204030204" pitchFamily="34" charset="0"/>
                <a:cs typeface="Calibri" panose="020F0502020204030204" pitchFamily="34" charset="0"/>
              </a:rPr>
              <a:t>Thrasher JD, Crawley S. </a:t>
            </a:r>
            <a:r>
              <a:rPr lang="en-US" sz="1200" b="0" i="0" dirty="0" err="1">
                <a:solidFill>
                  <a:schemeClr val="bg1">
                    <a:lumMod val="50000"/>
                  </a:schemeClr>
                </a:solidFill>
                <a:effectLst/>
                <a:latin typeface="Calibri" panose="020F0502020204030204" pitchFamily="34" charset="0"/>
                <a:cs typeface="Calibri" panose="020F0502020204030204" pitchFamily="34" charset="0"/>
              </a:rPr>
              <a:t>Toxicol</a:t>
            </a:r>
            <a:r>
              <a:rPr lang="en-US" sz="1200" b="0" i="0" dirty="0">
                <a:solidFill>
                  <a:schemeClr val="bg1">
                    <a:lumMod val="50000"/>
                  </a:schemeClr>
                </a:solidFill>
                <a:effectLst/>
                <a:latin typeface="Calibri" panose="020F0502020204030204" pitchFamily="34" charset="0"/>
                <a:cs typeface="Calibri" panose="020F0502020204030204" pitchFamily="34" charset="0"/>
              </a:rPr>
              <a:t> Ind Health. 2009, 25(9-10), 583-615</a:t>
            </a:r>
          </a:p>
          <a:p>
            <a:r>
              <a:rPr lang="en-US" sz="1200" dirty="0">
                <a:solidFill>
                  <a:schemeClr val="bg1">
                    <a:lumMod val="50000"/>
                  </a:schemeClr>
                </a:solidFill>
                <a:latin typeface="Calibri" panose="020F0502020204030204" pitchFamily="34" charset="0"/>
                <a:cs typeface="Calibri" panose="020F0502020204030204" pitchFamily="34" charset="0"/>
              </a:rPr>
              <a:t>3) Brasel TL, et al. Appl Environ </a:t>
            </a:r>
            <a:r>
              <a:rPr lang="en-US" sz="1200" dirty="0" err="1">
                <a:solidFill>
                  <a:schemeClr val="bg1">
                    <a:lumMod val="50000"/>
                  </a:schemeClr>
                </a:solidFill>
                <a:latin typeface="Calibri" panose="020F0502020204030204" pitchFamily="34" charset="0"/>
                <a:cs typeface="Calibri" panose="020F0502020204030204" pitchFamily="34" charset="0"/>
              </a:rPr>
              <a:t>Microbiol</a:t>
            </a:r>
            <a:r>
              <a:rPr lang="en-US" sz="1200" dirty="0">
                <a:solidFill>
                  <a:schemeClr val="bg1">
                    <a:lumMod val="50000"/>
                  </a:schemeClr>
                </a:solidFill>
                <a:latin typeface="Calibri" panose="020F0502020204030204" pitchFamily="34" charset="0"/>
                <a:cs typeface="Calibri" panose="020F0502020204030204" pitchFamily="34" charset="0"/>
              </a:rPr>
              <a:t>. 2005, 71(11), 7376-88	4) </a:t>
            </a:r>
            <a:r>
              <a:rPr lang="en-US" sz="1200" dirty="0" err="1">
                <a:solidFill>
                  <a:schemeClr val="bg1">
                    <a:lumMod val="50000"/>
                  </a:schemeClr>
                </a:solidFill>
                <a:latin typeface="Calibri" panose="020F0502020204030204" pitchFamily="34" charset="0"/>
                <a:cs typeface="Calibri" panose="020F0502020204030204" pitchFamily="34" charset="0"/>
              </a:rPr>
              <a:t>Brasek</a:t>
            </a:r>
            <a:r>
              <a:rPr lang="en-US" sz="1200" dirty="0">
                <a:solidFill>
                  <a:schemeClr val="bg1">
                    <a:lumMod val="50000"/>
                  </a:schemeClr>
                </a:solidFill>
                <a:latin typeface="Calibri" panose="020F0502020204030204" pitchFamily="34" charset="0"/>
                <a:cs typeface="Calibri" panose="020F0502020204030204" pitchFamily="34" charset="0"/>
              </a:rPr>
              <a:t> TL, et al. Arch Environ Health. 2004, 59(6), 317-23</a:t>
            </a:r>
          </a:p>
        </p:txBody>
      </p:sp>
    </p:spTree>
    <p:extLst>
      <p:ext uri="{BB962C8B-B14F-4D97-AF65-F5344CB8AC3E}">
        <p14:creationId xmlns:p14="http://schemas.microsoft.com/office/powerpoint/2010/main" val="2512733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E23B4B0-87A5-C348-9354-E00F34C695C4}"/>
              </a:ext>
            </a:extLst>
          </p:cNvPr>
          <p:cNvSpPr txBox="1">
            <a:spLocks/>
          </p:cNvSpPr>
          <p:nvPr/>
        </p:nvSpPr>
        <p:spPr>
          <a:xfrm>
            <a:off x="609600" y="1551305"/>
            <a:ext cx="11201400" cy="34756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b="1" dirty="0"/>
          </a:p>
        </p:txBody>
      </p:sp>
      <p:pic>
        <p:nvPicPr>
          <p:cNvPr id="4" name="Picture 3">
            <a:extLst>
              <a:ext uri="{FF2B5EF4-FFF2-40B4-BE49-F238E27FC236}">
                <a16:creationId xmlns:a16="http://schemas.microsoft.com/office/drawing/2014/main" id="{C6A35A39-4A32-DB3D-3B8B-F055104AF5A8}"/>
              </a:ext>
            </a:extLst>
          </p:cNvPr>
          <p:cNvPicPr>
            <a:picLocks noChangeAspect="1"/>
          </p:cNvPicPr>
          <p:nvPr/>
        </p:nvPicPr>
        <p:blipFill>
          <a:blip r:embed="rId2"/>
          <a:stretch>
            <a:fillRect/>
          </a:stretch>
        </p:blipFill>
        <p:spPr>
          <a:xfrm>
            <a:off x="609600" y="945507"/>
            <a:ext cx="10408227" cy="5452774"/>
          </a:xfrm>
          <a:prstGeom prst="rect">
            <a:avLst/>
          </a:prstGeom>
        </p:spPr>
      </p:pic>
      <p:sp>
        <p:nvSpPr>
          <p:cNvPr id="3" name="TextBox 2">
            <a:extLst>
              <a:ext uri="{FF2B5EF4-FFF2-40B4-BE49-F238E27FC236}">
                <a16:creationId xmlns:a16="http://schemas.microsoft.com/office/drawing/2014/main" id="{D61EBB1C-5210-C627-A588-288C21D045FB}"/>
              </a:ext>
            </a:extLst>
          </p:cNvPr>
          <p:cNvSpPr txBox="1"/>
          <p:nvPr/>
        </p:nvSpPr>
        <p:spPr>
          <a:xfrm>
            <a:off x="0" y="6475729"/>
            <a:ext cx="4468211" cy="307777"/>
          </a:xfrm>
          <a:prstGeom prst="rect">
            <a:avLst/>
          </a:prstGeom>
          <a:noFill/>
        </p:spPr>
        <p:txBody>
          <a:bodyPr wrap="none" rtlCol="0">
            <a:spAutoFit/>
          </a:bodyPr>
          <a:lstStyle/>
          <a:p>
            <a:r>
              <a:rPr lang="en-US" sz="1400" dirty="0">
                <a:solidFill>
                  <a:schemeClr val="bg1">
                    <a:lumMod val="50000"/>
                  </a:schemeClr>
                </a:solidFill>
                <a:effectLst/>
                <a:latin typeface="Calibri" panose="020F0502020204030204" pitchFamily="34" charset="0"/>
                <a:cs typeface="Calibri" panose="020F0502020204030204" pitchFamily="34" charset="0"/>
              </a:rPr>
              <a:t>Thorne P. J Allergy Clin Immunol. 2021 July ; 148(1): 61–63 </a:t>
            </a:r>
            <a:endParaRPr lang="en-US" sz="1400" dirty="0">
              <a:solidFill>
                <a:schemeClr val="bg1">
                  <a:lumMod val="50000"/>
                </a:schemeClr>
              </a:solidFill>
              <a:latin typeface="Calibri" panose="020F0502020204030204" pitchFamily="34" charset="0"/>
              <a:cs typeface="Calibri" panose="020F0502020204030204" pitchFamily="34" charset="0"/>
            </a:endParaRPr>
          </a:p>
        </p:txBody>
      </p:sp>
      <p:sp>
        <p:nvSpPr>
          <p:cNvPr id="11" name="Text Placeholder 6">
            <a:extLst>
              <a:ext uri="{FF2B5EF4-FFF2-40B4-BE49-F238E27FC236}">
                <a16:creationId xmlns:a16="http://schemas.microsoft.com/office/drawing/2014/main" id="{1B459E34-138C-04C6-FF27-01B7AE291159}"/>
              </a:ext>
            </a:extLst>
          </p:cNvPr>
          <p:cNvSpPr>
            <a:spLocks noGrp="1"/>
          </p:cNvSpPr>
          <p:nvPr>
            <p:ph type="body" sz="quarter" idx="13"/>
          </p:nvPr>
        </p:nvSpPr>
        <p:spPr>
          <a:xfrm>
            <a:off x="349250" y="179014"/>
            <a:ext cx="11722100" cy="604837"/>
          </a:xfrm>
        </p:spPr>
        <p:txBody>
          <a:bodyPr/>
          <a:lstStyle/>
          <a:p>
            <a:r>
              <a:rPr lang="en-US" dirty="0">
                <a:effectLst/>
                <a:cs typeface="Calibri" panose="020F0502020204030204" pitchFamily="34" charset="0"/>
              </a:rPr>
              <a:t>Endotoxins in Serum of Exposed Individuals </a:t>
            </a:r>
            <a:endParaRPr lang="en-US" dirty="0">
              <a:cs typeface="Calibri" panose="020F0502020204030204" pitchFamily="34" charset="0"/>
            </a:endParaRPr>
          </a:p>
        </p:txBody>
      </p:sp>
    </p:spTree>
    <p:extLst>
      <p:ext uri="{BB962C8B-B14F-4D97-AF65-F5344CB8AC3E}">
        <p14:creationId xmlns:p14="http://schemas.microsoft.com/office/powerpoint/2010/main" val="2027263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66481" y="405576"/>
            <a:ext cx="11722100" cy="1097586"/>
          </a:xfrm>
        </p:spPr>
        <p:txBody>
          <a:bodyPr/>
          <a:lstStyle/>
          <a:p>
            <a:r>
              <a:rPr lang="en-US" dirty="0"/>
              <a:t>MYCOTOXINS CAN BE PASSED THROUGH THE PLACENTA AND BREAST MILK!</a:t>
            </a:r>
          </a:p>
        </p:txBody>
      </p:sp>
      <p:sp>
        <p:nvSpPr>
          <p:cNvPr id="3" name="Rectangle 2">
            <a:extLst>
              <a:ext uri="{FF2B5EF4-FFF2-40B4-BE49-F238E27FC236}">
                <a16:creationId xmlns:a16="http://schemas.microsoft.com/office/drawing/2014/main" id="{AE45E3AB-1C6D-4528-8E37-1C44151C0C6C}"/>
              </a:ext>
            </a:extLst>
          </p:cNvPr>
          <p:cNvSpPr/>
          <p:nvPr/>
        </p:nvSpPr>
        <p:spPr>
          <a:xfrm>
            <a:off x="0" y="1969476"/>
            <a:ext cx="9985249" cy="4580747"/>
          </a:xfrm>
          <a:prstGeom prst="rect">
            <a:avLst/>
          </a:prstGeom>
          <a:solidFill>
            <a:srgbClr val="86E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BCB4FCF-D1C7-AA47-B85F-9C964EFE8D39}"/>
              </a:ext>
            </a:extLst>
          </p:cNvPr>
          <p:cNvSpPr txBox="1"/>
          <p:nvPr/>
        </p:nvSpPr>
        <p:spPr>
          <a:xfrm>
            <a:off x="88773" y="1982302"/>
            <a:ext cx="9140278" cy="4555093"/>
          </a:xfrm>
          <a:prstGeom prst="rect">
            <a:avLst/>
          </a:prstGeom>
          <a:noFill/>
        </p:spPr>
        <p:txBody>
          <a:bodyPr wrap="square" rtlCol="0">
            <a:spAutoFit/>
          </a:bodyPr>
          <a:lstStyle/>
          <a:p>
            <a:pPr marL="274320" indent="-274320">
              <a:spcAft>
                <a:spcPts val="2400"/>
              </a:spcAft>
              <a:buClr>
                <a:srgbClr val="FF0055"/>
              </a:buClr>
              <a:buFont typeface="Arial" panose="020B0604020202020204" pitchFamily="34" charset="0"/>
              <a:buChar char="•"/>
            </a:pPr>
            <a:r>
              <a:rPr lang="en-US" sz="3200" dirty="0"/>
              <a:t>Mycotoxins can be secreted into the milk, “so that relatively high levels can be achieved.”</a:t>
            </a:r>
            <a:r>
              <a:rPr lang="en-US" sz="3200" baseline="30000" dirty="0"/>
              <a:t>1</a:t>
            </a:r>
            <a:endParaRPr lang="en-US" sz="3100" baseline="30000" dirty="0">
              <a:solidFill>
                <a:srgbClr val="141414"/>
              </a:solidFill>
            </a:endParaRPr>
          </a:p>
          <a:p>
            <a:pPr marL="274320" indent="-274320">
              <a:spcAft>
                <a:spcPts val="2400"/>
              </a:spcAft>
              <a:buClr>
                <a:srgbClr val="FF0055"/>
              </a:buClr>
              <a:buFont typeface="Arial" panose="020B0604020202020204" pitchFamily="34" charset="0"/>
              <a:buChar char="•"/>
            </a:pPr>
            <a:r>
              <a:rPr lang="en-US" sz="3100" dirty="0">
                <a:solidFill>
                  <a:srgbClr val="141414"/>
                </a:solidFill>
              </a:rPr>
              <a:t>Especially in habitual consumers of bread, bakery products and cured pork meat </a:t>
            </a:r>
            <a:r>
              <a:rPr lang="en-US" sz="3100" b="1" dirty="0">
                <a:solidFill>
                  <a:srgbClr val="141414"/>
                </a:solidFill>
              </a:rPr>
              <a:t>ochratoxin is found often in breast milk… in considerable levels. </a:t>
            </a:r>
          </a:p>
          <a:p>
            <a:pPr marL="274320" indent="-274320">
              <a:spcAft>
                <a:spcPts val="2400"/>
              </a:spcAft>
              <a:buClr>
                <a:srgbClr val="FF0055"/>
              </a:buClr>
              <a:buFont typeface="Arial" panose="020B0604020202020204" pitchFamily="34" charset="0"/>
              <a:buChar char="•"/>
            </a:pPr>
            <a:r>
              <a:rPr lang="en-US" sz="3100" dirty="0">
                <a:solidFill>
                  <a:srgbClr val="141414"/>
                </a:solidFill>
              </a:rPr>
              <a:t>In Italy </a:t>
            </a:r>
            <a:r>
              <a:rPr lang="en-US" sz="3100" b="1" dirty="0">
                <a:solidFill>
                  <a:srgbClr val="141414"/>
                </a:solidFill>
              </a:rPr>
              <a:t>74% of human breast milk </a:t>
            </a:r>
            <a:r>
              <a:rPr lang="en-US" sz="3100" dirty="0">
                <a:solidFill>
                  <a:srgbClr val="141414"/>
                </a:solidFill>
              </a:rPr>
              <a:t>samples yielded high amounts of </a:t>
            </a:r>
            <a:r>
              <a:rPr lang="en-US" sz="3100" dirty="0" err="1">
                <a:solidFill>
                  <a:srgbClr val="141414"/>
                </a:solidFill>
              </a:rPr>
              <a:t>ochratoxin</a:t>
            </a:r>
            <a:r>
              <a:rPr lang="en-US" sz="3100" dirty="0">
                <a:solidFill>
                  <a:srgbClr val="141414"/>
                </a:solidFill>
              </a:rPr>
              <a:t>; </a:t>
            </a:r>
            <a:r>
              <a:rPr lang="en-US" sz="3100" b="1" dirty="0">
                <a:solidFill>
                  <a:srgbClr val="141414"/>
                </a:solidFill>
              </a:rPr>
              <a:t>in certain samples very high concentrations </a:t>
            </a:r>
            <a:r>
              <a:rPr lang="en-US" sz="3100" dirty="0">
                <a:solidFill>
                  <a:srgbClr val="141414"/>
                </a:solidFill>
              </a:rPr>
              <a:t>of up to 405 ng/l.</a:t>
            </a:r>
          </a:p>
        </p:txBody>
      </p:sp>
      <p:sp>
        <p:nvSpPr>
          <p:cNvPr id="8" name="TextBox 7">
            <a:extLst>
              <a:ext uri="{FF2B5EF4-FFF2-40B4-BE49-F238E27FC236}">
                <a16:creationId xmlns:a16="http://schemas.microsoft.com/office/drawing/2014/main" id="{69B66BE1-4A2F-6E40-A68C-1B4F1DCEC4A3}"/>
              </a:ext>
            </a:extLst>
          </p:cNvPr>
          <p:cNvSpPr txBox="1"/>
          <p:nvPr/>
        </p:nvSpPr>
        <p:spPr>
          <a:xfrm>
            <a:off x="0" y="6565612"/>
            <a:ext cx="9008235" cy="292388"/>
          </a:xfrm>
          <a:prstGeom prst="rect">
            <a:avLst/>
          </a:prstGeom>
          <a:noFill/>
        </p:spPr>
        <p:txBody>
          <a:bodyPr wrap="none" rtlCol="0">
            <a:spAutoFit/>
          </a:bodyPr>
          <a:lstStyle/>
          <a:p>
            <a:r>
              <a:rPr lang="en-US" sz="1300" dirty="0">
                <a:solidFill>
                  <a:schemeClr val="bg1">
                    <a:lumMod val="50000"/>
                  </a:schemeClr>
                </a:solidFill>
              </a:rPr>
              <a:t>1) Hof H. GMS Infectious Diseases 2016,  4 	2) Wells L, et al. </a:t>
            </a:r>
            <a:r>
              <a:rPr lang="en-US" sz="1300" i="1" dirty="0">
                <a:solidFill>
                  <a:schemeClr val="bg1">
                    <a:lumMod val="50000"/>
                  </a:schemeClr>
                </a:solidFill>
              </a:rPr>
              <a:t>Toxins </a:t>
            </a:r>
            <a:r>
              <a:rPr lang="en-US" sz="1300" b="1" dirty="0">
                <a:solidFill>
                  <a:schemeClr val="bg1">
                    <a:lumMod val="50000"/>
                  </a:schemeClr>
                </a:solidFill>
              </a:rPr>
              <a:t>2016</a:t>
            </a:r>
            <a:r>
              <a:rPr lang="en-US" sz="1300" dirty="0">
                <a:solidFill>
                  <a:schemeClr val="bg1">
                    <a:lumMod val="50000"/>
                  </a:schemeClr>
                </a:solidFill>
              </a:rPr>
              <a:t>, </a:t>
            </a:r>
            <a:r>
              <a:rPr lang="en-US" sz="1300" i="1" dirty="0">
                <a:solidFill>
                  <a:schemeClr val="bg1">
                    <a:lumMod val="50000"/>
                  </a:schemeClr>
                </a:solidFill>
              </a:rPr>
              <a:t>8</a:t>
            </a:r>
            <a:r>
              <a:rPr lang="en-US" sz="1300" dirty="0">
                <a:solidFill>
                  <a:schemeClr val="bg1">
                    <a:lumMod val="50000"/>
                  </a:schemeClr>
                </a:solidFill>
              </a:rPr>
              <a:t>, 30 </a:t>
            </a:r>
            <a:r>
              <a:rPr lang="en-US" sz="1300" dirty="0"/>
              <a:t>|</a:t>
            </a:r>
            <a:r>
              <a:rPr lang="en-US" sz="1300" dirty="0">
                <a:solidFill>
                  <a:schemeClr val="bg1">
                    <a:lumMod val="50000"/>
                  </a:schemeClr>
                </a:solidFill>
              </a:rPr>
              <a:t> Hof H. GMS Infectious Diseases 2016, 4 </a:t>
            </a:r>
          </a:p>
        </p:txBody>
      </p:sp>
      <p:pic>
        <p:nvPicPr>
          <p:cNvPr id="9" name="Picture 8">
            <a:extLst>
              <a:ext uri="{FF2B5EF4-FFF2-40B4-BE49-F238E27FC236}">
                <a16:creationId xmlns:a16="http://schemas.microsoft.com/office/drawing/2014/main" id="{97D881FD-2AB2-8747-AA3E-2F543C577C40}"/>
              </a:ext>
            </a:extLst>
          </p:cNvPr>
          <p:cNvPicPr>
            <a:picLocks noChangeAspect="1"/>
          </p:cNvPicPr>
          <p:nvPr/>
        </p:nvPicPr>
        <p:blipFill rotWithShape="1">
          <a:blip r:embed="rId2"/>
          <a:srcRect l="23311"/>
          <a:stretch/>
        </p:blipFill>
        <p:spPr>
          <a:xfrm>
            <a:off x="9229051" y="2902104"/>
            <a:ext cx="2759529" cy="2016737"/>
          </a:xfrm>
          <a:prstGeom prst="rect">
            <a:avLst/>
          </a:prstGeom>
          <a:ln w="76200">
            <a:solidFill>
              <a:schemeClr val="bg1"/>
            </a:solidFill>
          </a:ln>
        </p:spPr>
      </p:pic>
    </p:spTree>
    <p:extLst>
      <p:ext uri="{BB962C8B-B14F-4D97-AF65-F5344CB8AC3E}">
        <p14:creationId xmlns:p14="http://schemas.microsoft.com/office/powerpoint/2010/main" val="1475513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284BFAB5-804F-44AA-AC2C-68DE7C47EAD2}"/>
              </a:ext>
            </a:extLst>
          </p:cNvPr>
          <p:cNvSpPr/>
          <p:nvPr/>
        </p:nvSpPr>
        <p:spPr>
          <a:xfrm>
            <a:off x="7438917" y="3834667"/>
            <a:ext cx="1861202" cy="1861202"/>
          </a:xfrm>
          <a:custGeom>
            <a:avLst/>
            <a:gdLst>
              <a:gd name="connsiteX0" fmla="*/ 0 w 2980326"/>
              <a:gd name="connsiteY0" fmla="*/ 0 h 2980326"/>
              <a:gd name="connsiteX1" fmla="*/ 2980326 w 2980326"/>
              <a:gd name="connsiteY1" fmla="*/ 0 h 2980326"/>
              <a:gd name="connsiteX2" fmla="*/ 2980326 w 2980326"/>
              <a:gd name="connsiteY2" fmla="*/ 2980326 h 2980326"/>
              <a:gd name="connsiteX3" fmla="*/ 0 w 2980326"/>
              <a:gd name="connsiteY3" fmla="*/ 2980326 h 2980326"/>
              <a:gd name="connsiteX4" fmla="*/ 0 w 2980326"/>
              <a:gd name="connsiteY4" fmla="*/ 0 h 2980326"/>
              <a:gd name="connsiteX0" fmla="*/ 0 w 2980326"/>
              <a:gd name="connsiteY0" fmla="*/ 0 h 2980326"/>
              <a:gd name="connsiteX1" fmla="*/ 1485634 w 2980326"/>
              <a:gd name="connsiteY1" fmla="*/ 1547446 h 2980326"/>
              <a:gd name="connsiteX2" fmla="*/ 2980326 w 2980326"/>
              <a:gd name="connsiteY2" fmla="*/ 2980326 h 2980326"/>
              <a:gd name="connsiteX3" fmla="*/ 0 w 2980326"/>
              <a:gd name="connsiteY3" fmla="*/ 2980326 h 2980326"/>
              <a:gd name="connsiteX4" fmla="*/ 0 w 2980326"/>
              <a:gd name="connsiteY4" fmla="*/ 0 h 2980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0326" h="2980326">
                <a:moveTo>
                  <a:pt x="0" y="0"/>
                </a:moveTo>
                <a:lnTo>
                  <a:pt x="1485634" y="1547446"/>
                </a:lnTo>
                <a:lnTo>
                  <a:pt x="2980326" y="2980326"/>
                </a:lnTo>
                <a:lnTo>
                  <a:pt x="0" y="298032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3"/>
          </p:nvPr>
        </p:nvSpPr>
        <p:spPr>
          <a:xfrm>
            <a:off x="287020" y="468183"/>
            <a:ext cx="11722100" cy="604837"/>
          </a:xfrm>
        </p:spPr>
        <p:txBody>
          <a:bodyPr/>
          <a:lstStyle/>
          <a:p>
            <a:r>
              <a:rPr lang="en-US" dirty="0"/>
              <a:t>Children are the most vulnerable!</a:t>
            </a:r>
          </a:p>
        </p:txBody>
      </p:sp>
      <p:sp>
        <p:nvSpPr>
          <p:cNvPr id="3" name="Content Placeholder 2">
            <a:extLst>
              <a:ext uri="{FF2B5EF4-FFF2-40B4-BE49-F238E27FC236}">
                <a16:creationId xmlns:a16="http://schemas.microsoft.com/office/drawing/2014/main" id="{C53ACBE7-B668-E042-B385-380639668CB8}"/>
              </a:ext>
            </a:extLst>
          </p:cNvPr>
          <p:cNvSpPr txBox="1">
            <a:spLocks/>
          </p:cNvSpPr>
          <p:nvPr/>
        </p:nvSpPr>
        <p:spPr>
          <a:xfrm>
            <a:off x="407517" y="1516569"/>
            <a:ext cx="7031400" cy="505150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Infant exposure:</a:t>
            </a:r>
          </a:p>
          <a:p>
            <a:pPr lvl="1">
              <a:buClr>
                <a:srgbClr val="FFC000"/>
              </a:buClr>
            </a:pPr>
            <a:r>
              <a:rPr lang="en-US" dirty="0"/>
              <a:t>In utero + breast milk</a:t>
            </a:r>
          </a:p>
          <a:p>
            <a:pPr lvl="1">
              <a:buClr>
                <a:srgbClr val="FFC000"/>
              </a:buClr>
            </a:pPr>
            <a:r>
              <a:rPr lang="en-US" dirty="0"/>
              <a:t>Crawling, mouthing, inhalation </a:t>
            </a:r>
            <a:br>
              <a:rPr lang="en-US" dirty="0"/>
            </a:br>
            <a:r>
              <a:rPr lang="en-US" dirty="0"/>
              <a:t>(12-24” above ground)</a:t>
            </a:r>
          </a:p>
          <a:p>
            <a:r>
              <a:rPr lang="en-US" dirty="0"/>
              <a:t>Infant remains exposed during </a:t>
            </a:r>
            <a:br>
              <a:rPr lang="en-US" dirty="0"/>
            </a:br>
            <a:r>
              <a:rPr lang="en-US" dirty="0"/>
              <a:t>first 2-3 years during:</a:t>
            </a:r>
          </a:p>
          <a:p>
            <a:pPr lvl="1">
              <a:buClr>
                <a:srgbClr val="FFC000"/>
              </a:buClr>
            </a:pPr>
            <a:r>
              <a:rPr lang="en-US" dirty="0"/>
              <a:t>Immune priming</a:t>
            </a:r>
          </a:p>
          <a:p>
            <a:pPr lvl="1">
              <a:buClr>
                <a:srgbClr val="FFC000"/>
              </a:buClr>
            </a:pPr>
            <a:r>
              <a:rPr lang="en-US" dirty="0"/>
              <a:t>Neuronal development, plasticity, pruning…</a:t>
            </a:r>
          </a:p>
          <a:p>
            <a:pPr lvl="1">
              <a:buClr>
                <a:srgbClr val="FFC000"/>
              </a:buClr>
            </a:pPr>
            <a:r>
              <a:rPr lang="en-US" dirty="0"/>
              <a:t>Microbiome formation</a:t>
            </a:r>
          </a:p>
          <a:p>
            <a:pPr lvl="1">
              <a:buClr>
                <a:srgbClr val="FFC000"/>
              </a:buClr>
            </a:pPr>
            <a:r>
              <a:rPr lang="en-US" dirty="0"/>
              <a:t>Liver capacity developing</a:t>
            </a:r>
          </a:p>
          <a:p>
            <a:r>
              <a:rPr lang="en-US" dirty="0"/>
              <a:t>HIGH exposure – low body mass, vulnerable organ systems</a:t>
            </a:r>
          </a:p>
        </p:txBody>
      </p:sp>
      <p:pic>
        <p:nvPicPr>
          <p:cNvPr id="4" name="Picture 3">
            <a:extLst>
              <a:ext uri="{FF2B5EF4-FFF2-40B4-BE49-F238E27FC236}">
                <a16:creationId xmlns:a16="http://schemas.microsoft.com/office/drawing/2014/main" id="{3C933F4B-5FB5-6444-B4E2-0EDDFBAD228A}"/>
              </a:ext>
            </a:extLst>
          </p:cNvPr>
          <p:cNvPicPr>
            <a:picLocks noChangeAspect="1"/>
          </p:cNvPicPr>
          <p:nvPr/>
        </p:nvPicPr>
        <p:blipFill>
          <a:blip r:embed="rId2"/>
          <a:stretch>
            <a:fillRect/>
          </a:stretch>
        </p:blipFill>
        <p:spPr>
          <a:xfrm>
            <a:off x="7547056" y="2497876"/>
            <a:ext cx="4644944" cy="3088888"/>
          </a:xfrm>
          <a:prstGeom prst="rect">
            <a:avLst/>
          </a:prstGeom>
          <a:effectLst/>
        </p:spPr>
      </p:pic>
    </p:spTree>
    <p:extLst>
      <p:ext uri="{BB962C8B-B14F-4D97-AF65-F5344CB8AC3E}">
        <p14:creationId xmlns:p14="http://schemas.microsoft.com/office/powerpoint/2010/main" val="36861254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88092C-6BBF-9C4E-BD5F-719BF5E0FFDD}"/>
              </a:ext>
            </a:extLst>
          </p:cNvPr>
          <p:cNvSpPr>
            <a:spLocks noGrp="1"/>
          </p:cNvSpPr>
          <p:nvPr>
            <p:ph type="body" sz="quarter" idx="13"/>
          </p:nvPr>
        </p:nvSpPr>
        <p:spPr>
          <a:xfrm>
            <a:off x="762000" y="2310245"/>
            <a:ext cx="10668000" cy="2387600"/>
          </a:xfrm>
        </p:spPr>
        <p:txBody>
          <a:bodyPr>
            <a:noAutofit/>
          </a:bodyPr>
          <a:lstStyle/>
          <a:p>
            <a:r>
              <a:rPr lang="en-US" sz="9000" dirty="0"/>
              <a:t>DAMPNESS AND THE MICROBIOME</a:t>
            </a:r>
          </a:p>
        </p:txBody>
      </p:sp>
    </p:spTree>
    <p:extLst>
      <p:ext uri="{BB962C8B-B14F-4D97-AF65-F5344CB8AC3E}">
        <p14:creationId xmlns:p14="http://schemas.microsoft.com/office/powerpoint/2010/main" val="3243894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95C27D7-E529-460E-B8C4-2B267BBC573F}"/>
              </a:ext>
            </a:extLst>
          </p:cNvPr>
          <p:cNvSpPr/>
          <p:nvPr/>
        </p:nvSpPr>
        <p:spPr>
          <a:xfrm>
            <a:off x="469900" y="1357746"/>
            <a:ext cx="11417300" cy="3948950"/>
          </a:xfrm>
          <a:prstGeom prst="roundRect">
            <a:avLst>
              <a:gd name="adj" fmla="val 2754"/>
            </a:avLst>
          </a:prstGeom>
          <a:solidFill>
            <a:schemeClr val="bg1"/>
          </a:solidFill>
          <a:ln w="12700">
            <a:solidFill>
              <a:schemeClr val="bg1">
                <a:lumMod val="85000"/>
              </a:schemeClr>
            </a:solidFill>
          </a:ln>
          <a:effectLst>
            <a:glow rad="101600">
              <a:schemeClr val="bg1">
                <a:lumMod val="8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6"/>
          <p:cNvSpPr>
            <a:spLocks noGrp="1"/>
          </p:cNvSpPr>
          <p:nvPr>
            <p:ph type="body" sz="quarter" idx="13"/>
          </p:nvPr>
        </p:nvSpPr>
        <p:spPr>
          <a:xfrm>
            <a:off x="165100" y="224835"/>
            <a:ext cx="11722100" cy="604837"/>
          </a:xfrm>
        </p:spPr>
        <p:txBody>
          <a:bodyPr/>
          <a:lstStyle/>
          <a:p>
            <a:r>
              <a:rPr lang="en-US" dirty="0"/>
              <a:t>A Healthy Microbiome and Gut Eliminate Mycotoxins!</a:t>
            </a:r>
          </a:p>
        </p:txBody>
      </p:sp>
      <p:sp>
        <p:nvSpPr>
          <p:cNvPr id="8" name="Content Placeholder 2">
            <a:extLst>
              <a:ext uri="{FF2B5EF4-FFF2-40B4-BE49-F238E27FC236}">
                <a16:creationId xmlns:a16="http://schemas.microsoft.com/office/drawing/2014/main" id="{AE23B4B0-87A5-C348-9354-E00F34C695C4}"/>
              </a:ext>
            </a:extLst>
          </p:cNvPr>
          <p:cNvSpPr txBox="1">
            <a:spLocks/>
          </p:cNvSpPr>
          <p:nvPr/>
        </p:nvSpPr>
        <p:spPr>
          <a:xfrm>
            <a:off x="609600" y="1551305"/>
            <a:ext cx="11201400" cy="34756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b="1" dirty="0"/>
          </a:p>
        </p:txBody>
      </p:sp>
      <p:sp>
        <p:nvSpPr>
          <p:cNvPr id="2" name="TextBox 1">
            <a:extLst>
              <a:ext uri="{FF2B5EF4-FFF2-40B4-BE49-F238E27FC236}">
                <a16:creationId xmlns:a16="http://schemas.microsoft.com/office/drawing/2014/main" id="{8F9CCA5C-884B-D41A-4DBA-359480C38744}"/>
              </a:ext>
            </a:extLst>
          </p:cNvPr>
          <p:cNvSpPr txBox="1"/>
          <p:nvPr/>
        </p:nvSpPr>
        <p:spPr>
          <a:xfrm>
            <a:off x="0" y="6591840"/>
            <a:ext cx="2461058" cy="307777"/>
          </a:xfrm>
          <a:prstGeom prst="rect">
            <a:avLst/>
          </a:prstGeom>
          <a:noFill/>
        </p:spPr>
        <p:txBody>
          <a:bodyPr wrap="none" rtlCol="0">
            <a:spAutoFit/>
          </a:bodyPr>
          <a:lstStyle/>
          <a:p>
            <a:r>
              <a:rPr lang="en-US" sz="1400" dirty="0">
                <a:solidFill>
                  <a:schemeClr val="bg1">
                    <a:lumMod val="50000"/>
                  </a:schemeClr>
                </a:solidFill>
              </a:rPr>
              <a:t>Guerre, P. Toxins. 2020, 12, 769</a:t>
            </a:r>
          </a:p>
        </p:txBody>
      </p:sp>
      <p:sp>
        <p:nvSpPr>
          <p:cNvPr id="3" name="TextBox 2">
            <a:extLst>
              <a:ext uri="{FF2B5EF4-FFF2-40B4-BE49-F238E27FC236}">
                <a16:creationId xmlns:a16="http://schemas.microsoft.com/office/drawing/2014/main" id="{32C4672B-B9AC-26B3-8FD2-A908BB02CE8A}"/>
              </a:ext>
            </a:extLst>
          </p:cNvPr>
          <p:cNvSpPr txBox="1"/>
          <p:nvPr/>
        </p:nvSpPr>
        <p:spPr>
          <a:xfrm>
            <a:off x="609600" y="1551305"/>
            <a:ext cx="11277600" cy="3339376"/>
          </a:xfrm>
          <a:prstGeom prst="rect">
            <a:avLst/>
          </a:prstGeom>
          <a:noFill/>
        </p:spPr>
        <p:txBody>
          <a:bodyPr wrap="square" rtlCol="0">
            <a:spAutoFit/>
          </a:bodyPr>
          <a:lstStyle/>
          <a:p>
            <a:r>
              <a:rPr lang="en-US" sz="2700" dirty="0">
                <a:latin typeface="Calibri" panose="020F0502020204030204" pitchFamily="34" charset="0"/>
                <a:cs typeface="Calibri" panose="020F0502020204030204" pitchFamily="34" charset="0"/>
              </a:rPr>
              <a:t>A HEALTHY microbiome can:</a:t>
            </a:r>
          </a:p>
          <a:p>
            <a:endParaRPr lang="en-US" sz="2700" dirty="0">
              <a:latin typeface="Calibri" panose="020F0502020204030204" pitchFamily="34" charset="0"/>
              <a:cs typeface="Calibri" panose="020F0502020204030204" pitchFamily="34" charset="0"/>
            </a:endParaRPr>
          </a:p>
          <a:p>
            <a:pPr marL="342900" indent="-342900">
              <a:buFontTx/>
              <a:buAutoNum type="arabicParenR"/>
            </a:pPr>
            <a:r>
              <a:rPr lang="en-US" sz="2700" b="1" dirty="0">
                <a:latin typeface="Calibri" panose="020F0502020204030204" pitchFamily="34" charset="0"/>
                <a:cs typeface="Calibri" panose="020F0502020204030204" pitchFamily="34" charset="0"/>
              </a:rPr>
              <a:t>D</a:t>
            </a:r>
            <a:r>
              <a:rPr lang="en-US" sz="2700" b="1" dirty="0">
                <a:effectLst/>
                <a:latin typeface="Calibri" panose="020F0502020204030204" pitchFamily="34" charset="0"/>
                <a:cs typeface="Calibri" panose="020F0502020204030204" pitchFamily="34" charset="0"/>
              </a:rPr>
              <a:t>egrade and aid in detoxification of mycotoxins </a:t>
            </a:r>
          </a:p>
          <a:p>
            <a:pPr marL="342900" indent="-342900">
              <a:buFontTx/>
              <a:buAutoNum type="arabicParenR"/>
            </a:pPr>
            <a:endParaRPr lang="en-US" sz="2700" dirty="0">
              <a:latin typeface="Calibri" panose="020F0502020204030204" pitchFamily="34" charset="0"/>
              <a:cs typeface="Calibri" panose="020F0502020204030204" pitchFamily="34" charset="0"/>
            </a:endParaRPr>
          </a:p>
          <a:p>
            <a:pPr marL="342900" indent="-342900">
              <a:buFontTx/>
              <a:buAutoNum type="arabicParenR"/>
            </a:pPr>
            <a:r>
              <a:rPr lang="en-US" sz="2700" b="1" dirty="0">
                <a:effectLst/>
                <a:latin typeface="Calibri" panose="020F0502020204030204" pitchFamily="34" charset="0"/>
                <a:cs typeface="Calibri" panose="020F0502020204030204" pitchFamily="34" charset="0"/>
              </a:rPr>
              <a:t>Decrease adsorption/bioavailability of mycotoxins</a:t>
            </a:r>
          </a:p>
          <a:p>
            <a:pPr marL="342900" indent="-342900">
              <a:buFontTx/>
              <a:buAutoNum type="arabicParenR"/>
            </a:pPr>
            <a:endParaRPr lang="en-US" sz="2700" dirty="0">
              <a:latin typeface="Calibri" panose="020F0502020204030204" pitchFamily="34" charset="0"/>
              <a:cs typeface="Calibri" panose="020F0502020204030204" pitchFamily="34" charset="0"/>
            </a:endParaRPr>
          </a:p>
          <a:p>
            <a:pPr marL="342900" indent="-342900">
              <a:buFontTx/>
              <a:buAutoNum type="arabicParenR"/>
            </a:pPr>
            <a:r>
              <a:rPr lang="en-US" sz="2700" dirty="0">
                <a:latin typeface="Calibri" panose="020F0502020204030204" pitchFamily="34" charset="0"/>
                <a:cs typeface="Calibri" panose="020F0502020204030204" pitchFamily="34" charset="0"/>
              </a:rPr>
              <a:t>Dysbiosis may cause b</a:t>
            </a:r>
            <a:r>
              <a:rPr lang="en-US" sz="2700" dirty="0">
                <a:effectLst/>
                <a:latin typeface="Calibri" panose="020F0502020204030204" pitchFamily="34" charset="0"/>
                <a:cs typeface="Calibri" panose="020F0502020204030204" pitchFamily="34" charset="0"/>
              </a:rPr>
              <a:t>ioactivation of masked mycotoxins </a:t>
            </a:r>
            <a:endParaRPr lang="en-US" sz="2700" dirty="0">
              <a:latin typeface="Calibri" panose="020F0502020204030204" pitchFamily="34" charset="0"/>
              <a:cs typeface="Calibri" panose="020F0502020204030204" pitchFamily="34" charset="0"/>
            </a:endParaRPr>
          </a:p>
          <a:p>
            <a:pPr marL="342900" indent="-342900">
              <a:buAutoNum type="arabicParenR"/>
            </a:pPr>
            <a:endParaRPr lang="en-US"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12300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A390DEA-B600-4BB1-8A36-981DB47B056A}"/>
              </a:ext>
            </a:extLst>
          </p:cNvPr>
          <p:cNvSpPr/>
          <p:nvPr/>
        </p:nvSpPr>
        <p:spPr>
          <a:xfrm>
            <a:off x="0" y="0"/>
            <a:ext cx="12192000" cy="1019908"/>
          </a:xfrm>
          <a:prstGeom prst="rect">
            <a:avLst/>
          </a:prstGeom>
          <a:solidFill>
            <a:srgbClr val="00B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6FE1C66B-592C-46C2-B6A4-26C04EB2C9ED}"/>
              </a:ext>
            </a:extLst>
          </p:cNvPr>
          <p:cNvSpPr txBox="1">
            <a:spLocks/>
          </p:cNvSpPr>
          <p:nvPr/>
        </p:nvSpPr>
        <p:spPr>
          <a:xfrm>
            <a:off x="0" y="0"/>
            <a:ext cx="12192000" cy="101990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err="1">
                <a:solidFill>
                  <a:schemeClr val="bg1"/>
                </a:solidFill>
                <a:latin typeface="Calibri" panose="020F0502020204030204" pitchFamily="34" charset="0"/>
                <a:cs typeface="Calibri" panose="020F0502020204030204" pitchFamily="34" charset="0"/>
              </a:rPr>
              <a:t>Pejman</a:t>
            </a:r>
            <a:r>
              <a:rPr lang="en-US" sz="6000" b="1" dirty="0">
                <a:solidFill>
                  <a:schemeClr val="bg1"/>
                </a:solidFill>
                <a:latin typeface="Calibri" panose="020F0502020204030204" pitchFamily="34" charset="0"/>
                <a:cs typeface="Calibri" panose="020F0502020204030204" pitchFamily="34" charset="0"/>
              </a:rPr>
              <a:t> </a:t>
            </a:r>
            <a:r>
              <a:rPr lang="en-US" sz="6000" b="1" dirty="0" err="1">
                <a:solidFill>
                  <a:schemeClr val="bg1"/>
                </a:solidFill>
                <a:latin typeface="Calibri" panose="020F0502020204030204" pitchFamily="34" charset="0"/>
                <a:cs typeface="Calibri" panose="020F0502020204030204" pitchFamily="34" charset="0"/>
              </a:rPr>
              <a:t>Katiraei</a:t>
            </a:r>
            <a:r>
              <a:rPr lang="en-US" sz="6000" b="1" dirty="0">
                <a:solidFill>
                  <a:schemeClr val="bg1"/>
                </a:solidFill>
                <a:latin typeface="Calibri" panose="020F0502020204030204" pitchFamily="34" charset="0"/>
                <a:cs typeface="Calibri" panose="020F0502020204030204" pitchFamily="34" charset="0"/>
              </a:rPr>
              <a:t>, DO</a:t>
            </a:r>
          </a:p>
        </p:txBody>
      </p:sp>
      <p:sp>
        <p:nvSpPr>
          <p:cNvPr id="16" name="TextBox 15">
            <a:extLst>
              <a:ext uri="{FF2B5EF4-FFF2-40B4-BE49-F238E27FC236}">
                <a16:creationId xmlns:a16="http://schemas.microsoft.com/office/drawing/2014/main" id="{DCE19865-CB56-45DB-AF2B-F00BC8AD90FF}"/>
              </a:ext>
            </a:extLst>
          </p:cNvPr>
          <p:cNvSpPr txBox="1"/>
          <p:nvPr/>
        </p:nvSpPr>
        <p:spPr>
          <a:xfrm>
            <a:off x="233596" y="1355084"/>
            <a:ext cx="11070770" cy="5139869"/>
          </a:xfrm>
          <a:prstGeom prst="rect">
            <a:avLst/>
          </a:prstGeom>
          <a:noFill/>
        </p:spPr>
        <p:txBody>
          <a:bodyPr wrap="square" rtlCol="0">
            <a:spAutoFit/>
          </a:bodyPr>
          <a:lstStyle/>
          <a:p>
            <a:pPr marL="342900" indent="-342900">
              <a:spcAft>
                <a:spcPts val="1500"/>
              </a:spcAft>
              <a:buClr>
                <a:srgbClr val="00BAD8"/>
              </a:buClr>
              <a:buSzPct val="150000"/>
              <a:buFont typeface="Arial" panose="020B0604020202020204" pitchFamily="34" charset="0"/>
              <a:buChar char="•"/>
            </a:pPr>
            <a:r>
              <a:rPr lang="en-US" sz="2300" kern="100" dirty="0">
                <a:solidFill>
                  <a:srgbClr val="141414"/>
                </a:solidFill>
                <a:latin typeface="Open Sans SemiBold" panose="020B0706030804020204" pitchFamily="34" charset="0"/>
                <a:ea typeface="Open Sans SemiBold" panose="020B0706030804020204" pitchFamily="34" charset="0"/>
                <a:cs typeface="Open Sans SemiBold" panose="020B0706030804020204" pitchFamily="34" charset="0"/>
              </a:rPr>
              <a:t>Western University of Health Sciences – Doctor in Osteopathy 2003</a:t>
            </a:r>
          </a:p>
          <a:p>
            <a:pPr marL="342900" indent="-342900">
              <a:spcAft>
                <a:spcPts val="1500"/>
              </a:spcAft>
              <a:buClr>
                <a:srgbClr val="00BAD8"/>
              </a:buClr>
              <a:buSzPct val="150000"/>
              <a:buFont typeface="Arial" panose="020B0604020202020204" pitchFamily="34" charset="0"/>
              <a:buChar char="•"/>
            </a:pPr>
            <a:r>
              <a:rPr lang="en-US" sz="2300" kern="100" dirty="0">
                <a:solidFill>
                  <a:srgbClr val="141414"/>
                </a:solidFill>
                <a:latin typeface="Open Sans SemiBold" panose="020B0706030804020204" pitchFamily="34" charset="0"/>
                <a:ea typeface="Open Sans SemiBold" panose="020B0706030804020204" pitchFamily="34" charset="0"/>
                <a:cs typeface="Open Sans SemiBold" panose="020B0706030804020204" pitchFamily="34" charset="0"/>
              </a:rPr>
              <a:t>LLU: Pediatric Residency, Pediatric Chief Residency, Pediatric Faculty, Founder of Loma Linda University Wholistic Medicine Clinic</a:t>
            </a:r>
          </a:p>
          <a:p>
            <a:pPr marL="342900" indent="-342900">
              <a:spcAft>
                <a:spcPts val="1500"/>
              </a:spcAft>
              <a:buClr>
                <a:srgbClr val="00BAD8"/>
              </a:buClr>
              <a:buSzPct val="150000"/>
              <a:buFont typeface="Arial" panose="020B0604020202020204" pitchFamily="34" charset="0"/>
              <a:buChar char="•"/>
            </a:pPr>
            <a:r>
              <a:rPr lang="en-US" sz="2300" kern="100" dirty="0">
                <a:solidFill>
                  <a:srgbClr val="141414"/>
                </a:solidFill>
                <a:latin typeface="Open Sans SemiBold" panose="020B0706030804020204" pitchFamily="34" charset="0"/>
                <a:ea typeface="Open Sans SemiBold" panose="020B0706030804020204" pitchFamily="34" charset="0"/>
                <a:cs typeface="Open Sans SemiBold" panose="020B0706030804020204" pitchFamily="34" charset="0"/>
              </a:rPr>
              <a:t>Fellowship in Integrative Medicine, University of Arizona (Andrew Weil MD)</a:t>
            </a:r>
          </a:p>
          <a:p>
            <a:pPr marL="342900" indent="-342900">
              <a:spcAft>
                <a:spcPts val="1500"/>
              </a:spcAft>
              <a:buClr>
                <a:srgbClr val="00BAD8"/>
              </a:buClr>
              <a:buSzPct val="150000"/>
              <a:buFont typeface="Arial" panose="020B0604020202020204" pitchFamily="34" charset="0"/>
              <a:buChar char="•"/>
            </a:pPr>
            <a:r>
              <a:rPr lang="en-US" sz="2300" kern="100" dirty="0">
                <a:solidFill>
                  <a:srgbClr val="141414"/>
                </a:solidFill>
                <a:latin typeface="Open Sans SemiBold" panose="020B0706030804020204" pitchFamily="34" charset="0"/>
                <a:ea typeface="Open Sans SemiBold" panose="020B0706030804020204" pitchFamily="34" charset="0"/>
                <a:cs typeface="Open Sans SemiBold" panose="020B0706030804020204" pitchFamily="34" charset="0"/>
              </a:rPr>
              <a:t>Fellowship in Systems Biology – 1 of 30 physicians in US formally trained</a:t>
            </a:r>
          </a:p>
          <a:p>
            <a:pPr marL="342900" indent="-342900">
              <a:spcAft>
                <a:spcPts val="1500"/>
              </a:spcAft>
              <a:buClr>
                <a:srgbClr val="00BAD8"/>
              </a:buClr>
              <a:buSzPct val="150000"/>
              <a:buFont typeface="Arial" panose="020B0604020202020204" pitchFamily="34" charset="0"/>
              <a:buChar char="•"/>
            </a:pPr>
            <a:r>
              <a:rPr lang="en-US" sz="2300" kern="100" dirty="0">
                <a:solidFill>
                  <a:srgbClr val="141414"/>
                </a:solidFill>
                <a:latin typeface="Open Sans SemiBold" panose="020B0706030804020204" pitchFamily="34" charset="0"/>
                <a:ea typeface="Open Sans SemiBold" panose="020B0706030804020204" pitchFamily="34" charset="0"/>
                <a:cs typeface="Open Sans SemiBold" panose="020B0706030804020204" pitchFamily="34" charset="0"/>
              </a:rPr>
              <a:t>Trained in Functional Medicine, Biomedical Approaches, Osteopathy, Medical Herbalism, Holistic Nutrition, Mold, etc.</a:t>
            </a:r>
          </a:p>
          <a:p>
            <a:pPr marL="342900" indent="-342900">
              <a:spcAft>
                <a:spcPts val="1500"/>
              </a:spcAft>
              <a:buClr>
                <a:srgbClr val="00BAD8"/>
              </a:buClr>
              <a:buSzPct val="150000"/>
              <a:buFont typeface="Arial" panose="020B0604020202020204" pitchFamily="34" charset="0"/>
              <a:buChar char="•"/>
            </a:pPr>
            <a:r>
              <a:rPr lang="en-US" sz="2300" kern="100" dirty="0">
                <a:solidFill>
                  <a:srgbClr val="141414"/>
                </a:solidFill>
                <a:latin typeface="Open Sans SemiBold" panose="020B0706030804020204" pitchFamily="34" charset="0"/>
                <a:ea typeface="Open Sans SemiBold" panose="020B0706030804020204" pitchFamily="34" charset="0"/>
                <a:cs typeface="Open Sans SemiBold" panose="020B0706030804020204" pitchFamily="34" charset="0"/>
              </a:rPr>
              <a:t>10+ year experience treating 1,000’s of children with severe behavioral and learning challenges</a:t>
            </a:r>
          </a:p>
          <a:p>
            <a:pPr marL="342900" indent="-342900">
              <a:spcAft>
                <a:spcPts val="1500"/>
              </a:spcAft>
              <a:buClr>
                <a:srgbClr val="00BAD8"/>
              </a:buClr>
              <a:buSzPct val="150000"/>
              <a:buFont typeface="Arial" panose="020B0604020202020204" pitchFamily="34" charset="0"/>
              <a:buChar char="•"/>
            </a:pPr>
            <a:r>
              <a:rPr lang="en-US" sz="2300" kern="100" dirty="0">
                <a:solidFill>
                  <a:srgbClr val="141414"/>
                </a:solidFill>
                <a:latin typeface="Open Sans SemiBold" panose="020B0706030804020204" pitchFamily="34" charset="0"/>
                <a:ea typeface="Open Sans SemiBold" panose="020B0706030804020204" pitchFamily="34" charset="0"/>
                <a:cs typeface="Open Sans SemiBold" panose="020B0706030804020204" pitchFamily="34" charset="0"/>
              </a:rPr>
              <a:t>Heavy clinical/research focus on how damp environments impact children with ASD and mental health. </a:t>
            </a:r>
          </a:p>
        </p:txBody>
      </p:sp>
    </p:spTree>
    <p:extLst>
      <p:ext uri="{BB962C8B-B14F-4D97-AF65-F5344CB8AC3E}">
        <p14:creationId xmlns:p14="http://schemas.microsoft.com/office/powerpoint/2010/main" val="869976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292100" y="325041"/>
            <a:ext cx="11518900" cy="1096546"/>
          </a:xfrm>
        </p:spPr>
        <p:txBody>
          <a:bodyPr/>
          <a:lstStyle/>
          <a:p>
            <a:r>
              <a:rPr lang="en-US" dirty="0"/>
              <a:t>Environmental Mold Exposure AND Microbiome</a:t>
            </a:r>
            <a:endParaRPr lang="en-US" dirty="0">
              <a:solidFill>
                <a:srgbClr val="FF0055"/>
              </a:solidFill>
            </a:endParaRPr>
          </a:p>
        </p:txBody>
      </p:sp>
      <p:sp>
        <p:nvSpPr>
          <p:cNvPr id="7" name="Content Placeholder 2">
            <a:extLst>
              <a:ext uri="{FF2B5EF4-FFF2-40B4-BE49-F238E27FC236}">
                <a16:creationId xmlns:a16="http://schemas.microsoft.com/office/drawing/2014/main" id="{BA3C4FA8-E04E-3244-A38B-470AF9060E2A}"/>
              </a:ext>
            </a:extLst>
          </p:cNvPr>
          <p:cNvSpPr txBox="1">
            <a:spLocks/>
          </p:cNvSpPr>
          <p:nvPr/>
        </p:nvSpPr>
        <p:spPr>
          <a:xfrm>
            <a:off x="292099" y="1981201"/>
            <a:ext cx="11616121" cy="42037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arabicParenR"/>
            </a:pPr>
            <a:r>
              <a:rPr lang="en-US" dirty="0"/>
              <a:t>No studies have directly examined the role of inhaled mycotoxins on the microbiome. </a:t>
            </a:r>
          </a:p>
          <a:p>
            <a:pPr marL="514350" indent="-514350">
              <a:buAutoNum type="arabicParenR"/>
            </a:pPr>
            <a:endParaRPr lang="en-US" sz="1500" dirty="0"/>
          </a:p>
          <a:p>
            <a:pPr marL="514350" indent="-514350">
              <a:buAutoNum type="arabicParenR"/>
            </a:pPr>
            <a:r>
              <a:rPr lang="en-US" dirty="0"/>
              <a:t>Below studies all relate to impact of ingested mycotoxins.</a:t>
            </a:r>
          </a:p>
          <a:p>
            <a:pPr marL="514350" indent="-514350">
              <a:buAutoNum type="arabicParenR"/>
            </a:pPr>
            <a:endParaRPr lang="en-US" sz="1500" dirty="0"/>
          </a:p>
          <a:p>
            <a:pPr marL="514350" indent="-514350">
              <a:buAutoNum type="arabicParenR"/>
            </a:pPr>
            <a:r>
              <a:rPr lang="en-US" dirty="0"/>
              <a:t>Mycotoxins can enter the gut from the basolateral side (systemic circulation into enterocytes). At very low doses these systemic mycotoxins can disrupt the gut barrier and trigger inflammation. </a:t>
            </a:r>
          </a:p>
          <a:p>
            <a:pPr marL="514350" indent="-514350">
              <a:buAutoNum type="arabicParenR"/>
            </a:pPr>
            <a:endParaRPr lang="en-US" sz="1500" dirty="0"/>
          </a:p>
          <a:p>
            <a:pPr marL="514350" indent="-514350">
              <a:buAutoNum type="arabicParenR"/>
            </a:pPr>
            <a:r>
              <a:rPr lang="en-US" dirty="0"/>
              <a:t>Mycotoxins are secreted through the bile into the gut.</a:t>
            </a:r>
          </a:p>
          <a:p>
            <a:pPr marL="514350" indent="-514350">
              <a:buAutoNum type="arabicParenR"/>
            </a:pPr>
            <a:endParaRPr lang="en-US" dirty="0"/>
          </a:p>
        </p:txBody>
      </p:sp>
    </p:spTree>
    <p:extLst>
      <p:ext uri="{BB962C8B-B14F-4D97-AF65-F5344CB8AC3E}">
        <p14:creationId xmlns:p14="http://schemas.microsoft.com/office/powerpoint/2010/main" val="461155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B0082E-F3C2-5849-91DB-166FC8F270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380251"/>
            <a:ext cx="7556500" cy="3124779"/>
          </a:xfrm>
          <a:prstGeom prst="rect">
            <a:avLst/>
          </a:prstGeom>
        </p:spPr>
      </p:pic>
      <p:sp>
        <p:nvSpPr>
          <p:cNvPr id="3" name="TextBox 2">
            <a:extLst>
              <a:ext uri="{FF2B5EF4-FFF2-40B4-BE49-F238E27FC236}">
                <a16:creationId xmlns:a16="http://schemas.microsoft.com/office/drawing/2014/main" id="{AAD8CC20-E817-5640-8B7E-AEB5FA4383A2}"/>
              </a:ext>
            </a:extLst>
          </p:cNvPr>
          <p:cNvSpPr txBox="1"/>
          <p:nvPr/>
        </p:nvSpPr>
        <p:spPr>
          <a:xfrm>
            <a:off x="-8467" y="6365223"/>
            <a:ext cx="7760907" cy="646331"/>
          </a:xfrm>
          <a:prstGeom prst="rect">
            <a:avLst/>
          </a:prstGeom>
          <a:noFill/>
        </p:spPr>
        <p:txBody>
          <a:bodyPr wrap="none" rtlCol="0">
            <a:spAutoFit/>
          </a:bodyPr>
          <a:lstStyle/>
          <a:p>
            <a:r>
              <a:rPr lang="en-US" sz="1200" dirty="0" err="1">
                <a:solidFill>
                  <a:schemeClr val="bg1">
                    <a:lumMod val="50000"/>
                  </a:schemeClr>
                </a:solidFill>
              </a:rPr>
              <a:t>Sondergaard</a:t>
            </a:r>
            <a:r>
              <a:rPr lang="en-US" sz="1200" dirty="0">
                <a:solidFill>
                  <a:schemeClr val="bg1">
                    <a:lumMod val="50000"/>
                  </a:schemeClr>
                </a:solidFill>
              </a:rPr>
              <a:t> TE, et al. Toxins (Basel). 2016, 8(12), 355     Liew W, </a:t>
            </a:r>
            <a:r>
              <a:rPr lang="en-US" sz="1200" dirty="0" err="1">
                <a:solidFill>
                  <a:schemeClr val="bg1">
                    <a:lumMod val="50000"/>
                  </a:schemeClr>
                </a:solidFill>
              </a:rPr>
              <a:t>Mohd-Redzwan</a:t>
            </a:r>
            <a:r>
              <a:rPr lang="en-US" sz="1200" dirty="0">
                <a:solidFill>
                  <a:schemeClr val="bg1">
                    <a:lumMod val="50000"/>
                  </a:schemeClr>
                </a:solidFill>
              </a:rPr>
              <a:t> S. Front Cell Infect </a:t>
            </a:r>
            <a:r>
              <a:rPr lang="en-US" sz="1200" dirty="0" err="1">
                <a:solidFill>
                  <a:schemeClr val="bg1">
                    <a:lumMod val="50000"/>
                  </a:schemeClr>
                </a:solidFill>
              </a:rPr>
              <a:t>Microbiol</a:t>
            </a:r>
            <a:r>
              <a:rPr lang="en-US" sz="1200" dirty="0">
                <a:solidFill>
                  <a:schemeClr val="bg1">
                    <a:lumMod val="50000"/>
                  </a:schemeClr>
                </a:solidFill>
              </a:rPr>
              <a:t>. 2018, 8, 60</a:t>
            </a:r>
          </a:p>
          <a:p>
            <a:r>
              <a:rPr lang="en-US" sz="1200" dirty="0">
                <a:solidFill>
                  <a:schemeClr val="bg1">
                    <a:lumMod val="50000"/>
                  </a:schemeClr>
                </a:solidFill>
              </a:rPr>
              <a:t>Broom L. Animal Nutrition. 2015, 1(4), 262-65</a:t>
            </a:r>
          </a:p>
          <a:p>
            <a:endParaRPr lang="en-US" sz="1200" dirty="0">
              <a:solidFill>
                <a:schemeClr val="bg1">
                  <a:lumMod val="50000"/>
                </a:schemeClr>
              </a:solidFill>
            </a:endParaRPr>
          </a:p>
        </p:txBody>
      </p:sp>
      <p:sp>
        <p:nvSpPr>
          <p:cNvPr id="4" name="Text Placeholder 3"/>
          <p:cNvSpPr>
            <a:spLocks noGrp="1"/>
          </p:cNvSpPr>
          <p:nvPr>
            <p:ph type="body" sz="quarter" idx="13"/>
          </p:nvPr>
        </p:nvSpPr>
        <p:spPr>
          <a:xfrm>
            <a:off x="420788" y="305582"/>
            <a:ext cx="11722100" cy="604837"/>
          </a:xfrm>
        </p:spPr>
        <p:txBody>
          <a:bodyPr/>
          <a:lstStyle/>
          <a:p>
            <a:r>
              <a:rPr lang="en-US" dirty="0"/>
              <a:t>Penicillin = Toxin from Penicillium Mold</a:t>
            </a:r>
          </a:p>
        </p:txBody>
      </p:sp>
      <p:sp>
        <p:nvSpPr>
          <p:cNvPr id="6" name="TextBox 5">
            <a:extLst>
              <a:ext uri="{FF2B5EF4-FFF2-40B4-BE49-F238E27FC236}">
                <a16:creationId xmlns:a16="http://schemas.microsoft.com/office/drawing/2014/main" id="{5AB22439-6434-9A41-A05D-CBA78203BDBD}"/>
              </a:ext>
            </a:extLst>
          </p:cNvPr>
          <p:cNvSpPr txBox="1"/>
          <p:nvPr/>
        </p:nvSpPr>
        <p:spPr>
          <a:xfrm>
            <a:off x="438150" y="4706956"/>
            <a:ext cx="11430000" cy="1323439"/>
          </a:xfrm>
          <a:prstGeom prst="rect">
            <a:avLst/>
          </a:prstGeom>
          <a:solidFill>
            <a:srgbClr val="00BAD8">
              <a:alpha val="61000"/>
            </a:srgbClr>
          </a:solidFill>
        </p:spPr>
        <p:txBody>
          <a:bodyPr wrap="square" numCol="1" rtlCol="0">
            <a:spAutoFit/>
          </a:bodyPr>
          <a:lstStyle/>
          <a:p>
            <a:pPr algn="ctr"/>
            <a:r>
              <a:rPr lang="en-US" sz="4000" dirty="0"/>
              <a:t>Mycotoxins decrease the diversity of the gut microbiota (rat model) – sometimes permanently </a:t>
            </a:r>
            <a:endParaRPr lang="en-US" sz="4000" dirty="0">
              <a:solidFill>
                <a:srgbClr val="FF0055"/>
              </a:solidFill>
            </a:endParaRPr>
          </a:p>
        </p:txBody>
      </p:sp>
      <p:pic>
        <p:nvPicPr>
          <p:cNvPr id="2" name="Picture 1">
            <a:extLst>
              <a:ext uri="{FF2B5EF4-FFF2-40B4-BE49-F238E27FC236}">
                <a16:creationId xmlns:a16="http://schemas.microsoft.com/office/drawing/2014/main" id="{C087D40E-4BD9-C6DD-C0DD-C3538425B8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2156" y="1729732"/>
            <a:ext cx="3005667" cy="2425816"/>
          </a:xfrm>
          <a:prstGeom prst="rect">
            <a:avLst/>
          </a:prstGeom>
        </p:spPr>
      </p:pic>
    </p:spTree>
    <p:extLst>
      <p:ext uri="{BB962C8B-B14F-4D97-AF65-F5344CB8AC3E}">
        <p14:creationId xmlns:p14="http://schemas.microsoft.com/office/powerpoint/2010/main" val="20022678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95C27D7-E529-460E-B8C4-2B267BBC573F}"/>
              </a:ext>
            </a:extLst>
          </p:cNvPr>
          <p:cNvSpPr/>
          <p:nvPr/>
        </p:nvSpPr>
        <p:spPr>
          <a:xfrm>
            <a:off x="469900" y="2137954"/>
            <a:ext cx="11417300" cy="3334592"/>
          </a:xfrm>
          <a:prstGeom prst="roundRect">
            <a:avLst>
              <a:gd name="adj" fmla="val 2754"/>
            </a:avLst>
          </a:prstGeom>
          <a:solidFill>
            <a:schemeClr val="bg1"/>
          </a:solidFill>
          <a:ln w="12700">
            <a:solidFill>
              <a:schemeClr val="bg1">
                <a:lumMod val="85000"/>
              </a:schemeClr>
            </a:solidFill>
          </a:ln>
          <a:effectLst>
            <a:glow rad="101600">
              <a:schemeClr val="bg1">
                <a:lumMod val="8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6"/>
          <p:cNvSpPr>
            <a:spLocks noGrp="1"/>
          </p:cNvSpPr>
          <p:nvPr>
            <p:ph type="body" sz="quarter" idx="13"/>
          </p:nvPr>
        </p:nvSpPr>
        <p:spPr/>
        <p:txBody>
          <a:bodyPr/>
          <a:lstStyle/>
          <a:p>
            <a:r>
              <a:rPr lang="en-US" dirty="0"/>
              <a:t>Mycotoxin Alter The Gut Microbiota</a:t>
            </a:r>
          </a:p>
        </p:txBody>
      </p:sp>
      <p:sp>
        <p:nvSpPr>
          <p:cNvPr id="8" name="Content Placeholder 2">
            <a:extLst>
              <a:ext uri="{FF2B5EF4-FFF2-40B4-BE49-F238E27FC236}">
                <a16:creationId xmlns:a16="http://schemas.microsoft.com/office/drawing/2014/main" id="{AE23B4B0-87A5-C348-9354-E00F34C695C4}"/>
              </a:ext>
            </a:extLst>
          </p:cNvPr>
          <p:cNvSpPr txBox="1">
            <a:spLocks/>
          </p:cNvSpPr>
          <p:nvPr/>
        </p:nvSpPr>
        <p:spPr>
          <a:xfrm>
            <a:off x="577850" y="2527699"/>
            <a:ext cx="11201400" cy="347567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400" dirty="0"/>
              <a:t>”The ability of mycotoxins to alter the composition of the gut microbiota...(can be due to) the toxic effects of mycotoxins on cells increase mucus and gut secretions, and diapedeses (responsiveness) of cells of the immune system, leading to </a:t>
            </a:r>
            <a:r>
              <a:rPr lang="en-US" sz="3400" b="1" dirty="0"/>
              <a:t>marked changes in chime composition as well as in the environment in which the microbes grow.”</a:t>
            </a:r>
          </a:p>
        </p:txBody>
      </p:sp>
      <p:sp>
        <p:nvSpPr>
          <p:cNvPr id="3" name="TextBox 2">
            <a:extLst>
              <a:ext uri="{FF2B5EF4-FFF2-40B4-BE49-F238E27FC236}">
                <a16:creationId xmlns:a16="http://schemas.microsoft.com/office/drawing/2014/main" id="{B89E002D-07B2-A48F-C82C-A1590D9B15E4}"/>
              </a:ext>
            </a:extLst>
          </p:cNvPr>
          <p:cNvSpPr txBox="1"/>
          <p:nvPr/>
        </p:nvSpPr>
        <p:spPr>
          <a:xfrm>
            <a:off x="0" y="6591840"/>
            <a:ext cx="2461058" cy="307777"/>
          </a:xfrm>
          <a:prstGeom prst="rect">
            <a:avLst/>
          </a:prstGeom>
          <a:noFill/>
        </p:spPr>
        <p:txBody>
          <a:bodyPr wrap="none" rtlCol="0">
            <a:spAutoFit/>
          </a:bodyPr>
          <a:lstStyle/>
          <a:p>
            <a:r>
              <a:rPr lang="en-US" sz="1400" dirty="0">
                <a:solidFill>
                  <a:schemeClr val="bg1">
                    <a:lumMod val="50000"/>
                  </a:schemeClr>
                </a:solidFill>
              </a:rPr>
              <a:t>Guerre, P. Toxins. 2020, 12, 769</a:t>
            </a:r>
          </a:p>
        </p:txBody>
      </p:sp>
    </p:spTree>
    <p:extLst>
      <p:ext uri="{BB962C8B-B14F-4D97-AF65-F5344CB8AC3E}">
        <p14:creationId xmlns:p14="http://schemas.microsoft.com/office/powerpoint/2010/main" val="10913636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p:txBody>
          <a:bodyPr/>
          <a:lstStyle/>
          <a:p>
            <a:r>
              <a:rPr lang="en-US" b="1" dirty="0"/>
              <a:t>Mycotoxins Alter Gut Metabolism</a:t>
            </a:r>
            <a:endParaRPr lang="en-US" dirty="0">
              <a:solidFill>
                <a:srgbClr val="FF0055"/>
              </a:solidFill>
            </a:endParaRPr>
          </a:p>
        </p:txBody>
      </p:sp>
      <p:sp>
        <p:nvSpPr>
          <p:cNvPr id="2" name="Content Placeholder 2">
            <a:extLst>
              <a:ext uri="{FF2B5EF4-FFF2-40B4-BE49-F238E27FC236}">
                <a16:creationId xmlns:a16="http://schemas.microsoft.com/office/drawing/2014/main" id="{571215E5-F887-FAFF-0D2F-A509368477A4}"/>
              </a:ext>
            </a:extLst>
          </p:cNvPr>
          <p:cNvSpPr txBox="1">
            <a:spLocks/>
          </p:cNvSpPr>
          <p:nvPr/>
        </p:nvSpPr>
        <p:spPr>
          <a:xfrm>
            <a:off x="364872" y="2241395"/>
            <a:ext cx="5545275" cy="39355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By likely impacting composition and/or metabolism of the colonic microbiota, </a:t>
            </a:r>
            <a:r>
              <a:rPr lang="en-US" b="1" dirty="0"/>
              <a:t>mycotoxins can “significantly reduce acetic, butyric and total SCFA concentration.”</a:t>
            </a:r>
            <a:r>
              <a:rPr lang="en-US" b="1" baseline="30000" dirty="0"/>
              <a:t>1</a:t>
            </a:r>
            <a:r>
              <a:rPr lang="en-US" b="1" dirty="0"/>
              <a:t> </a:t>
            </a:r>
          </a:p>
          <a:p>
            <a:pPr marL="0" indent="0">
              <a:buFont typeface="Arial" panose="020B0604020202020204" pitchFamily="34" charset="0"/>
              <a:buNone/>
            </a:pPr>
            <a:endParaRPr lang="en-US" b="1" dirty="0"/>
          </a:p>
          <a:p>
            <a:pPr marL="0" indent="0">
              <a:buFont typeface="Arial" panose="020B0604020202020204" pitchFamily="34" charset="0"/>
              <a:buNone/>
            </a:pPr>
            <a:r>
              <a:rPr lang="en-US" dirty="0"/>
              <a:t>SCFA HAS antifungal activity. Sodium butyrate inhibited both the growth and filamentation of C. albicans</a:t>
            </a:r>
            <a:r>
              <a:rPr lang="en-US" b="1" dirty="0"/>
              <a:t>.</a:t>
            </a:r>
            <a:r>
              <a:rPr lang="en-US" b="1" baseline="30000" dirty="0"/>
              <a:t>2</a:t>
            </a:r>
          </a:p>
        </p:txBody>
      </p:sp>
      <p:sp>
        <p:nvSpPr>
          <p:cNvPr id="4" name="TextBox 3">
            <a:extLst>
              <a:ext uri="{FF2B5EF4-FFF2-40B4-BE49-F238E27FC236}">
                <a16:creationId xmlns:a16="http://schemas.microsoft.com/office/drawing/2014/main" id="{581A7883-12F8-0F3E-6EA3-75B70B274ED3}"/>
              </a:ext>
            </a:extLst>
          </p:cNvPr>
          <p:cNvSpPr txBox="1"/>
          <p:nvPr/>
        </p:nvSpPr>
        <p:spPr>
          <a:xfrm>
            <a:off x="0" y="6581001"/>
            <a:ext cx="6770956" cy="276999"/>
          </a:xfrm>
          <a:prstGeom prst="rect">
            <a:avLst/>
          </a:prstGeom>
          <a:noFill/>
        </p:spPr>
        <p:txBody>
          <a:bodyPr wrap="none" rtlCol="0">
            <a:spAutoFit/>
          </a:bodyPr>
          <a:lstStyle/>
          <a:p>
            <a:r>
              <a:rPr lang="en-US" sz="1200" dirty="0">
                <a:solidFill>
                  <a:schemeClr val="bg1">
                    <a:lumMod val="50000"/>
                  </a:schemeClr>
                </a:solidFill>
              </a:rPr>
              <a:t>Broom L. Animal Nutrition. 2015, 1(4), 262-65	2) </a:t>
            </a:r>
            <a:r>
              <a:rPr lang="en-US" sz="1200" dirty="0" err="1">
                <a:solidFill>
                  <a:schemeClr val="bg1">
                    <a:lumMod val="50000"/>
                  </a:schemeClr>
                </a:solidFill>
              </a:rPr>
              <a:t>Jawhara</a:t>
            </a:r>
            <a:r>
              <a:rPr lang="en-US" sz="1200" dirty="0">
                <a:solidFill>
                  <a:schemeClr val="bg1">
                    <a:lumMod val="50000"/>
                  </a:schemeClr>
                </a:solidFill>
              </a:rPr>
              <a:t> S. Microorganisms. 2022, 10, 1014 </a:t>
            </a:r>
          </a:p>
        </p:txBody>
      </p:sp>
      <p:pic>
        <p:nvPicPr>
          <p:cNvPr id="5" name="Picture 4">
            <a:extLst>
              <a:ext uri="{FF2B5EF4-FFF2-40B4-BE49-F238E27FC236}">
                <a16:creationId xmlns:a16="http://schemas.microsoft.com/office/drawing/2014/main" id="{0307658A-90FC-CCF5-90FC-5E8816ED51DA}"/>
              </a:ext>
            </a:extLst>
          </p:cNvPr>
          <p:cNvPicPr>
            <a:picLocks noChangeAspect="1"/>
          </p:cNvPicPr>
          <p:nvPr/>
        </p:nvPicPr>
        <p:blipFill>
          <a:blip r:embed="rId3"/>
          <a:stretch>
            <a:fillRect/>
          </a:stretch>
        </p:blipFill>
        <p:spPr>
          <a:xfrm>
            <a:off x="6389649" y="1598981"/>
            <a:ext cx="5437479" cy="4827506"/>
          </a:xfrm>
          <a:prstGeom prst="rect">
            <a:avLst/>
          </a:prstGeom>
        </p:spPr>
      </p:pic>
      <p:sp>
        <p:nvSpPr>
          <p:cNvPr id="6" name="TextBox 5">
            <a:extLst>
              <a:ext uri="{FF2B5EF4-FFF2-40B4-BE49-F238E27FC236}">
                <a16:creationId xmlns:a16="http://schemas.microsoft.com/office/drawing/2014/main" id="{F5E6BB17-4E9D-1B9F-627C-484CC3F1703F}"/>
              </a:ext>
            </a:extLst>
          </p:cNvPr>
          <p:cNvSpPr txBox="1"/>
          <p:nvPr/>
        </p:nvSpPr>
        <p:spPr>
          <a:xfrm>
            <a:off x="8872465" y="3474124"/>
            <a:ext cx="431528" cy="630942"/>
          </a:xfrm>
          <a:prstGeom prst="rect">
            <a:avLst/>
          </a:prstGeom>
          <a:noFill/>
        </p:spPr>
        <p:txBody>
          <a:bodyPr wrap="none" rtlCol="0">
            <a:spAutoFit/>
          </a:bodyPr>
          <a:lstStyle/>
          <a:p>
            <a:r>
              <a:rPr lang="en-US" sz="3500" b="1" dirty="0">
                <a:solidFill>
                  <a:srgbClr val="FF0000"/>
                </a:solidFill>
              </a:rPr>
              <a:t>X</a:t>
            </a:r>
          </a:p>
        </p:txBody>
      </p:sp>
      <p:sp>
        <p:nvSpPr>
          <p:cNvPr id="7" name="TextBox 6">
            <a:extLst>
              <a:ext uri="{FF2B5EF4-FFF2-40B4-BE49-F238E27FC236}">
                <a16:creationId xmlns:a16="http://schemas.microsoft.com/office/drawing/2014/main" id="{927038AE-DB23-9563-89C8-D1BE1D9DCC2A}"/>
              </a:ext>
            </a:extLst>
          </p:cNvPr>
          <p:cNvSpPr txBox="1"/>
          <p:nvPr/>
        </p:nvSpPr>
        <p:spPr>
          <a:xfrm>
            <a:off x="7320103" y="3474124"/>
            <a:ext cx="431528" cy="630942"/>
          </a:xfrm>
          <a:prstGeom prst="rect">
            <a:avLst/>
          </a:prstGeom>
          <a:noFill/>
        </p:spPr>
        <p:txBody>
          <a:bodyPr wrap="none" rtlCol="0">
            <a:spAutoFit/>
          </a:bodyPr>
          <a:lstStyle/>
          <a:p>
            <a:r>
              <a:rPr lang="en-US" sz="3500" b="1" dirty="0">
                <a:solidFill>
                  <a:srgbClr val="FF0000"/>
                </a:solidFill>
              </a:rPr>
              <a:t>X</a:t>
            </a:r>
          </a:p>
        </p:txBody>
      </p:sp>
    </p:spTree>
    <p:extLst>
      <p:ext uri="{BB962C8B-B14F-4D97-AF65-F5344CB8AC3E}">
        <p14:creationId xmlns:p14="http://schemas.microsoft.com/office/powerpoint/2010/main" val="25540686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179241" y="1831278"/>
            <a:ext cx="9757317" cy="3195444"/>
          </a:xfrm>
        </p:spPr>
        <p:txBody>
          <a:bodyPr>
            <a:normAutofit/>
          </a:bodyPr>
          <a:lstStyle/>
          <a:p>
            <a:r>
              <a:rPr lang="en-US" sz="9000" dirty="0"/>
              <a:t>DAMPNESS AND THE GUT</a:t>
            </a:r>
          </a:p>
        </p:txBody>
      </p:sp>
    </p:spTree>
    <p:extLst>
      <p:ext uri="{BB962C8B-B14F-4D97-AF65-F5344CB8AC3E}">
        <p14:creationId xmlns:p14="http://schemas.microsoft.com/office/powerpoint/2010/main" val="10152577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2CDD84-6793-53E5-F70C-FA4268E59D8F}"/>
              </a:ext>
            </a:extLst>
          </p:cNvPr>
          <p:cNvSpPr txBox="1">
            <a:spLocks/>
          </p:cNvSpPr>
          <p:nvPr/>
        </p:nvSpPr>
        <p:spPr>
          <a:xfrm>
            <a:off x="279284" y="278279"/>
            <a:ext cx="11633431" cy="6048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rgbClr val="00BAD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Mycotoxins Can Disrupt the Gut</a:t>
            </a:r>
          </a:p>
        </p:txBody>
      </p:sp>
      <p:sp>
        <p:nvSpPr>
          <p:cNvPr id="8" name="TextBox 7">
            <a:extLst>
              <a:ext uri="{FF2B5EF4-FFF2-40B4-BE49-F238E27FC236}">
                <a16:creationId xmlns:a16="http://schemas.microsoft.com/office/drawing/2014/main" id="{96F83123-6CCA-4A24-F908-B6A31881D048}"/>
              </a:ext>
            </a:extLst>
          </p:cNvPr>
          <p:cNvSpPr txBox="1"/>
          <p:nvPr/>
        </p:nvSpPr>
        <p:spPr>
          <a:xfrm>
            <a:off x="0" y="6345949"/>
            <a:ext cx="10870956" cy="738664"/>
          </a:xfrm>
          <a:prstGeom prst="rect">
            <a:avLst/>
          </a:prstGeom>
          <a:noFill/>
        </p:spPr>
        <p:txBody>
          <a:bodyPr wrap="square" rtlCol="0">
            <a:spAutoFit/>
          </a:bodyPr>
          <a:lstStyle/>
          <a:p>
            <a:r>
              <a:rPr lang="en-US" sz="1400" dirty="0">
                <a:solidFill>
                  <a:schemeClr val="bg1">
                    <a:lumMod val="50000"/>
                  </a:schemeClr>
                </a:solidFill>
                <a:latin typeface="Calibri" panose="020F0502020204030204" pitchFamily="34" charset="0"/>
                <a:cs typeface="Calibri" panose="020F0502020204030204" pitchFamily="34" charset="0"/>
              </a:rPr>
              <a:t>Image: Sharma L, Riva A. </a:t>
            </a:r>
            <a:r>
              <a:rPr lang="en-US" sz="1400" i="1" dirty="0">
                <a:solidFill>
                  <a:schemeClr val="bg1">
                    <a:lumMod val="50000"/>
                  </a:schemeClr>
                </a:solidFill>
                <a:effectLst/>
                <a:latin typeface="Calibri" panose="020F0502020204030204" pitchFamily="34" charset="0"/>
                <a:cs typeface="Calibri" panose="020F0502020204030204" pitchFamily="34" charset="0"/>
              </a:rPr>
              <a:t>Microorganisms</a:t>
            </a:r>
            <a:r>
              <a:rPr lang="en-US" sz="1400" i="0" dirty="0">
                <a:solidFill>
                  <a:schemeClr val="bg1">
                    <a:lumMod val="50000"/>
                  </a:schemeClr>
                </a:solidFill>
                <a:effectLst/>
                <a:latin typeface="Calibri" panose="020F0502020204030204" pitchFamily="34" charset="0"/>
                <a:cs typeface="Calibri" panose="020F0502020204030204" pitchFamily="34" charset="0"/>
              </a:rPr>
              <a:t> 2020, </a:t>
            </a:r>
            <a:r>
              <a:rPr lang="en-US" sz="1400" i="1" dirty="0">
                <a:solidFill>
                  <a:schemeClr val="bg1">
                    <a:lumMod val="50000"/>
                  </a:schemeClr>
                </a:solidFill>
                <a:effectLst/>
                <a:latin typeface="Calibri" panose="020F0502020204030204" pitchFamily="34" charset="0"/>
                <a:cs typeface="Calibri" panose="020F0502020204030204" pitchFamily="34" charset="0"/>
              </a:rPr>
              <a:t>8</a:t>
            </a:r>
            <a:r>
              <a:rPr lang="en-US" sz="1400" i="0" dirty="0">
                <a:solidFill>
                  <a:schemeClr val="bg1">
                    <a:lumMod val="50000"/>
                  </a:schemeClr>
                </a:solidFill>
                <a:effectLst/>
                <a:latin typeface="Calibri" panose="020F0502020204030204" pitchFamily="34" charset="0"/>
                <a:cs typeface="Calibri" panose="020F0502020204030204" pitchFamily="34" charset="0"/>
              </a:rPr>
              <a:t>(11), 1744</a:t>
            </a:r>
            <a:r>
              <a:rPr lang="en-US" sz="1400" dirty="0">
                <a:solidFill>
                  <a:schemeClr val="bg1">
                    <a:lumMod val="50000"/>
                  </a:schemeClr>
                </a:solidFill>
                <a:effectLst/>
                <a:latin typeface="Calibri" panose="020F0502020204030204" pitchFamily="34" charset="0"/>
                <a:cs typeface="Calibri" panose="020F0502020204030204" pitchFamily="34" charset="0"/>
              </a:rPr>
              <a:t> </a:t>
            </a:r>
          </a:p>
          <a:p>
            <a:r>
              <a:rPr lang="en-US" sz="1400" dirty="0">
                <a:solidFill>
                  <a:schemeClr val="bg1">
                    <a:lumMod val="50000"/>
                  </a:schemeClr>
                </a:solidFill>
                <a:latin typeface="Calibri" panose="020F0502020204030204" pitchFamily="34" charset="0"/>
                <a:cs typeface="Calibri" panose="020F0502020204030204" pitchFamily="34" charset="0"/>
              </a:rPr>
              <a:t>1) Liew W, Mohd-</a:t>
            </a:r>
            <a:r>
              <a:rPr lang="en-US" sz="1400" dirty="0" err="1">
                <a:solidFill>
                  <a:schemeClr val="bg1">
                    <a:lumMod val="50000"/>
                  </a:schemeClr>
                </a:solidFill>
                <a:latin typeface="Calibri" panose="020F0502020204030204" pitchFamily="34" charset="0"/>
                <a:cs typeface="Calibri" panose="020F0502020204030204" pitchFamily="34" charset="0"/>
              </a:rPr>
              <a:t>Redzwan</a:t>
            </a:r>
            <a:r>
              <a:rPr lang="en-US" sz="1400" dirty="0">
                <a:solidFill>
                  <a:schemeClr val="bg1">
                    <a:lumMod val="50000"/>
                  </a:schemeClr>
                </a:solidFill>
                <a:latin typeface="Calibri" panose="020F0502020204030204" pitchFamily="34" charset="0"/>
                <a:cs typeface="Calibri" panose="020F0502020204030204" pitchFamily="34" charset="0"/>
              </a:rPr>
              <a:t> S. Front Cell Infect </a:t>
            </a:r>
            <a:r>
              <a:rPr lang="en-US" sz="1400" dirty="0" err="1">
                <a:solidFill>
                  <a:schemeClr val="bg1">
                    <a:lumMod val="50000"/>
                  </a:schemeClr>
                </a:solidFill>
                <a:latin typeface="Calibri" panose="020F0502020204030204" pitchFamily="34" charset="0"/>
                <a:cs typeface="Calibri" panose="020F0502020204030204" pitchFamily="34" charset="0"/>
              </a:rPr>
              <a:t>Microbiol</a:t>
            </a:r>
            <a:r>
              <a:rPr lang="en-US" sz="1400" dirty="0">
                <a:solidFill>
                  <a:schemeClr val="bg1">
                    <a:lumMod val="50000"/>
                  </a:schemeClr>
                </a:solidFill>
                <a:latin typeface="Calibri" panose="020F0502020204030204" pitchFamily="34" charset="0"/>
                <a:cs typeface="Calibri" panose="020F0502020204030204" pitchFamily="34" charset="0"/>
              </a:rPr>
              <a:t>. 2018, 8, 60  	2) Ren Z, et al. </a:t>
            </a:r>
            <a:r>
              <a:rPr lang="en-US" sz="1400" dirty="0">
                <a:solidFill>
                  <a:schemeClr val="bg1">
                    <a:lumMod val="50000"/>
                  </a:schemeClr>
                </a:solidFill>
                <a:effectLst/>
                <a:latin typeface="Calibri" panose="020F0502020204030204" pitchFamily="34" charset="0"/>
                <a:cs typeface="Calibri" panose="020F0502020204030204" pitchFamily="34" charset="0"/>
              </a:rPr>
              <a:t>Food and Agricultural Immunology, 25:4, 600-606 </a:t>
            </a:r>
            <a:endParaRPr lang="en-US" sz="1400" dirty="0">
              <a:solidFill>
                <a:schemeClr val="bg1">
                  <a:lumMod val="50000"/>
                </a:schemeClr>
              </a:solidFill>
              <a:latin typeface="Calibri" panose="020F0502020204030204" pitchFamily="34" charset="0"/>
              <a:cs typeface="Calibri" panose="020F0502020204030204" pitchFamily="34" charset="0"/>
            </a:endParaRPr>
          </a:p>
          <a:p>
            <a:endParaRPr lang="en-US" sz="1400" dirty="0">
              <a:solidFill>
                <a:schemeClr val="bg1">
                  <a:lumMod val="50000"/>
                </a:schemeClr>
              </a:solidFill>
              <a:latin typeface="Calibri" panose="020F0502020204030204" pitchFamily="34" charset="0"/>
              <a:cs typeface="Calibri" panose="020F0502020204030204" pitchFamily="34" charset="0"/>
            </a:endParaRPr>
          </a:p>
        </p:txBody>
      </p:sp>
      <p:pic>
        <p:nvPicPr>
          <p:cNvPr id="6" name="Picture 5" descr="A diagram of cell division&#10;&#10;Description automatically generated">
            <a:extLst>
              <a:ext uri="{FF2B5EF4-FFF2-40B4-BE49-F238E27FC236}">
                <a16:creationId xmlns:a16="http://schemas.microsoft.com/office/drawing/2014/main" id="{A47B82DE-5D01-DEA8-2E86-30E361BF8D76}"/>
              </a:ext>
            </a:extLst>
          </p:cNvPr>
          <p:cNvPicPr>
            <a:picLocks noChangeAspect="1"/>
          </p:cNvPicPr>
          <p:nvPr/>
        </p:nvPicPr>
        <p:blipFill>
          <a:blip r:embed="rId2"/>
          <a:stretch>
            <a:fillRect/>
          </a:stretch>
        </p:blipFill>
        <p:spPr>
          <a:xfrm>
            <a:off x="2203817" y="1755962"/>
            <a:ext cx="6861197" cy="4299732"/>
          </a:xfrm>
          <a:prstGeom prst="rect">
            <a:avLst/>
          </a:prstGeom>
        </p:spPr>
      </p:pic>
      <p:cxnSp>
        <p:nvCxnSpPr>
          <p:cNvPr id="4" name="Straight Arrow Connector 3">
            <a:extLst>
              <a:ext uri="{FF2B5EF4-FFF2-40B4-BE49-F238E27FC236}">
                <a16:creationId xmlns:a16="http://schemas.microsoft.com/office/drawing/2014/main" id="{C0083652-068E-F608-90B8-E131AC52B943}"/>
              </a:ext>
            </a:extLst>
          </p:cNvPr>
          <p:cNvCxnSpPr/>
          <p:nvPr/>
        </p:nvCxnSpPr>
        <p:spPr>
          <a:xfrm flipH="1">
            <a:off x="7626303" y="1149220"/>
            <a:ext cx="1099751" cy="704335"/>
          </a:xfrm>
          <a:prstGeom prst="straightConnector1">
            <a:avLst/>
          </a:prstGeom>
          <a:ln w="730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EC64BE1C-7E38-F507-517A-60C28BC6135F}"/>
              </a:ext>
            </a:extLst>
          </p:cNvPr>
          <p:cNvCxnSpPr>
            <a:cxnSpLocks/>
          </p:cNvCxnSpPr>
          <p:nvPr/>
        </p:nvCxnSpPr>
        <p:spPr>
          <a:xfrm flipH="1">
            <a:off x="4924989" y="1843555"/>
            <a:ext cx="1099751" cy="704335"/>
          </a:xfrm>
          <a:prstGeom prst="straightConnector1">
            <a:avLst/>
          </a:prstGeom>
          <a:ln w="730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13F4D58-B5AD-45D3-FD5B-0994874E38CE}"/>
              </a:ext>
            </a:extLst>
          </p:cNvPr>
          <p:cNvCxnSpPr>
            <a:cxnSpLocks/>
          </p:cNvCxnSpPr>
          <p:nvPr/>
        </p:nvCxnSpPr>
        <p:spPr>
          <a:xfrm flipH="1">
            <a:off x="7505435" y="4393108"/>
            <a:ext cx="1099751" cy="704335"/>
          </a:xfrm>
          <a:prstGeom prst="straightConnector1">
            <a:avLst/>
          </a:prstGeom>
          <a:ln w="730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3D1A917-DDFB-DF8E-133B-B5FC7A95601C}"/>
              </a:ext>
            </a:extLst>
          </p:cNvPr>
          <p:cNvCxnSpPr>
            <a:cxnSpLocks/>
          </p:cNvCxnSpPr>
          <p:nvPr/>
        </p:nvCxnSpPr>
        <p:spPr>
          <a:xfrm>
            <a:off x="1598174" y="2201689"/>
            <a:ext cx="918895" cy="579490"/>
          </a:xfrm>
          <a:prstGeom prst="straightConnector1">
            <a:avLst/>
          </a:prstGeom>
          <a:ln w="730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DCA98F2-35AA-D748-48BD-C76C06D69004}"/>
              </a:ext>
            </a:extLst>
          </p:cNvPr>
          <p:cNvCxnSpPr>
            <a:cxnSpLocks/>
          </p:cNvCxnSpPr>
          <p:nvPr/>
        </p:nvCxnSpPr>
        <p:spPr>
          <a:xfrm>
            <a:off x="1744369" y="3226906"/>
            <a:ext cx="918895" cy="579490"/>
          </a:xfrm>
          <a:prstGeom prst="straightConnector1">
            <a:avLst/>
          </a:prstGeom>
          <a:ln w="730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DE6CBD7-5404-698D-CA41-AEE1983072FD}"/>
              </a:ext>
            </a:extLst>
          </p:cNvPr>
          <p:cNvSpPr txBox="1"/>
          <p:nvPr/>
        </p:nvSpPr>
        <p:spPr>
          <a:xfrm>
            <a:off x="1366983" y="1871896"/>
            <a:ext cx="301686" cy="369332"/>
          </a:xfrm>
          <a:prstGeom prst="rect">
            <a:avLst/>
          </a:prstGeom>
          <a:noFill/>
        </p:spPr>
        <p:txBody>
          <a:bodyPr wrap="none" rtlCol="0">
            <a:spAutoFit/>
          </a:bodyPr>
          <a:lstStyle/>
          <a:p>
            <a:r>
              <a:rPr lang="en-US" dirty="0"/>
              <a:t>1</a:t>
            </a:r>
          </a:p>
        </p:txBody>
      </p:sp>
      <p:sp>
        <p:nvSpPr>
          <p:cNvPr id="9" name="TextBox 8">
            <a:extLst>
              <a:ext uri="{FF2B5EF4-FFF2-40B4-BE49-F238E27FC236}">
                <a16:creationId xmlns:a16="http://schemas.microsoft.com/office/drawing/2014/main" id="{4C064E2E-008B-72A5-8BA2-125ACFC94D12}"/>
              </a:ext>
            </a:extLst>
          </p:cNvPr>
          <p:cNvSpPr txBox="1"/>
          <p:nvPr/>
        </p:nvSpPr>
        <p:spPr>
          <a:xfrm>
            <a:off x="8744691" y="898593"/>
            <a:ext cx="301686" cy="369332"/>
          </a:xfrm>
          <a:prstGeom prst="rect">
            <a:avLst/>
          </a:prstGeom>
          <a:noFill/>
        </p:spPr>
        <p:txBody>
          <a:bodyPr wrap="none" rtlCol="0">
            <a:spAutoFit/>
          </a:bodyPr>
          <a:lstStyle/>
          <a:p>
            <a:r>
              <a:rPr lang="en-US" dirty="0"/>
              <a:t>2</a:t>
            </a:r>
          </a:p>
        </p:txBody>
      </p:sp>
    </p:spTree>
    <p:extLst>
      <p:ext uri="{BB962C8B-B14F-4D97-AF65-F5344CB8AC3E}">
        <p14:creationId xmlns:p14="http://schemas.microsoft.com/office/powerpoint/2010/main" val="8588204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CDB34D4-42FC-DF4D-AE68-DA877FF5535D}"/>
              </a:ext>
            </a:extLst>
          </p:cNvPr>
          <p:cNvSpPr txBox="1"/>
          <p:nvPr/>
        </p:nvSpPr>
        <p:spPr>
          <a:xfrm>
            <a:off x="0" y="6575623"/>
            <a:ext cx="7807907" cy="276999"/>
          </a:xfrm>
          <a:prstGeom prst="rect">
            <a:avLst/>
          </a:prstGeom>
          <a:noFill/>
        </p:spPr>
        <p:txBody>
          <a:bodyPr wrap="none" rtlCol="0">
            <a:spAutoFit/>
          </a:bodyPr>
          <a:lstStyle/>
          <a:p>
            <a:r>
              <a:rPr lang="en-US" sz="1200" dirty="0">
                <a:solidFill>
                  <a:schemeClr val="bg1">
                    <a:lumMod val="50000"/>
                  </a:schemeClr>
                </a:solidFill>
              </a:rPr>
              <a:t>1) Liew W, </a:t>
            </a:r>
            <a:r>
              <a:rPr lang="en-US" sz="1200" dirty="0" err="1">
                <a:solidFill>
                  <a:schemeClr val="bg1">
                    <a:lumMod val="50000"/>
                  </a:schemeClr>
                </a:solidFill>
              </a:rPr>
              <a:t>Mohd-Redzwan</a:t>
            </a:r>
            <a:r>
              <a:rPr lang="en-US" sz="1200" dirty="0">
                <a:solidFill>
                  <a:schemeClr val="bg1">
                    <a:lumMod val="50000"/>
                  </a:schemeClr>
                </a:solidFill>
              </a:rPr>
              <a:t> S. Front Cell Infect </a:t>
            </a:r>
            <a:r>
              <a:rPr lang="en-US" sz="1200" dirty="0" err="1">
                <a:solidFill>
                  <a:schemeClr val="bg1">
                    <a:lumMod val="50000"/>
                  </a:schemeClr>
                </a:solidFill>
              </a:rPr>
              <a:t>Microbiol</a:t>
            </a:r>
            <a:r>
              <a:rPr lang="en-US" sz="1200" dirty="0">
                <a:solidFill>
                  <a:schemeClr val="bg1">
                    <a:lumMod val="50000"/>
                  </a:schemeClr>
                </a:solidFill>
              </a:rPr>
              <a:t>. 2018, 8, 60 </a:t>
            </a:r>
            <a:r>
              <a:rPr lang="en-US" sz="1200" dirty="0">
                <a:solidFill>
                  <a:srgbClr val="000000"/>
                </a:solidFill>
              </a:rPr>
              <a:t>|</a:t>
            </a:r>
            <a:r>
              <a:rPr lang="en-US" sz="1200" dirty="0">
                <a:solidFill>
                  <a:schemeClr val="bg1">
                    <a:lumMod val="50000"/>
                  </a:schemeClr>
                </a:solidFill>
              </a:rPr>
              <a:t> 2) Akbari P, et al. Arch </a:t>
            </a:r>
            <a:r>
              <a:rPr lang="en-US" sz="1200" dirty="0" err="1">
                <a:solidFill>
                  <a:schemeClr val="bg1">
                    <a:lumMod val="50000"/>
                  </a:schemeClr>
                </a:solidFill>
              </a:rPr>
              <a:t>Toxicol</a:t>
            </a:r>
            <a:r>
              <a:rPr lang="en-US" sz="1200" dirty="0">
                <a:solidFill>
                  <a:schemeClr val="bg1">
                    <a:lumMod val="50000"/>
                  </a:schemeClr>
                </a:solidFill>
              </a:rPr>
              <a:t>. 2017, 91, 1007–1029 </a:t>
            </a:r>
          </a:p>
        </p:txBody>
      </p:sp>
      <p:sp>
        <p:nvSpPr>
          <p:cNvPr id="5" name="Text Placeholder 4"/>
          <p:cNvSpPr>
            <a:spLocks noGrp="1"/>
          </p:cNvSpPr>
          <p:nvPr>
            <p:ph type="body" sz="quarter" idx="13"/>
          </p:nvPr>
        </p:nvSpPr>
        <p:spPr>
          <a:xfrm>
            <a:off x="366577" y="272124"/>
            <a:ext cx="11722100" cy="604837"/>
          </a:xfrm>
        </p:spPr>
        <p:txBody>
          <a:bodyPr/>
          <a:lstStyle/>
          <a:p>
            <a:r>
              <a:rPr lang="en-US" dirty="0"/>
              <a:t>Mycotoxins Damage The Gut</a:t>
            </a:r>
            <a:endParaRPr lang="en-US" dirty="0">
              <a:solidFill>
                <a:srgbClr val="FF0000"/>
              </a:solidFill>
            </a:endParaRPr>
          </a:p>
        </p:txBody>
      </p:sp>
      <p:sp>
        <p:nvSpPr>
          <p:cNvPr id="8" name="Content Placeholder 2">
            <a:extLst>
              <a:ext uri="{FF2B5EF4-FFF2-40B4-BE49-F238E27FC236}">
                <a16:creationId xmlns:a16="http://schemas.microsoft.com/office/drawing/2014/main" id="{16FCE614-E687-7148-B9A4-77E56BDD3866}"/>
              </a:ext>
            </a:extLst>
          </p:cNvPr>
          <p:cNvSpPr txBox="1">
            <a:spLocks/>
          </p:cNvSpPr>
          <p:nvPr/>
        </p:nvSpPr>
        <p:spPr>
          <a:xfrm>
            <a:off x="381000" y="1600200"/>
            <a:ext cx="10048762" cy="45211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dirty="0">
                <a:solidFill>
                  <a:srgbClr val="000000"/>
                </a:solidFill>
              </a:rPr>
              <a:t>Mycotoxins can cause</a:t>
            </a:r>
          </a:p>
          <a:p>
            <a:pPr lvl="1">
              <a:buClr>
                <a:srgbClr val="FF0055"/>
              </a:buClr>
            </a:pPr>
            <a:r>
              <a:rPr lang="en-US" sz="2800" b="1" dirty="0">
                <a:solidFill>
                  <a:srgbClr val="000000"/>
                </a:solidFill>
              </a:rPr>
              <a:t>Significant Intestinal Permeability (Leaky Gut)</a:t>
            </a:r>
          </a:p>
          <a:p>
            <a:pPr lvl="2"/>
            <a:r>
              <a:rPr lang="en-US" sz="2400" b="1" dirty="0">
                <a:solidFill>
                  <a:srgbClr val="000000"/>
                </a:solidFill>
              </a:rPr>
              <a:t>Altered expression (at transcriptional and protein levels) as well as distribution of different TJs (CLDN3, CLDN4, OCLN and ZO-1)</a:t>
            </a:r>
          </a:p>
          <a:p>
            <a:pPr lvl="2">
              <a:spcAft>
                <a:spcPts val="1200"/>
              </a:spcAft>
            </a:pPr>
            <a:r>
              <a:rPr lang="en-US" sz="2400" dirty="0">
                <a:solidFill>
                  <a:srgbClr val="000000"/>
                </a:solidFill>
              </a:rPr>
              <a:t>Cleavage of OCLN and a significant reduction in ZO-1 protein levels</a:t>
            </a:r>
          </a:p>
          <a:p>
            <a:pPr lvl="1">
              <a:buClr>
                <a:srgbClr val="FF0055"/>
              </a:buClr>
            </a:pPr>
            <a:r>
              <a:rPr lang="en-US" sz="2800" b="1" dirty="0">
                <a:solidFill>
                  <a:srgbClr val="000000"/>
                </a:solidFill>
              </a:rPr>
              <a:t>Damage to Intestinal Cells and Microvilli</a:t>
            </a:r>
          </a:p>
          <a:p>
            <a:pPr lvl="2"/>
            <a:r>
              <a:rPr lang="en-US" sz="2400" dirty="0">
                <a:solidFill>
                  <a:srgbClr val="000000"/>
                </a:solidFill>
              </a:rPr>
              <a:t>Depletion of glutathione and subsequent increased generation of ROS damages cells</a:t>
            </a:r>
          </a:p>
          <a:p>
            <a:pPr lvl="2">
              <a:spcAft>
                <a:spcPts val="1200"/>
              </a:spcAft>
            </a:pPr>
            <a:r>
              <a:rPr lang="en-US" sz="2400" b="1" dirty="0">
                <a:solidFill>
                  <a:srgbClr val="000000"/>
                </a:solidFill>
              </a:rPr>
              <a:t>Microvilli degenerate in presence of mycotoxins</a:t>
            </a:r>
          </a:p>
          <a:p>
            <a:pPr lvl="1">
              <a:buClr>
                <a:srgbClr val="FF0055"/>
              </a:buClr>
            </a:pPr>
            <a:r>
              <a:rPr lang="en-US" sz="2800" b="1" dirty="0">
                <a:solidFill>
                  <a:srgbClr val="000000"/>
                </a:solidFill>
              </a:rPr>
              <a:t>Leucocyte and lymphocyte infiltration</a:t>
            </a:r>
          </a:p>
        </p:txBody>
      </p:sp>
      <p:sp>
        <p:nvSpPr>
          <p:cNvPr id="6" name="Freeform 5">
            <a:extLst>
              <a:ext uri="{FF2B5EF4-FFF2-40B4-BE49-F238E27FC236}">
                <a16:creationId xmlns:a16="http://schemas.microsoft.com/office/drawing/2014/main" id="{86FB8849-E278-4765-B840-4987C57D7ED4}"/>
              </a:ext>
            </a:extLst>
          </p:cNvPr>
          <p:cNvSpPr/>
          <p:nvPr/>
        </p:nvSpPr>
        <p:spPr>
          <a:xfrm>
            <a:off x="11985354" y="1728404"/>
            <a:ext cx="206647" cy="4555053"/>
          </a:xfrm>
          <a:custGeom>
            <a:avLst/>
            <a:gdLst>
              <a:gd name="connsiteX0" fmla="*/ 206647 w 206647"/>
              <a:gd name="connsiteY0" fmla="*/ 0 h 4555053"/>
              <a:gd name="connsiteX1" fmla="*/ 206647 w 206647"/>
              <a:gd name="connsiteY1" fmla="*/ 4555053 h 4555053"/>
              <a:gd name="connsiteX2" fmla="*/ 0 w 206647"/>
              <a:gd name="connsiteY2" fmla="*/ 4348406 h 4555053"/>
              <a:gd name="connsiteX3" fmla="*/ 0 w 206647"/>
              <a:gd name="connsiteY3" fmla="*/ 206647 h 4555053"/>
              <a:gd name="connsiteX4" fmla="*/ 206647 w 206647"/>
              <a:gd name="connsiteY4" fmla="*/ 0 h 4555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47" h="4555053">
                <a:moveTo>
                  <a:pt x="206647" y="0"/>
                </a:moveTo>
                <a:lnTo>
                  <a:pt x="206647" y="4555053"/>
                </a:lnTo>
                <a:cubicBezTo>
                  <a:pt x="92519" y="4555053"/>
                  <a:pt x="0" y="4462534"/>
                  <a:pt x="0" y="4348406"/>
                </a:cubicBezTo>
                <a:lnTo>
                  <a:pt x="0" y="206647"/>
                </a:lnTo>
                <a:cubicBezTo>
                  <a:pt x="0" y="92519"/>
                  <a:pt x="92519" y="0"/>
                  <a:pt x="206647" y="0"/>
                </a:cubicBezTo>
                <a:close/>
              </a:path>
            </a:pathLst>
          </a:custGeom>
          <a:solidFill>
            <a:srgbClr val="00BAD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3390895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4AF4F1-50F3-5442-8212-7037A8B768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998" y="1521244"/>
            <a:ext cx="6078086" cy="3030837"/>
          </a:xfrm>
          <a:prstGeom prst="rect">
            <a:avLst/>
          </a:prstGeom>
        </p:spPr>
      </p:pic>
      <p:pic>
        <p:nvPicPr>
          <p:cNvPr id="9" name="Picture 8">
            <a:extLst>
              <a:ext uri="{FF2B5EF4-FFF2-40B4-BE49-F238E27FC236}">
                <a16:creationId xmlns:a16="http://schemas.microsoft.com/office/drawing/2014/main" id="{10E6FFD0-0B77-7B49-8BB4-7AD2DFF0E8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7828" y="2562072"/>
            <a:ext cx="4697962" cy="1857528"/>
          </a:xfrm>
          <a:prstGeom prst="rect">
            <a:avLst/>
          </a:prstGeom>
        </p:spPr>
      </p:pic>
      <p:cxnSp>
        <p:nvCxnSpPr>
          <p:cNvPr id="12" name="Straight Arrow Connector 11">
            <a:extLst>
              <a:ext uri="{FF2B5EF4-FFF2-40B4-BE49-F238E27FC236}">
                <a16:creationId xmlns:a16="http://schemas.microsoft.com/office/drawing/2014/main" id="{990E02DE-6DC0-374E-8429-AAFE05983E34}"/>
              </a:ext>
            </a:extLst>
          </p:cNvPr>
          <p:cNvCxnSpPr>
            <a:cxnSpLocks/>
          </p:cNvCxnSpPr>
          <p:nvPr/>
        </p:nvCxnSpPr>
        <p:spPr>
          <a:xfrm flipH="1">
            <a:off x="9509030" y="2495688"/>
            <a:ext cx="504879" cy="844569"/>
          </a:xfrm>
          <a:prstGeom prst="straightConnector1">
            <a:avLst/>
          </a:prstGeom>
          <a:ln w="28575" cap="rnd">
            <a:solidFill>
              <a:srgbClr val="FF0000"/>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CF826A7-5F38-624E-997F-FC4ADE6469FE}"/>
              </a:ext>
            </a:extLst>
          </p:cNvPr>
          <p:cNvCxnSpPr>
            <a:cxnSpLocks/>
          </p:cNvCxnSpPr>
          <p:nvPr/>
        </p:nvCxnSpPr>
        <p:spPr>
          <a:xfrm flipH="1">
            <a:off x="9585231" y="2524263"/>
            <a:ext cx="790628" cy="1253859"/>
          </a:xfrm>
          <a:prstGeom prst="straightConnector1">
            <a:avLst/>
          </a:prstGeom>
          <a:ln w="28575" cap="rnd">
            <a:solidFill>
              <a:srgbClr val="FF0000"/>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FEF33B2-D07F-C24F-A865-1C129A5E0D73}"/>
              </a:ext>
            </a:extLst>
          </p:cNvPr>
          <p:cNvCxnSpPr>
            <a:cxnSpLocks/>
          </p:cNvCxnSpPr>
          <p:nvPr/>
        </p:nvCxnSpPr>
        <p:spPr>
          <a:xfrm flipH="1" flipV="1">
            <a:off x="5139959" y="2878820"/>
            <a:ext cx="1093181" cy="1614128"/>
          </a:xfrm>
          <a:prstGeom prst="straightConnector1">
            <a:avLst/>
          </a:prstGeom>
          <a:ln w="28575" cap="rnd">
            <a:solidFill>
              <a:srgbClr val="FF0000"/>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1148E52-B7D1-1F4C-BDE2-A6B315BF53EE}"/>
              </a:ext>
            </a:extLst>
          </p:cNvPr>
          <p:cNvCxnSpPr>
            <a:cxnSpLocks/>
          </p:cNvCxnSpPr>
          <p:nvPr/>
        </p:nvCxnSpPr>
        <p:spPr>
          <a:xfrm flipV="1">
            <a:off x="3786892" y="2935190"/>
            <a:ext cx="121606" cy="1051371"/>
          </a:xfrm>
          <a:prstGeom prst="straightConnector1">
            <a:avLst/>
          </a:prstGeom>
          <a:ln w="28575" cap="rnd">
            <a:solidFill>
              <a:srgbClr val="FF0000"/>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98B681D-2AE4-B64D-A406-C4D0B2C1383E}"/>
              </a:ext>
            </a:extLst>
          </p:cNvPr>
          <p:cNvCxnSpPr>
            <a:cxnSpLocks/>
          </p:cNvCxnSpPr>
          <p:nvPr/>
        </p:nvCxnSpPr>
        <p:spPr>
          <a:xfrm>
            <a:off x="8041188" y="2315351"/>
            <a:ext cx="365442" cy="546375"/>
          </a:xfrm>
          <a:prstGeom prst="straightConnector1">
            <a:avLst/>
          </a:prstGeom>
          <a:ln w="28575" cap="rnd">
            <a:solidFill>
              <a:srgbClr val="FF0000"/>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6F0F3EA-E14D-354F-A05F-3B4C347604A6}"/>
              </a:ext>
            </a:extLst>
          </p:cNvPr>
          <p:cNvSpPr txBox="1"/>
          <p:nvPr/>
        </p:nvSpPr>
        <p:spPr>
          <a:xfrm>
            <a:off x="1" y="6395586"/>
            <a:ext cx="12191999" cy="461665"/>
          </a:xfrm>
          <a:prstGeom prst="rect">
            <a:avLst/>
          </a:prstGeom>
          <a:noFill/>
        </p:spPr>
        <p:txBody>
          <a:bodyPr wrap="square" rtlCol="0">
            <a:spAutoFit/>
          </a:bodyPr>
          <a:lstStyle/>
          <a:p>
            <a:r>
              <a:rPr lang="en-US" sz="1200" dirty="0">
                <a:solidFill>
                  <a:schemeClr val="bg1">
                    <a:lumMod val="50000"/>
                  </a:schemeClr>
                </a:solidFill>
              </a:rPr>
              <a:t>1) </a:t>
            </a:r>
            <a:r>
              <a:rPr lang="en-US" sz="1200" dirty="0" err="1">
                <a:solidFill>
                  <a:schemeClr val="bg1">
                    <a:lumMod val="50000"/>
                  </a:schemeClr>
                </a:solidFill>
              </a:rPr>
              <a:t>Liew</a:t>
            </a:r>
            <a:r>
              <a:rPr lang="en-US" sz="1200" dirty="0">
                <a:solidFill>
                  <a:schemeClr val="bg1">
                    <a:lumMod val="50000"/>
                  </a:schemeClr>
                </a:solidFill>
              </a:rPr>
              <a:t> W, </a:t>
            </a:r>
            <a:r>
              <a:rPr lang="en-US" sz="1200" dirty="0" err="1">
                <a:solidFill>
                  <a:schemeClr val="bg1">
                    <a:lumMod val="50000"/>
                  </a:schemeClr>
                </a:solidFill>
              </a:rPr>
              <a:t>Mohd-Redzwan</a:t>
            </a:r>
            <a:r>
              <a:rPr lang="en-US" sz="1200" dirty="0">
                <a:solidFill>
                  <a:schemeClr val="bg1">
                    <a:lumMod val="50000"/>
                  </a:schemeClr>
                </a:solidFill>
              </a:rPr>
              <a:t> S. Front Cell Infect </a:t>
            </a:r>
            <a:r>
              <a:rPr lang="en-US" sz="1200" dirty="0" err="1">
                <a:solidFill>
                  <a:schemeClr val="bg1">
                    <a:lumMod val="50000"/>
                  </a:schemeClr>
                </a:solidFill>
              </a:rPr>
              <a:t>Microbiol</a:t>
            </a:r>
            <a:r>
              <a:rPr lang="en-US" sz="1200" dirty="0">
                <a:solidFill>
                  <a:schemeClr val="bg1">
                    <a:lumMod val="50000"/>
                  </a:schemeClr>
                </a:solidFill>
              </a:rPr>
              <a:t>. 2018, 8, 60</a:t>
            </a:r>
          </a:p>
          <a:p>
            <a:r>
              <a:rPr lang="en-US" sz="1200" dirty="0">
                <a:solidFill>
                  <a:schemeClr val="bg1">
                    <a:lumMod val="50000"/>
                  </a:schemeClr>
                </a:solidFill>
              </a:rPr>
              <a:t>2) Akbari P, et al. Arch </a:t>
            </a:r>
            <a:r>
              <a:rPr lang="en-US" sz="1200" dirty="0" err="1">
                <a:solidFill>
                  <a:schemeClr val="bg1">
                    <a:lumMod val="50000"/>
                  </a:schemeClr>
                </a:solidFill>
              </a:rPr>
              <a:t>Toxicol</a:t>
            </a:r>
            <a:r>
              <a:rPr lang="en-US" sz="1200" dirty="0">
                <a:solidFill>
                  <a:schemeClr val="bg1">
                    <a:lumMod val="50000"/>
                  </a:schemeClr>
                </a:solidFill>
              </a:rPr>
              <a:t>. 2017, 91, 1007–1029 </a:t>
            </a:r>
            <a:r>
              <a:rPr lang="en-US" sz="1200" dirty="0">
                <a:solidFill>
                  <a:srgbClr val="000000"/>
                </a:solidFill>
              </a:rPr>
              <a:t>|</a:t>
            </a:r>
            <a:r>
              <a:rPr lang="en-US" sz="1200" dirty="0">
                <a:solidFill>
                  <a:schemeClr val="bg1">
                    <a:lumMod val="50000"/>
                  </a:schemeClr>
                </a:solidFill>
              </a:rPr>
              <a:t> Image: </a:t>
            </a:r>
            <a:r>
              <a:rPr lang="en-US" sz="1200" dirty="0" err="1">
                <a:solidFill>
                  <a:schemeClr val="bg1">
                    <a:lumMod val="50000"/>
                  </a:schemeClr>
                </a:solidFill>
              </a:rPr>
              <a:t>Samadi</a:t>
            </a:r>
            <a:r>
              <a:rPr lang="en-US" sz="1200" dirty="0">
                <a:solidFill>
                  <a:schemeClr val="bg1">
                    <a:lumMod val="50000"/>
                  </a:schemeClr>
                </a:solidFill>
              </a:rPr>
              <a:t> N, et al. Ann Allergy Asthma </a:t>
            </a:r>
            <a:r>
              <a:rPr lang="en-US" sz="1200" dirty="0" err="1">
                <a:solidFill>
                  <a:schemeClr val="bg1">
                    <a:lumMod val="50000"/>
                  </a:schemeClr>
                </a:solidFill>
              </a:rPr>
              <a:t>Immunol</a:t>
            </a:r>
            <a:r>
              <a:rPr lang="en-US" sz="1200" dirty="0">
                <a:solidFill>
                  <a:schemeClr val="bg1">
                    <a:lumMod val="50000"/>
                  </a:schemeClr>
                </a:solidFill>
              </a:rPr>
              <a:t>. 2018, 121, 168–173  </a:t>
            </a:r>
          </a:p>
        </p:txBody>
      </p:sp>
      <p:sp>
        <p:nvSpPr>
          <p:cNvPr id="2" name="TextBox 1">
            <a:extLst>
              <a:ext uri="{FF2B5EF4-FFF2-40B4-BE49-F238E27FC236}">
                <a16:creationId xmlns:a16="http://schemas.microsoft.com/office/drawing/2014/main" id="{725F0C87-77DC-8F4B-B79E-0BC135E6493A}"/>
              </a:ext>
            </a:extLst>
          </p:cNvPr>
          <p:cNvSpPr txBox="1"/>
          <p:nvPr/>
        </p:nvSpPr>
        <p:spPr>
          <a:xfrm>
            <a:off x="7696200" y="1996819"/>
            <a:ext cx="527709" cy="369332"/>
          </a:xfrm>
          <a:prstGeom prst="rect">
            <a:avLst/>
          </a:prstGeom>
          <a:noFill/>
        </p:spPr>
        <p:txBody>
          <a:bodyPr wrap="none" rtlCol="0">
            <a:spAutoFit/>
          </a:bodyPr>
          <a:lstStyle/>
          <a:p>
            <a:r>
              <a:rPr lang="en-US" dirty="0"/>
              <a:t>Villi</a:t>
            </a:r>
          </a:p>
        </p:txBody>
      </p:sp>
      <p:sp>
        <p:nvSpPr>
          <p:cNvPr id="16" name="TextBox 15">
            <a:extLst>
              <a:ext uri="{FF2B5EF4-FFF2-40B4-BE49-F238E27FC236}">
                <a16:creationId xmlns:a16="http://schemas.microsoft.com/office/drawing/2014/main" id="{965CC739-BE5A-0B4D-BA51-AC71384259E3}"/>
              </a:ext>
            </a:extLst>
          </p:cNvPr>
          <p:cNvSpPr txBox="1"/>
          <p:nvPr/>
        </p:nvSpPr>
        <p:spPr>
          <a:xfrm>
            <a:off x="2601216" y="4361581"/>
            <a:ext cx="2422152" cy="369332"/>
          </a:xfrm>
          <a:prstGeom prst="rect">
            <a:avLst/>
          </a:prstGeom>
          <a:noFill/>
        </p:spPr>
        <p:txBody>
          <a:bodyPr wrap="square" rtlCol="0">
            <a:spAutoFit/>
          </a:bodyPr>
          <a:lstStyle/>
          <a:p>
            <a:pPr algn="ctr"/>
            <a:r>
              <a:rPr lang="en-US" dirty="0"/>
              <a:t>Leukocyte infiltration</a:t>
            </a:r>
          </a:p>
        </p:txBody>
      </p:sp>
      <p:sp>
        <p:nvSpPr>
          <p:cNvPr id="19" name="TextBox 18">
            <a:extLst>
              <a:ext uri="{FF2B5EF4-FFF2-40B4-BE49-F238E27FC236}">
                <a16:creationId xmlns:a16="http://schemas.microsoft.com/office/drawing/2014/main" id="{3EFBE844-BAC1-1F4B-A3F0-9BB718D40082}"/>
              </a:ext>
            </a:extLst>
          </p:cNvPr>
          <p:cNvSpPr txBox="1"/>
          <p:nvPr/>
        </p:nvSpPr>
        <p:spPr>
          <a:xfrm>
            <a:off x="5139959" y="4420914"/>
            <a:ext cx="2186362" cy="369332"/>
          </a:xfrm>
          <a:prstGeom prst="rect">
            <a:avLst/>
          </a:prstGeom>
          <a:noFill/>
        </p:spPr>
        <p:txBody>
          <a:bodyPr wrap="square" rtlCol="0">
            <a:spAutoFit/>
          </a:bodyPr>
          <a:lstStyle/>
          <a:p>
            <a:pPr algn="ctr"/>
            <a:r>
              <a:rPr lang="en-US" dirty="0"/>
              <a:t>Cellular toxicity</a:t>
            </a:r>
          </a:p>
        </p:txBody>
      </p:sp>
      <p:sp>
        <p:nvSpPr>
          <p:cNvPr id="20" name="TextBox 19">
            <a:extLst>
              <a:ext uri="{FF2B5EF4-FFF2-40B4-BE49-F238E27FC236}">
                <a16:creationId xmlns:a16="http://schemas.microsoft.com/office/drawing/2014/main" id="{E75C7EAC-027E-C64C-A415-A4565106C363}"/>
              </a:ext>
            </a:extLst>
          </p:cNvPr>
          <p:cNvSpPr txBox="1"/>
          <p:nvPr/>
        </p:nvSpPr>
        <p:spPr>
          <a:xfrm>
            <a:off x="8991600" y="1858282"/>
            <a:ext cx="2277589" cy="646331"/>
          </a:xfrm>
          <a:prstGeom prst="rect">
            <a:avLst/>
          </a:prstGeom>
          <a:noFill/>
        </p:spPr>
        <p:txBody>
          <a:bodyPr wrap="square" rtlCol="0">
            <a:spAutoFit/>
          </a:bodyPr>
          <a:lstStyle/>
          <a:p>
            <a:pPr algn="ctr"/>
            <a:r>
              <a:rPr lang="en-US" dirty="0"/>
              <a:t>Cleavage and damage to tight junctions</a:t>
            </a:r>
          </a:p>
        </p:txBody>
      </p:sp>
      <p:sp>
        <p:nvSpPr>
          <p:cNvPr id="22" name="Rounded Rectangle 21">
            <a:extLst>
              <a:ext uri="{FF2B5EF4-FFF2-40B4-BE49-F238E27FC236}">
                <a16:creationId xmlns:a16="http://schemas.microsoft.com/office/drawing/2014/main" id="{7299945F-6894-1D42-B8C0-AD6D035800AA}"/>
              </a:ext>
            </a:extLst>
          </p:cNvPr>
          <p:cNvSpPr/>
          <p:nvPr/>
        </p:nvSpPr>
        <p:spPr>
          <a:xfrm>
            <a:off x="1928262" y="5189367"/>
            <a:ext cx="8335476" cy="919401"/>
          </a:xfrm>
          <a:prstGeom prst="roundRect">
            <a:avLst/>
          </a:prstGeom>
          <a:solidFill>
            <a:srgbClr val="00BAD8"/>
          </a:solidFill>
        </p:spPr>
        <p:txBody>
          <a:bodyPr wrap="square">
            <a:spAutoFit/>
          </a:bodyPr>
          <a:lstStyle/>
          <a:p>
            <a:pPr algn="ctr"/>
            <a:r>
              <a:rPr lang="en-US" sz="2400" b="1" dirty="0">
                <a:solidFill>
                  <a:schemeClr val="bg1"/>
                </a:solidFill>
              </a:rPr>
              <a:t>DON disintegrates a human Caco-2 cell monolayer within the first few hours of exposure in concentrations </a:t>
            </a:r>
            <a:r>
              <a:rPr lang="en-US" sz="2400" b="1" u="sng" dirty="0">
                <a:solidFill>
                  <a:schemeClr val="bg1"/>
                </a:solidFill>
              </a:rPr>
              <a:t>as low as 1.5 </a:t>
            </a:r>
            <a:r>
              <a:rPr lang="el-GR" sz="2400" b="1" u="sng" dirty="0">
                <a:solidFill>
                  <a:schemeClr val="bg1"/>
                </a:solidFill>
              </a:rPr>
              <a:t>μ</a:t>
            </a:r>
            <a:r>
              <a:rPr lang="en-US" sz="2400" b="1" u="sng" dirty="0">
                <a:solidFill>
                  <a:schemeClr val="bg1"/>
                </a:solidFill>
              </a:rPr>
              <a:t>M </a:t>
            </a:r>
            <a:endParaRPr lang="en-US" sz="2400" u="sng" dirty="0">
              <a:solidFill>
                <a:schemeClr val="bg1"/>
              </a:solidFill>
            </a:endParaRPr>
          </a:p>
        </p:txBody>
      </p:sp>
      <p:sp>
        <p:nvSpPr>
          <p:cNvPr id="3" name="Text Placeholder 2"/>
          <p:cNvSpPr>
            <a:spLocks noGrp="1"/>
          </p:cNvSpPr>
          <p:nvPr>
            <p:ph type="body" sz="quarter" idx="13"/>
          </p:nvPr>
        </p:nvSpPr>
        <p:spPr>
          <a:xfrm>
            <a:off x="355998" y="260679"/>
            <a:ext cx="11722100" cy="604837"/>
          </a:xfrm>
        </p:spPr>
        <p:txBody>
          <a:bodyPr/>
          <a:lstStyle/>
          <a:p>
            <a:r>
              <a:rPr lang="en-US" dirty="0"/>
              <a:t>Tiny Amounts of Mycotoxins Can Damage The Gut</a:t>
            </a:r>
          </a:p>
        </p:txBody>
      </p:sp>
    </p:spTree>
    <p:extLst>
      <p:ext uri="{BB962C8B-B14F-4D97-AF65-F5344CB8AC3E}">
        <p14:creationId xmlns:p14="http://schemas.microsoft.com/office/powerpoint/2010/main" val="4871605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381000" y="304800"/>
            <a:ext cx="11722100" cy="604837"/>
          </a:xfrm>
        </p:spPr>
        <p:txBody>
          <a:bodyPr/>
          <a:lstStyle/>
          <a:p>
            <a:r>
              <a:rPr lang="en-US" dirty="0"/>
              <a:t>Inhaled Toxins Can Impact the Gut!</a:t>
            </a:r>
            <a:endParaRPr lang="en-US" dirty="0">
              <a:solidFill>
                <a:srgbClr val="FF0055"/>
              </a:solidFill>
            </a:endParaRPr>
          </a:p>
        </p:txBody>
      </p:sp>
      <p:sp>
        <p:nvSpPr>
          <p:cNvPr id="2" name="TextBox 1">
            <a:extLst>
              <a:ext uri="{FF2B5EF4-FFF2-40B4-BE49-F238E27FC236}">
                <a16:creationId xmlns:a16="http://schemas.microsoft.com/office/drawing/2014/main" id="{50F3D1EC-475E-7314-8642-627F21E0E463}"/>
              </a:ext>
            </a:extLst>
          </p:cNvPr>
          <p:cNvSpPr txBox="1"/>
          <p:nvPr/>
        </p:nvSpPr>
        <p:spPr>
          <a:xfrm>
            <a:off x="0" y="6334780"/>
            <a:ext cx="4899355" cy="461665"/>
          </a:xfrm>
          <a:prstGeom prst="rect">
            <a:avLst/>
          </a:prstGeom>
          <a:noFill/>
        </p:spPr>
        <p:txBody>
          <a:bodyPr wrap="none" rtlCol="0">
            <a:spAutoFit/>
          </a:bodyPr>
          <a:lstStyle/>
          <a:p>
            <a:r>
              <a:rPr lang="en-US" sz="1200" dirty="0"/>
              <a:t>Akbari P, et al. Arch </a:t>
            </a:r>
            <a:r>
              <a:rPr lang="en-US" sz="1200" dirty="0" err="1"/>
              <a:t>Toxicol</a:t>
            </a:r>
            <a:r>
              <a:rPr lang="en-US" sz="1200" dirty="0"/>
              <a:t>. 2017, 91, 1007–1029</a:t>
            </a:r>
          </a:p>
          <a:p>
            <a:r>
              <a:rPr lang="en-US" sz="1200" dirty="0"/>
              <a:t>Image: https://www.proprofs.com/quiz-school/story.php?title=epithelia_2  </a:t>
            </a:r>
          </a:p>
        </p:txBody>
      </p:sp>
      <p:sp>
        <p:nvSpPr>
          <p:cNvPr id="3" name="TextBox 2">
            <a:extLst>
              <a:ext uri="{FF2B5EF4-FFF2-40B4-BE49-F238E27FC236}">
                <a16:creationId xmlns:a16="http://schemas.microsoft.com/office/drawing/2014/main" id="{4B228514-B337-5478-5AC2-06C0C0AA36E6}"/>
              </a:ext>
            </a:extLst>
          </p:cNvPr>
          <p:cNvSpPr txBox="1"/>
          <p:nvPr/>
        </p:nvSpPr>
        <p:spPr>
          <a:xfrm>
            <a:off x="510942" y="1918544"/>
            <a:ext cx="5585058" cy="2785378"/>
          </a:xfrm>
          <a:prstGeom prst="rect">
            <a:avLst/>
          </a:prstGeom>
          <a:noFill/>
        </p:spPr>
        <p:txBody>
          <a:bodyPr wrap="square" rtlCol="0">
            <a:spAutoFit/>
          </a:bodyPr>
          <a:lstStyle/>
          <a:p>
            <a:pPr algn="ctr"/>
            <a:r>
              <a:rPr lang="en-US" sz="3500" dirty="0"/>
              <a:t>(Mycotoxin induced intestinal permeability)…</a:t>
            </a:r>
            <a:r>
              <a:rPr lang="en-US" sz="3500" b="1" dirty="0"/>
              <a:t>is </a:t>
            </a:r>
            <a:r>
              <a:rPr lang="en-US" sz="3500" b="1" u="sng" dirty="0"/>
              <a:t>much more pronounced when DON is applied to the basolateral</a:t>
            </a:r>
            <a:r>
              <a:rPr lang="en-US" sz="3500" b="1" dirty="0"/>
              <a:t>” (systemic side!)</a:t>
            </a:r>
          </a:p>
        </p:txBody>
      </p:sp>
      <p:pic>
        <p:nvPicPr>
          <p:cNvPr id="4" name="Picture 3">
            <a:extLst>
              <a:ext uri="{FF2B5EF4-FFF2-40B4-BE49-F238E27FC236}">
                <a16:creationId xmlns:a16="http://schemas.microsoft.com/office/drawing/2014/main" id="{F5DA2F37-7869-7579-608F-9D95B6BF789C}"/>
              </a:ext>
            </a:extLst>
          </p:cNvPr>
          <p:cNvPicPr>
            <a:picLocks noChangeAspect="1"/>
          </p:cNvPicPr>
          <p:nvPr/>
        </p:nvPicPr>
        <p:blipFill>
          <a:blip r:embed="rId3"/>
          <a:stretch>
            <a:fillRect/>
          </a:stretch>
        </p:blipFill>
        <p:spPr>
          <a:xfrm>
            <a:off x="7275442" y="2177887"/>
            <a:ext cx="4206137" cy="3891140"/>
          </a:xfrm>
          <a:prstGeom prst="rect">
            <a:avLst/>
          </a:prstGeom>
        </p:spPr>
      </p:pic>
      <p:cxnSp>
        <p:nvCxnSpPr>
          <p:cNvPr id="5" name="Straight Arrow Connector 4">
            <a:extLst>
              <a:ext uri="{FF2B5EF4-FFF2-40B4-BE49-F238E27FC236}">
                <a16:creationId xmlns:a16="http://schemas.microsoft.com/office/drawing/2014/main" id="{CC485A88-668C-DADD-4936-36106C096DF2}"/>
              </a:ext>
            </a:extLst>
          </p:cNvPr>
          <p:cNvCxnSpPr>
            <a:cxnSpLocks/>
          </p:cNvCxnSpPr>
          <p:nvPr/>
        </p:nvCxnSpPr>
        <p:spPr>
          <a:xfrm flipV="1">
            <a:off x="8379086" y="2663687"/>
            <a:ext cx="0" cy="2996242"/>
          </a:xfrm>
          <a:prstGeom prst="straightConnector1">
            <a:avLst/>
          </a:prstGeom>
          <a:ln w="762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BC76B9F-0952-07C1-CA67-2BF9B51BBB63}"/>
              </a:ext>
            </a:extLst>
          </p:cNvPr>
          <p:cNvSpPr txBox="1"/>
          <p:nvPr/>
        </p:nvSpPr>
        <p:spPr>
          <a:xfrm>
            <a:off x="224185" y="5299584"/>
            <a:ext cx="6304611" cy="769441"/>
          </a:xfrm>
          <a:prstGeom prst="rect">
            <a:avLst/>
          </a:prstGeom>
          <a:noFill/>
        </p:spPr>
        <p:txBody>
          <a:bodyPr wrap="none" rtlCol="0">
            <a:spAutoFit/>
          </a:bodyPr>
          <a:lstStyle/>
          <a:p>
            <a:r>
              <a:rPr lang="en-US" sz="2200" b="1" dirty="0">
                <a:solidFill>
                  <a:srgbClr val="FF0000"/>
                </a:solidFill>
              </a:rPr>
              <a:t>ENVIRONMENTAL EXPOSURE = SYSTEMIC EXPOSURE</a:t>
            </a:r>
          </a:p>
          <a:p>
            <a:r>
              <a:rPr lang="en-US" sz="2200" b="1" dirty="0"/>
              <a:t>? GLYPHOSATES, AIR POLLUTION…</a:t>
            </a:r>
          </a:p>
        </p:txBody>
      </p:sp>
    </p:spTree>
    <p:extLst>
      <p:ext uri="{BB962C8B-B14F-4D97-AF65-F5344CB8AC3E}">
        <p14:creationId xmlns:p14="http://schemas.microsoft.com/office/powerpoint/2010/main" val="33434597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60E636-CD8F-5342-9201-60DC732D4613}"/>
              </a:ext>
            </a:extLst>
          </p:cNvPr>
          <p:cNvSpPr txBox="1"/>
          <p:nvPr/>
        </p:nvSpPr>
        <p:spPr>
          <a:xfrm>
            <a:off x="0" y="6396335"/>
            <a:ext cx="6647974" cy="461665"/>
          </a:xfrm>
          <a:prstGeom prst="rect">
            <a:avLst/>
          </a:prstGeom>
          <a:noFill/>
        </p:spPr>
        <p:txBody>
          <a:bodyPr wrap="none" rtlCol="0">
            <a:spAutoFit/>
          </a:bodyPr>
          <a:lstStyle/>
          <a:p>
            <a:r>
              <a:rPr lang="en-US" sz="1200" dirty="0" err="1">
                <a:solidFill>
                  <a:schemeClr val="bg1">
                    <a:lumMod val="50000"/>
                  </a:schemeClr>
                </a:solidFill>
              </a:rPr>
              <a:t>Grenier</a:t>
            </a:r>
            <a:r>
              <a:rPr lang="en-US" sz="1200" dirty="0">
                <a:solidFill>
                  <a:schemeClr val="bg1">
                    <a:lumMod val="50000"/>
                  </a:schemeClr>
                </a:solidFill>
              </a:rPr>
              <a:t> B, Applegate TJ. Toxins. 2013, 5, 396-430		</a:t>
            </a:r>
          </a:p>
          <a:p>
            <a:r>
              <a:rPr lang="en-US" sz="1200" dirty="0">
                <a:solidFill>
                  <a:schemeClr val="bg1">
                    <a:lumMod val="50000"/>
                  </a:schemeClr>
                </a:solidFill>
              </a:rPr>
              <a:t>Imagine: https://mischelfamilychiropractic.com/food-sensitivity accessed 05/01/2023		</a:t>
            </a:r>
          </a:p>
        </p:txBody>
      </p:sp>
      <p:pic>
        <p:nvPicPr>
          <p:cNvPr id="6" name="Picture 5">
            <a:extLst>
              <a:ext uri="{FF2B5EF4-FFF2-40B4-BE49-F238E27FC236}">
                <a16:creationId xmlns:a16="http://schemas.microsoft.com/office/drawing/2014/main" id="{F880B14A-6656-0943-86F8-E502AE1D36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8785" y="3609876"/>
            <a:ext cx="3843215" cy="3295848"/>
          </a:xfrm>
          <a:prstGeom prst="rect">
            <a:avLst/>
          </a:prstGeom>
        </p:spPr>
      </p:pic>
      <p:sp>
        <p:nvSpPr>
          <p:cNvPr id="8" name="Content Placeholder 2">
            <a:extLst>
              <a:ext uri="{FF2B5EF4-FFF2-40B4-BE49-F238E27FC236}">
                <a16:creationId xmlns:a16="http://schemas.microsoft.com/office/drawing/2014/main" id="{45E9EBAD-67D6-6F49-AFC6-2428381BEB99}"/>
              </a:ext>
            </a:extLst>
          </p:cNvPr>
          <p:cNvSpPr txBox="1">
            <a:spLocks/>
          </p:cNvSpPr>
          <p:nvPr/>
        </p:nvSpPr>
        <p:spPr>
          <a:xfrm>
            <a:off x="927100" y="1600200"/>
            <a:ext cx="10337800" cy="18796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500" dirty="0"/>
          </a:p>
        </p:txBody>
      </p:sp>
      <p:sp>
        <p:nvSpPr>
          <p:cNvPr id="9" name="TextBox 8"/>
          <p:cNvSpPr txBox="1"/>
          <p:nvPr/>
        </p:nvSpPr>
        <p:spPr>
          <a:xfrm>
            <a:off x="609600" y="2057400"/>
            <a:ext cx="7416800" cy="2800767"/>
          </a:xfrm>
          <a:prstGeom prst="rect">
            <a:avLst/>
          </a:prstGeom>
          <a:noFill/>
        </p:spPr>
        <p:txBody>
          <a:bodyPr wrap="square" rtlCol="0">
            <a:spAutoFit/>
          </a:bodyPr>
          <a:lstStyle/>
          <a:p>
            <a:pPr algn="ctr"/>
            <a:r>
              <a:rPr lang="en-US" sz="3600" b="1" dirty="0"/>
              <a:t>By in</a:t>
            </a:r>
            <a:r>
              <a:rPr lang="en-US" sz="3500" b="1" dirty="0"/>
              <a:t>creasing intestinal permeability mycotoxins allow entry of other gut proteins (food proteins) that is normally restricted… </a:t>
            </a:r>
          </a:p>
          <a:p>
            <a:pPr algn="ctr"/>
            <a:endParaRPr lang="en-US" sz="3500" dirty="0"/>
          </a:p>
        </p:txBody>
      </p:sp>
      <p:sp>
        <p:nvSpPr>
          <p:cNvPr id="12" name="Text Placeholder 6">
            <a:extLst>
              <a:ext uri="{FF2B5EF4-FFF2-40B4-BE49-F238E27FC236}">
                <a16:creationId xmlns:a16="http://schemas.microsoft.com/office/drawing/2014/main" id="{41F4ED18-3B17-2C64-3FA1-E0663DFF0756}"/>
              </a:ext>
            </a:extLst>
          </p:cNvPr>
          <p:cNvSpPr>
            <a:spLocks noGrp="1"/>
          </p:cNvSpPr>
          <p:nvPr>
            <p:ph type="body" sz="quarter" idx="13"/>
          </p:nvPr>
        </p:nvSpPr>
        <p:spPr>
          <a:xfrm>
            <a:off x="347184" y="362453"/>
            <a:ext cx="11694252" cy="848508"/>
          </a:xfrm>
        </p:spPr>
        <p:txBody>
          <a:bodyPr/>
          <a:lstStyle/>
          <a:p>
            <a:r>
              <a:rPr lang="en-US" dirty="0"/>
              <a:t>Mycotoxins Increase Intestinal Permeability </a:t>
            </a:r>
            <a:endParaRPr lang="en-US" dirty="0">
              <a:solidFill>
                <a:srgbClr val="FF0000"/>
              </a:solidFill>
            </a:endParaRPr>
          </a:p>
        </p:txBody>
      </p:sp>
    </p:spTree>
    <p:extLst>
      <p:ext uri="{BB962C8B-B14F-4D97-AF65-F5344CB8AC3E}">
        <p14:creationId xmlns:p14="http://schemas.microsoft.com/office/powerpoint/2010/main" val="3757954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9D154-47E2-180B-1F62-B186CCCA34E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17EF9E8-003F-9D83-7FFC-79AB9129137B}"/>
              </a:ext>
            </a:extLst>
          </p:cNvPr>
          <p:cNvSpPr txBox="1"/>
          <p:nvPr/>
        </p:nvSpPr>
        <p:spPr>
          <a:xfrm>
            <a:off x="386394" y="853331"/>
            <a:ext cx="11034641" cy="5386090"/>
          </a:xfrm>
          <a:prstGeom prst="rect">
            <a:avLst/>
          </a:prstGeom>
          <a:noFill/>
        </p:spPr>
        <p:txBody>
          <a:bodyPr wrap="square">
            <a:spAutoFit/>
          </a:bodyPr>
          <a:lstStyle/>
          <a:p>
            <a:r>
              <a:rPr lang="en-US" sz="4300" b="1" dirty="0"/>
              <a:t>Clinical Observation: </a:t>
            </a:r>
            <a:r>
              <a:rPr lang="en-US" sz="4300" dirty="0"/>
              <a:t>Children exposed to damp environment can develop significant/chronic gastrointestinal and microbiome imbalances. </a:t>
            </a:r>
          </a:p>
          <a:p>
            <a:pPr algn="l"/>
            <a:endParaRPr lang="en-US" sz="4300" dirty="0"/>
          </a:p>
          <a:p>
            <a:pPr algn="l"/>
            <a:endParaRPr lang="en-US" sz="4300" dirty="0"/>
          </a:p>
          <a:p>
            <a:pPr algn="l"/>
            <a:r>
              <a:rPr lang="en-US" sz="4300" b="1" dirty="0"/>
              <a:t>Working Hypothesis: </a:t>
            </a:r>
            <a:r>
              <a:rPr lang="en-US" sz="4300" dirty="0"/>
              <a:t>These gut and microbiome imbalances are due to the downstream immuno-metabolic effects of dampness.</a:t>
            </a:r>
          </a:p>
        </p:txBody>
      </p:sp>
    </p:spTree>
    <p:extLst>
      <p:ext uri="{BB962C8B-B14F-4D97-AF65-F5344CB8AC3E}">
        <p14:creationId xmlns:p14="http://schemas.microsoft.com/office/powerpoint/2010/main" val="30073380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292100" y="325041"/>
            <a:ext cx="9906000" cy="1305837"/>
          </a:xfrm>
        </p:spPr>
        <p:txBody>
          <a:bodyPr/>
          <a:lstStyle/>
          <a:p>
            <a:r>
              <a:rPr lang="en-US" dirty="0"/>
              <a:t>Leaky Gut and Food Sensitivities</a:t>
            </a:r>
            <a:endParaRPr lang="en-US" dirty="0">
              <a:solidFill>
                <a:srgbClr val="FF0055"/>
              </a:solidFill>
            </a:endParaRPr>
          </a:p>
        </p:txBody>
      </p:sp>
      <p:sp>
        <p:nvSpPr>
          <p:cNvPr id="4" name="Rectangle 3">
            <a:extLst>
              <a:ext uri="{FF2B5EF4-FFF2-40B4-BE49-F238E27FC236}">
                <a16:creationId xmlns:a16="http://schemas.microsoft.com/office/drawing/2014/main" id="{92C0DC05-FD02-8746-A0A5-CD5E25EEBC8E}"/>
              </a:ext>
            </a:extLst>
          </p:cNvPr>
          <p:cNvSpPr/>
          <p:nvPr/>
        </p:nvSpPr>
        <p:spPr>
          <a:xfrm>
            <a:off x="0" y="6396335"/>
            <a:ext cx="6647974" cy="461665"/>
          </a:xfrm>
          <a:prstGeom prst="rect">
            <a:avLst/>
          </a:prstGeom>
        </p:spPr>
        <p:txBody>
          <a:bodyPr wrap="none">
            <a:spAutoFit/>
          </a:bodyPr>
          <a:lstStyle/>
          <a:p>
            <a:r>
              <a:rPr lang="en-US" sz="1200" dirty="0">
                <a:solidFill>
                  <a:schemeClr val="bg1">
                    <a:lumMod val="50000"/>
                  </a:schemeClr>
                </a:solidFill>
              </a:rPr>
              <a:t>Akbari P, et al. Arch </a:t>
            </a:r>
            <a:r>
              <a:rPr lang="en-US" sz="1200" dirty="0" err="1">
                <a:solidFill>
                  <a:schemeClr val="bg1">
                    <a:lumMod val="50000"/>
                  </a:schemeClr>
                </a:solidFill>
              </a:rPr>
              <a:t>Toxicol</a:t>
            </a:r>
            <a:r>
              <a:rPr lang="en-US" sz="1200" dirty="0">
                <a:solidFill>
                  <a:schemeClr val="bg1">
                    <a:lumMod val="50000"/>
                  </a:schemeClr>
                </a:solidFill>
              </a:rPr>
              <a:t>. 2017, 91, 1007–1029	</a:t>
            </a:r>
          </a:p>
          <a:p>
            <a:r>
              <a:rPr lang="en-US" sz="1200" dirty="0">
                <a:solidFill>
                  <a:schemeClr val="bg1">
                    <a:lumMod val="50000"/>
                  </a:schemeClr>
                </a:solidFill>
              </a:rPr>
              <a:t>Imagine: https://</a:t>
            </a:r>
            <a:r>
              <a:rPr lang="en-US" sz="1200" dirty="0" err="1">
                <a:solidFill>
                  <a:schemeClr val="bg1">
                    <a:lumMod val="50000"/>
                  </a:schemeClr>
                </a:solidFill>
              </a:rPr>
              <a:t>mischelfamilychiropractic.com</a:t>
            </a:r>
            <a:r>
              <a:rPr lang="en-US" sz="1200" dirty="0">
                <a:solidFill>
                  <a:schemeClr val="bg1">
                    <a:lumMod val="50000"/>
                  </a:schemeClr>
                </a:solidFill>
              </a:rPr>
              <a:t>/food-sensitivity accessed 05/01/2023		</a:t>
            </a:r>
          </a:p>
        </p:txBody>
      </p:sp>
      <p:sp>
        <p:nvSpPr>
          <p:cNvPr id="8" name="Content Placeholder 2">
            <a:extLst>
              <a:ext uri="{FF2B5EF4-FFF2-40B4-BE49-F238E27FC236}">
                <a16:creationId xmlns:a16="http://schemas.microsoft.com/office/drawing/2014/main" id="{16FCE614-E687-7148-B9A4-77E56BDD3866}"/>
              </a:ext>
            </a:extLst>
          </p:cNvPr>
          <p:cNvSpPr txBox="1">
            <a:spLocks/>
          </p:cNvSpPr>
          <p:nvPr/>
        </p:nvSpPr>
        <p:spPr>
          <a:xfrm>
            <a:off x="457200" y="1630878"/>
            <a:ext cx="7446630" cy="447782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“Considering the apparent lactational transfer of various </a:t>
            </a:r>
            <a:r>
              <a:rPr lang="en-US" b="1" i="1" u="sng" dirty="0"/>
              <a:t>mycotoxins</a:t>
            </a:r>
            <a:r>
              <a:rPr lang="en-US" b="1" dirty="0"/>
              <a:t>, exposure of infants deserves special attention.</a:t>
            </a:r>
            <a:r>
              <a:rPr lang="en-US" b="1" dirty="0">
                <a:solidFill>
                  <a:srgbClr val="FF0000"/>
                </a:solidFill>
              </a:rPr>
              <a:t>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Even </a:t>
            </a:r>
            <a:r>
              <a:rPr lang="en-US" b="1" dirty="0"/>
              <a:t>minor changes in the (developing infant’s) barrier function </a:t>
            </a:r>
            <a:r>
              <a:rPr lang="en-US" dirty="0"/>
              <a:t>can lead to exposure to luminal antigens in early phases of life and may result in accelerated immunological responses and clinical manifestations, </a:t>
            </a:r>
            <a:r>
              <a:rPr lang="en-US" b="1" u="sng" dirty="0"/>
              <a:t>such as allergies in later stages of life</a:t>
            </a:r>
            <a:r>
              <a:rPr lang="en-US" u="sng" dirty="0"/>
              <a:t>.”</a:t>
            </a:r>
            <a:endParaRPr lang="en-US" dirty="0">
              <a:solidFill>
                <a:srgbClr val="FF0055"/>
              </a:solidFill>
            </a:endParaRPr>
          </a:p>
        </p:txBody>
      </p:sp>
      <p:pic>
        <p:nvPicPr>
          <p:cNvPr id="6" name="Picture 5">
            <a:extLst>
              <a:ext uri="{FF2B5EF4-FFF2-40B4-BE49-F238E27FC236}">
                <a16:creationId xmlns:a16="http://schemas.microsoft.com/office/drawing/2014/main" id="{F880B14A-6656-0943-86F8-E502AE1D36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1197" y="3562152"/>
            <a:ext cx="3843215" cy="3295848"/>
          </a:xfrm>
          <a:prstGeom prst="rect">
            <a:avLst/>
          </a:prstGeom>
        </p:spPr>
      </p:pic>
    </p:spTree>
    <p:extLst>
      <p:ext uri="{BB962C8B-B14F-4D97-AF65-F5344CB8AC3E}">
        <p14:creationId xmlns:p14="http://schemas.microsoft.com/office/powerpoint/2010/main" val="12407866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C41A92-25C9-9B48-8854-49ED30FC55BB}"/>
              </a:ext>
            </a:extLst>
          </p:cNvPr>
          <p:cNvSpPr txBox="1"/>
          <p:nvPr/>
        </p:nvSpPr>
        <p:spPr>
          <a:xfrm>
            <a:off x="0" y="6396335"/>
            <a:ext cx="12192000" cy="461665"/>
          </a:xfrm>
          <a:prstGeom prst="rect">
            <a:avLst/>
          </a:prstGeom>
          <a:noFill/>
        </p:spPr>
        <p:txBody>
          <a:bodyPr wrap="square" rtlCol="0">
            <a:spAutoFit/>
          </a:bodyPr>
          <a:lstStyle/>
          <a:p>
            <a:pPr marL="228600" indent="-228600">
              <a:buAutoNum type="arabicParenR"/>
            </a:pPr>
            <a:r>
              <a:rPr lang="en-US" sz="1200" dirty="0">
                <a:solidFill>
                  <a:schemeClr val="bg1">
                    <a:lumMod val="50000"/>
                  </a:schemeClr>
                </a:solidFill>
              </a:rPr>
              <a:t>Akbari P, et al. Arch </a:t>
            </a:r>
            <a:r>
              <a:rPr lang="en-US" sz="1200" dirty="0" err="1">
                <a:solidFill>
                  <a:schemeClr val="bg1">
                    <a:lumMod val="50000"/>
                  </a:schemeClr>
                </a:solidFill>
              </a:rPr>
              <a:t>Toxicol</a:t>
            </a:r>
            <a:r>
              <a:rPr lang="en-US" sz="1200" dirty="0">
                <a:solidFill>
                  <a:schemeClr val="bg1">
                    <a:lumMod val="50000"/>
                  </a:schemeClr>
                </a:solidFill>
              </a:rPr>
              <a:t>. 2017, 91, 1007–1029 </a:t>
            </a:r>
            <a:r>
              <a:rPr lang="en-US" sz="1200" dirty="0">
                <a:solidFill>
                  <a:srgbClr val="000000"/>
                </a:solidFill>
              </a:rPr>
              <a:t>		 </a:t>
            </a:r>
            <a:r>
              <a:rPr lang="en-US" sz="1200" dirty="0">
                <a:solidFill>
                  <a:schemeClr val="bg1">
                    <a:lumMod val="50000"/>
                  </a:schemeClr>
                </a:solidFill>
              </a:rPr>
              <a:t>2) Grenier B, Applegate TJ. Toxins. 2013, 5, 396-430 </a:t>
            </a:r>
          </a:p>
          <a:p>
            <a:r>
              <a:rPr lang="en-US" sz="1200" dirty="0">
                <a:solidFill>
                  <a:schemeClr val="bg1">
                    <a:lumMod val="50000"/>
                  </a:schemeClr>
                </a:solidFill>
              </a:rPr>
              <a:t>3)   Liew W, </a:t>
            </a:r>
            <a:r>
              <a:rPr lang="en-US" sz="1200" dirty="0" err="1">
                <a:solidFill>
                  <a:schemeClr val="bg1">
                    <a:lumMod val="50000"/>
                  </a:schemeClr>
                </a:solidFill>
              </a:rPr>
              <a:t>Mohd-Redzwan</a:t>
            </a:r>
            <a:r>
              <a:rPr lang="en-US" sz="1200" dirty="0">
                <a:solidFill>
                  <a:schemeClr val="bg1">
                    <a:lumMod val="50000"/>
                  </a:schemeClr>
                </a:solidFill>
              </a:rPr>
              <a:t> S. Front Cell Infect </a:t>
            </a:r>
            <a:r>
              <a:rPr lang="en-US" sz="1200" dirty="0" err="1">
                <a:solidFill>
                  <a:schemeClr val="bg1">
                    <a:lumMod val="50000"/>
                  </a:schemeClr>
                </a:solidFill>
              </a:rPr>
              <a:t>Microbiol</a:t>
            </a:r>
            <a:r>
              <a:rPr lang="en-US" sz="1200" dirty="0">
                <a:solidFill>
                  <a:schemeClr val="bg1">
                    <a:lumMod val="50000"/>
                  </a:schemeClr>
                </a:solidFill>
              </a:rPr>
              <a:t>. 2018, 8, 60 	Image from: Nagpal R, Yadav H. Ann </a:t>
            </a:r>
            <a:r>
              <a:rPr lang="en-US" sz="1200" dirty="0" err="1">
                <a:solidFill>
                  <a:schemeClr val="bg1">
                    <a:lumMod val="50000"/>
                  </a:schemeClr>
                </a:solidFill>
              </a:rPr>
              <a:t>Nutr</a:t>
            </a:r>
            <a:r>
              <a:rPr lang="en-US" sz="1200" dirty="0">
                <a:solidFill>
                  <a:schemeClr val="bg1">
                    <a:lumMod val="50000"/>
                  </a:schemeClr>
                </a:solidFill>
              </a:rPr>
              <a:t> </a:t>
            </a:r>
            <a:r>
              <a:rPr lang="en-US" sz="1200" dirty="0" err="1">
                <a:solidFill>
                  <a:schemeClr val="bg1">
                    <a:lumMod val="50000"/>
                  </a:schemeClr>
                </a:solidFill>
              </a:rPr>
              <a:t>Metab</a:t>
            </a:r>
            <a:r>
              <a:rPr lang="en-US" sz="1200" dirty="0">
                <a:solidFill>
                  <a:schemeClr val="bg1">
                    <a:lumMod val="50000"/>
                  </a:schemeClr>
                </a:solidFill>
              </a:rPr>
              <a:t>. 2017, 71(S1), 11-16</a:t>
            </a:r>
          </a:p>
        </p:txBody>
      </p:sp>
      <p:pic>
        <p:nvPicPr>
          <p:cNvPr id="5" name="Picture 4">
            <a:extLst>
              <a:ext uri="{FF2B5EF4-FFF2-40B4-BE49-F238E27FC236}">
                <a16:creationId xmlns:a16="http://schemas.microsoft.com/office/drawing/2014/main" id="{79D770D4-D811-784D-9E8D-969F389546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1173549"/>
            <a:ext cx="3523455" cy="5050650"/>
          </a:xfrm>
          <a:prstGeom prst="rect">
            <a:avLst/>
          </a:prstGeom>
        </p:spPr>
      </p:pic>
      <p:sp>
        <p:nvSpPr>
          <p:cNvPr id="8" name="Content Placeholder 2">
            <a:extLst>
              <a:ext uri="{FF2B5EF4-FFF2-40B4-BE49-F238E27FC236}">
                <a16:creationId xmlns:a16="http://schemas.microsoft.com/office/drawing/2014/main" id="{16FCE614-E687-7148-B9A4-77E56BDD3866}"/>
              </a:ext>
            </a:extLst>
          </p:cNvPr>
          <p:cNvSpPr txBox="1">
            <a:spLocks/>
          </p:cNvSpPr>
          <p:nvPr/>
        </p:nvSpPr>
        <p:spPr>
          <a:xfrm>
            <a:off x="469900" y="1530352"/>
            <a:ext cx="6769100" cy="365124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t>By weakening the gut immune response </a:t>
            </a:r>
            <a:r>
              <a:rPr lang="en-US" sz="2400" dirty="0"/>
              <a:t>(and altering permeability), </a:t>
            </a:r>
            <a:r>
              <a:rPr lang="en-US" sz="2400" b="1" dirty="0"/>
              <a:t>mycotoxins</a:t>
            </a:r>
            <a:r>
              <a:rPr lang="en-US" sz="2400" dirty="0"/>
              <a:t> </a:t>
            </a:r>
            <a:r>
              <a:rPr lang="en-US" sz="2400" b="1" dirty="0"/>
              <a:t>make gut vulnerable to translocation of pathogens </a:t>
            </a:r>
            <a:r>
              <a:rPr lang="en-US" sz="2400" dirty="0"/>
              <a:t>(pathogenic E Coli, Salmonella, parasites, viruses)</a:t>
            </a:r>
            <a:r>
              <a:rPr lang="en-US" sz="2400" baseline="30000" dirty="0"/>
              <a:t>1,2</a:t>
            </a:r>
          </a:p>
        </p:txBody>
      </p:sp>
      <p:sp>
        <p:nvSpPr>
          <p:cNvPr id="2" name="Content Placeholder 2">
            <a:extLst>
              <a:ext uri="{FF2B5EF4-FFF2-40B4-BE49-F238E27FC236}">
                <a16:creationId xmlns:a16="http://schemas.microsoft.com/office/drawing/2014/main" id="{8805ADA0-86AC-442A-532E-78027F181B3B}"/>
              </a:ext>
            </a:extLst>
          </p:cNvPr>
          <p:cNvSpPr txBox="1">
            <a:spLocks/>
          </p:cNvSpPr>
          <p:nvPr/>
        </p:nvSpPr>
        <p:spPr>
          <a:xfrm>
            <a:off x="583894" y="2819400"/>
            <a:ext cx="6070906" cy="221614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3600" b="1" dirty="0">
              <a:solidFill>
                <a:srgbClr val="000000"/>
              </a:solidFill>
            </a:endParaRPr>
          </a:p>
          <a:p>
            <a:pPr marL="0" indent="0" algn="ctr">
              <a:buNone/>
            </a:pPr>
            <a:r>
              <a:rPr lang="en-US" sz="3600" b="1" dirty="0">
                <a:solidFill>
                  <a:srgbClr val="000000"/>
                </a:solidFill>
              </a:rPr>
              <a:t>The entry of pathogens into the gut lumen is (“a key step in the induction and persistence of inflammatory bowel diseases”).</a:t>
            </a:r>
            <a:r>
              <a:rPr lang="en-US" sz="3600" b="1" baseline="30000" dirty="0">
                <a:solidFill>
                  <a:srgbClr val="000000"/>
                </a:solidFill>
              </a:rPr>
              <a:t>3 </a:t>
            </a:r>
            <a:endParaRPr lang="en-US" sz="3600" b="1" dirty="0">
              <a:solidFill>
                <a:srgbClr val="FF0000"/>
              </a:solidFill>
            </a:endParaRPr>
          </a:p>
          <a:p>
            <a:pPr marL="0" indent="0" algn="ctr">
              <a:buNone/>
            </a:pPr>
            <a:endParaRPr lang="en-US" sz="3600" b="1" dirty="0">
              <a:solidFill>
                <a:srgbClr val="000000"/>
              </a:solidFill>
            </a:endParaRPr>
          </a:p>
        </p:txBody>
      </p:sp>
      <p:sp>
        <p:nvSpPr>
          <p:cNvPr id="3" name="Text Placeholder 6">
            <a:extLst>
              <a:ext uri="{FF2B5EF4-FFF2-40B4-BE49-F238E27FC236}">
                <a16:creationId xmlns:a16="http://schemas.microsoft.com/office/drawing/2014/main" id="{00067627-67D3-C733-46F1-CBBACE4A053C}"/>
              </a:ext>
            </a:extLst>
          </p:cNvPr>
          <p:cNvSpPr>
            <a:spLocks noGrp="1"/>
          </p:cNvSpPr>
          <p:nvPr>
            <p:ph type="body" sz="quarter" idx="13"/>
          </p:nvPr>
        </p:nvSpPr>
        <p:spPr>
          <a:xfrm>
            <a:off x="347184" y="362453"/>
            <a:ext cx="11694252" cy="848508"/>
          </a:xfrm>
        </p:spPr>
        <p:txBody>
          <a:bodyPr/>
          <a:lstStyle/>
          <a:p>
            <a:r>
              <a:rPr lang="en-US" dirty="0"/>
              <a:t>Inflammatory Bowel Disease Risk</a:t>
            </a:r>
          </a:p>
        </p:txBody>
      </p:sp>
    </p:spTree>
    <p:extLst>
      <p:ext uri="{BB962C8B-B14F-4D97-AF65-F5344CB8AC3E}">
        <p14:creationId xmlns:p14="http://schemas.microsoft.com/office/powerpoint/2010/main" val="29926761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304804" y="352499"/>
            <a:ext cx="11722100" cy="604837"/>
          </a:xfrm>
        </p:spPr>
        <p:txBody>
          <a:bodyPr/>
          <a:lstStyle/>
          <a:p>
            <a:r>
              <a:rPr lang="en-US" dirty="0"/>
              <a:t>Mycotoxins Alter The Gut Immune Response</a:t>
            </a:r>
          </a:p>
        </p:txBody>
      </p:sp>
      <p:sp>
        <p:nvSpPr>
          <p:cNvPr id="8" name="TextBox 7">
            <a:extLst>
              <a:ext uri="{FF2B5EF4-FFF2-40B4-BE49-F238E27FC236}">
                <a16:creationId xmlns:a16="http://schemas.microsoft.com/office/drawing/2014/main" id="{72284F68-B354-A04E-80BA-BDD065404155}"/>
              </a:ext>
            </a:extLst>
          </p:cNvPr>
          <p:cNvSpPr txBox="1"/>
          <p:nvPr/>
        </p:nvSpPr>
        <p:spPr>
          <a:xfrm>
            <a:off x="0" y="6587060"/>
            <a:ext cx="11156067" cy="276999"/>
          </a:xfrm>
          <a:prstGeom prst="rect">
            <a:avLst/>
          </a:prstGeom>
          <a:noFill/>
        </p:spPr>
        <p:txBody>
          <a:bodyPr wrap="none" rtlCol="0">
            <a:spAutoFit/>
          </a:bodyPr>
          <a:lstStyle/>
          <a:p>
            <a:r>
              <a:rPr lang="en-US" sz="1200" dirty="0">
                <a:solidFill>
                  <a:schemeClr val="bg1">
                    <a:lumMod val="50000"/>
                  </a:schemeClr>
                </a:solidFill>
              </a:rPr>
              <a:t>1) </a:t>
            </a:r>
            <a:r>
              <a:rPr lang="en-US" sz="1200" dirty="0" err="1">
                <a:solidFill>
                  <a:schemeClr val="bg1">
                    <a:lumMod val="50000"/>
                  </a:schemeClr>
                </a:solidFill>
              </a:rPr>
              <a:t>Grenier</a:t>
            </a:r>
            <a:r>
              <a:rPr lang="en-US" sz="1200" dirty="0">
                <a:solidFill>
                  <a:schemeClr val="bg1">
                    <a:lumMod val="50000"/>
                  </a:schemeClr>
                </a:solidFill>
              </a:rPr>
              <a:t> B, Applegate TJ. Toxins. 2013, 5, 396-430 </a:t>
            </a:r>
            <a:r>
              <a:rPr lang="en-US" sz="1200" dirty="0">
                <a:solidFill>
                  <a:srgbClr val="000000"/>
                </a:solidFill>
              </a:rPr>
              <a:t>|</a:t>
            </a:r>
            <a:r>
              <a:rPr lang="en-US" sz="1200" dirty="0">
                <a:solidFill>
                  <a:schemeClr val="bg1">
                    <a:lumMod val="50000"/>
                  </a:schemeClr>
                </a:solidFill>
              </a:rPr>
              <a:t> 2) Liew W, </a:t>
            </a:r>
            <a:r>
              <a:rPr lang="en-US" sz="1200" dirty="0" err="1">
                <a:solidFill>
                  <a:schemeClr val="bg1">
                    <a:lumMod val="50000"/>
                  </a:schemeClr>
                </a:solidFill>
              </a:rPr>
              <a:t>Mohd-Redzwan</a:t>
            </a:r>
            <a:r>
              <a:rPr lang="en-US" sz="1200" dirty="0">
                <a:solidFill>
                  <a:schemeClr val="bg1">
                    <a:lumMod val="50000"/>
                  </a:schemeClr>
                </a:solidFill>
              </a:rPr>
              <a:t> S. Front Cell Infect </a:t>
            </a:r>
            <a:r>
              <a:rPr lang="en-US" sz="1200" dirty="0" err="1">
                <a:solidFill>
                  <a:schemeClr val="bg1">
                    <a:lumMod val="50000"/>
                  </a:schemeClr>
                </a:solidFill>
              </a:rPr>
              <a:t>Microbiol</a:t>
            </a:r>
            <a:r>
              <a:rPr lang="en-US" sz="1200" dirty="0">
                <a:solidFill>
                  <a:schemeClr val="bg1">
                    <a:lumMod val="50000"/>
                  </a:schemeClr>
                </a:solidFill>
              </a:rPr>
              <a:t>. 2018, 8, 60 </a:t>
            </a:r>
            <a:r>
              <a:rPr lang="en-US" sz="1200" dirty="0">
                <a:solidFill>
                  <a:srgbClr val="000000"/>
                </a:solidFill>
              </a:rPr>
              <a:t>|</a:t>
            </a:r>
            <a:r>
              <a:rPr lang="en-US" sz="1200" dirty="0">
                <a:solidFill>
                  <a:schemeClr val="bg1">
                    <a:lumMod val="50000"/>
                  </a:schemeClr>
                </a:solidFill>
              </a:rPr>
              <a:t> Image: Zhou H, et al. Front. Immunol. 2021, 18, 1-13</a:t>
            </a:r>
          </a:p>
        </p:txBody>
      </p:sp>
      <p:pic>
        <p:nvPicPr>
          <p:cNvPr id="14" name="Picture 13">
            <a:extLst>
              <a:ext uri="{FF2B5EF4-FFF2-40B4-BE49-F238E27FC236}">
                <a16:creationId xmlns:a16="http://schemas.microsoft.com/office/drawing/2014/main" id="{0BC80A21-EE99-064E-A8CE-9BD75EA12C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2601" y="2183842"/>
            <a:ext cx="4156887" cy="3003117"/>
          </a:xfrm>
          <a:prstGeom prst="rect">
            <a:avLst/>
          </a:prstGeom>
        </p:spPr>
      </p:pic>
      <p:sp>
        <p:nvSpPr>
          <p:cNvPr id="9" name="Content Placeholder 2">
            <a:extLst>
              <a:ext uri="{FF2B5EF4-FFF2-40B4-BE49-F238E27FC236}">
                <a16:creationId xmlns:a16="http://schemas.microsoft.com/office/drawing/2014/main" id="{E5551577-7797-CB4A-831F-BA18B758B2EA}"/>
              </a:ext>
            </a:extLst>
          </p:cNvPr>
          <p:cNvSpPr txBox="1">
            <a:spLocks/>
          </p:cNvSpPr>
          <p:nvPr/>
        </p:nvSpPr>
        <p:spPr>
          <a:xfrm>
            <a:off x="304804" y="1752600"/>
            <a:ext cx="7207374" cy="434931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Mycotoxins can suppress host immune response through </a:t>
            </a:r>
          </a:p>
          <a:p>
            <a:r>
              <a:rPr lang="en-US" dirty="0"/>
              <a:t>Decreased expression of IFN-</a:t>
            </a:r>
            <a:r>
              <a:rPr lang="el-GR" dirty="0"/>
              <a:t>γ </a:t>
            </a:r>
            <a:r>
              <a:rPr lang="en-US" dirty="0"/>
              <a:t>in Peyer’s Patches</a:t>
            </a:r>
            <a:r>
              <a:rPr lang="en-US" baseline="30000" dirty="0"/>
              <a:t>1</a:t>
            </a:r>
          </a:p>
          <a:p>
            <a:r>
              <a:rPr lang="en-US" dirty="0"/>
              <a:t>Impact on antigen-presenting cells, ultimately </a:t>
            </a:r>
            <a:r>
              <a:rPr lang="en-US" b="1" dirty="0"/>
              <a:t>reducing the T cell stimulatory capacity and the production of intestinal specific Ig (immunoglobulins)</a:t>
            </a:r>
            <a:r>
              <a:rPr lang="en-US" baseline="30000" dirty="0"/>
              <a:t>1</a:t>
            </a:r>
          </a:p>
          <a:p>
            <a:r>
              <a:rPr lang="en-US" dirty="0"/>
              <a:t>Decrease levels of IL-8 in the intestine</a:t>
            </a:r>
            <a:r>
              <a:rPr lang="en-US" baseline="30000" dirty="0"/>
              <a:t>2</a:t>
            </a:r>
            <a:endParaRPr lang="en-US" dirty="0"/>
          </a:p>
        </p:txBody>
      </p:sp>
      <p:cxnSp>
        <p:nvCxnSpPr>
          <p:cNvPr id="3" name="Straight Connector 2"/>
          <p:cNvCxnSpPr/>
          <p:nvPr/>
        </p:nvCxnSpPr>
        <p:spPr>
          <a:xfrm>
            <a:off x="7772400" y="1752600"/>
            <a:ext cx="0" cy="4196918"/>
          </a:xfrm>
          <a:prstGeom prst="line">
            <a:avLst/>
          </a:prstGeom>
          <a:ln>
            <a:solidFill>
              <a:srgbClr val="FF00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27438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A5959-7516-F9F1-D52A-119C3670052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955B679-8F33-DCF5-66C6-1C3846306A94}"/>
              </a:ext>
            </a:extLst>
          </p:cNvPr>
          <p:cNvSpPr>
            <a:spLocks noGrp="1"/>
          </p:cNvSpPr>
          <p:nvPr>
            <p:ph type="body" sz="quarter" idx="13"/>
          </p:nvPr>
        </p:nvSpPr>
        <p:spPr>
          <a:xfrm>
            <a:off x="779929" y="1831278"/>
            <a:ext cx="10632141" cy="3195444"/>
          </a:xfrm>
        </p:spPr>
        <p:txBody>
          <a:bodyPr>
            <a:noAutofit/>
          </a:bodyPr>
          <a:lstStyle/>
          <a:p>
            <a:r>
              <a:rPr lang="en-US" sz="9000" dirty="0"/>
              <a:t>HOW DOES THE IMMUNE RESPONSE SHAPE THE MICROBIOME? </a:t>
            </a:r>
            <a:endParaRPr lang="en-US" sz="8000" dirty="0"/>
          </a:p>
        </p:txBody>
      </p:sp>
    </p:spTree>
    <p:extLst>
      <p:ext uri="{BB962C8B-B14F-4D97-AF65-F5344CB8AC3E}">
        <p14:creationId xmlns:p14="http://schemas.microsoft.com/office/powerpoint/2010/main" val="31071842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FFFBF-6516-4FB7-E6C7-5266E5786D8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F150D4-EBC5-F8F9-AFE2-A0E14D32FB73}"/>
              </a:ext>
            </a:extLst>
          </p:cNvPr>
          <p:cNvSpPr txBox="1">
            <a:spLocks/>
          </p:cNvSpPr>
          <p:nvPr/>
        </p:nvSpPr>
        <p:spPr>
          <a:xfrm>
            <a:off x="176270" y="1497350"/>
            <a:ext cx="8219585" cy="45663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400" dirty="0">
              <a:latin typeface="Calibri" panose="020F0502020204030204" pitchFamily="34" charset="0"/>
              <a:cs typeface="Calibri" panose="020F0502020204030204" pitchFamily="34" charset="0"/>
            </a:endParaRPr>
          </a:p>
          <a:p>
            <a:pPr marL="0" indent="0">
              <a:buNone/>
            </a:pPr>
            <a:endParaRPr lang="en-US" sz="1400" dirty="0">
              <a:latin typeface="Calibri" panose="020F0502020204030204" pitchFamily="34" charset="0"/>
              <a:cs typeface="Calibri" panose="020F0502020204030204" pitchFamily="34" charset="0"/>
            </a:endParaRPr>
          </a:p>
          <a:p>
            <a:pPr marL="0" indent="0">
              <a:buNone/>
            </a:pPr>
            <a:endParaRPr lang="en-US" sz="1400" dirty="0">
              <a:effectLst/>
              <a:latin typeface="Calibri" panose="020F0502020204030204" pitchFamily="34" charset="0"/>
              <a:cs typeface="Calibri" panose="020F0502020204030204" pitchFamily="34" charset="0"/>
            </a:endParaRPr>
          </a:p>
          <a:p>
            <a:pPr marL="0" indent="0">
              <a:buNone/>
            </a:pPr>
            <a:endParaRPr lang="en-US" sz="1400" dirty="0">
              <a:latin typeface="Calibri" panose="020F0502020204030204" pitchFamily="34" charset="0"/>
              <a:cs typeface="Calibri" panose="020F0502020204030204" pitchFamily="34" charset="0"/>
            </a:endParaRPr>
          </a:p>
          <a:p>
            <a:pPr marL="0" indent="0">
              <a:buNone/>
            </a:pPr>
            <a:endParaRPr lang="en-US" sz="1400" dirty="0">
              <a:effectLst/>
              <a:latin typeface="Calibri" panose="020F0502020204030204" pitchFamily="34" charset="0"/>
              <a:cs typeface="Calibri" panose="020F0502020204030204" pitchFamily="34" charset="0"/>
            </a:endParaRPr>
          </a:p>
        </p:txBody>
      </p:sp>
      <p:sp>
        <p:nvSpPr>
          <p:cNvPr id="6" name="Text Placeholder 1">
            <a:extLst>
              <a:ext uri="{FF2B5EF4-FFF2-40B4-BE49-F238E27FC236}">
                <a16:creationId xmlns:a16="http://schemas.microsoft.com/office/drawing/2014/main" id="{99311FB6-78AB-96FD-16BC-EFB8B5AFB93C}"/>
              </a:ext>
            </a:extLst>
          </p:cNvPr>
          <p:cNvSpPr txBox="1">
            <a:spLocks/>
          </p:cNvSpPr>
          <p:nvPr/>
        </p:nvSpPr>
        <p:spPr>
          <a:xfrm>
            <a:off x="279284" y="140420"/>
            <a:ext cx="11633431" cy="6048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rgbClr val="00BAD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Gut Immune Response is Complex</a:t>
            </a:r>
          </a:p>
        </p:txBody>
      </p:sp>
      <p:pic>
        <p:nvPicPr>
          <p:cNvPr id="2" name="Picture 1">
            <a:extLst>
              <a:ext uri="{FF2B5EF4-FFF2-40B4-BE49-F238E27FC236}">
                <a16:creationId xmlns:a16="http://schemas.microsoft.com/office/drawing/2014/main" id="{1F4667B2-FB65-6C9A-13CC-2D5E9E6FDBB7}"/>
              </a:ext>
            </a:extLst>
          </p:cNvPr>
          <p:cNvPicPr>
            <a:picLocks noChangeAspect="1"/>
          </p:cNvPicPr>
          <p:nvPr/>
        </p:nvPicPr>
        <p:blipFill>
          <a:blip r:embed="rId2"/>
          <a:stretch>
            <a:fillRect/>
          </a:stretch>
        </p:blipFill>
        <p:spPr>
          <a:xfrm>
            <a:off x="2396378" y="1094167"/>
            <a:ext cx="7399242" cy="5212774"/>
          </a:xfrm>
          <a:prstGeom prst="rect">
            <a:avLst/>
          </a:prstGeom>
        </p:spPr>
      </p:pic>
      <p:sp>
        <p:nvSpPr>
          <p:cNvPr id="5" name="TextBox 4">
            <a:extLst>
              <a:ext uri="{FF2B5EF4-FFF2-40B4-BE49-F238E27FC236}">
                <a16:creationId xmlns:a16="http://schemas.microsoft.com/office/drawing/2014/main" id="{BB31C85F-C667-3CF2-7920-51FD5E82A597}"/>
              </a:ext>
            </a:extLst>
          </p:cNvPr>
          <p:cNvSpPr txBox="1"/>
          <p:nvPr/>
        </p:nvSpPr>
        <p:spPr>
          <a:xfrm>
            <a:off x="0" y="6550223"/>
            <a:ext cx="4315605" cy="307777"/>
          </a:xfrm>
          <a:prstGeom prst="rect">
            <a:avLst/>
          </a:prstGeom>
          <a:noFill/>
        </p:spPr>
        <p:txBody>
          <a:bodyPr wrap="none" rtlCol="0">
            <a:spAutoFit/>
          </a:bodyPr>
          <a:lstStyle/>
          <a:p>
            <a:r>
              <a:rPr lang="en-US" sz="1400" dirty="0">
                <a:solidFill>
                  <a:schemeClr val="bg1">
                    <a:lumMod val="50000"/>
                  </a:schemeClr>
                </a:solidFill>
              </a:rPr>
              <a:t>Vincenzo F, et al. intern Emerg Med. 2024, 19(2), 275-93 </a:t>
            </a:r>
          </a:p>
        </p:txBody>
      </p:sp>
      <p:cxnSp>
        <p:nvCxnSpPr>
          <p:cNvPr id="8" name="Straight Arrow Connector 7">
            <a:extLst>
              <a:ext uri="{FF2B5EF4-FFF2-40B4-BE49-F238E27FC236}">
                <a16:creationId xmlns:a16="http://schemas.microsoft.com/office/drawing/2014/main" id="{A219269F-F67F-CDC5-07A2-06998BDEC7A8}"/>
              </a:ext>
            </a:extLst>
          </p:cNvPr>
          <p:cNvCxnSpPr/>
          <p:nvPr/>
        </p:nvCxnSpPr>
        <p:spPr>
          <a:xfrm flipH="1">
            <a:off x="7225553" y="923608"/>
            <a:ext cx="1452283" cy="573742"/>
          </a:xfrm>
          <a:prstGeom prst="straightConnector1">
            <a:avLst/>
          </a:prstGeom>
          <a:ln w="730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04671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502E4-A1DC-13D6-DB79-5DECB9340BC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23E1A3-D2EA-1F16-7331-B92F2CB3CC72}"/>
              </a:ext>
            </a:extLst>
          </p:cNvPr>
          <p:cNvSpPr txBox="1">
            <a:spLocks/>
          </p:cNvSpPr>
          <p:nvPr/>
        </p:nvSpPr>
        <p:spPr>
          <a:xfrm>
            <a:off x="176270" y="1497350"/>
            <a:ext cx="8219585" cy="45663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400" dirty="0">
              <a:latin typeface="Calibri" panose="020F0502020204030204" pitchFamily="34" charset="0"/>
              <a:cs typeface="Calibri" panose="020F0502020204030204" pitchFamily="34" charset="0"/>
            </a:endParaRPr>
          </a:p>
          <a:p>
            <a:pPr marL="0" indent="0">
              <a:buNone/>
            </a:pPr>
            <a:endParaRPr lang="en-US" sz="1400" dirty="0">
              <a:latin typeface="Calibri" panose="020F0502020204030204" pitchFamily="34" charset="0"/>
              <a:cs typeface="Calibri" panose="020F0502020204030204" pitchFamily="34" charset="0"/>
            </a:endParaRPr>
          </a:p>
          <a:p>
            <a:pPr marL="0" indent="0">
              <a:buNone/>
            </a:pPr>
            <a:endParaRPr lang="en-US" sz="1400" dirty="0">
              <a:effectLst/>
              <a:latin typeface="Calibri" panose="020F0502020204030204" pitchFamily="34" charset="0"/>
              <a:cs typeface="Calibri" panose="020F0502020204030204" pitchFamily="34" charset="0"/>
            </a:endParaRPr>
          </a:p>
          <a:p>
            <a:pPr marL="0" indent="0">
              <a:buNone/>
            </a:pPr>
            <a:endParaRPr lang="en-US" sz="1400" dirty="0">
              <a:latin typeface="Calibri" panose="020F0502020204030204" pitchFamily="34" charset="0"/>
              <a:cs typeface="Calibri" panose="020F0502020204030204" pitchFamily="34" charset="0"/>
            </a:endParaRPr>
          </a:p>
          <a:p>
            <a:pPr marL="0" indent="0">
              <a:buNone/>
            </a:pPr>
            <a:endParaRPr lang="en-US" sz="1400" dirty="0">
              <a:effectLst/>
              <a:latin typeface="Calibri" panose="020F0502020204030204" pitchFamily="34" charset="0"/>
              <a:cs typeface="Calibri" panose="020F0502020204030204" pitchFamily="34" charset="0"/>
            </a:endParaRPr>
          </a:p>
        </p:txBody>
      </p:sp>
      <p:sp>
        <p:nvSpPr>
          <p:cNvPr id="6" name="Text Placeholder 1">
            <a:extLst>
              <a:ext uri="{FF2B5EF4-FFF2-40B4-BE49-F238E27FC236}">
                <a16:creationId xmlns:a16="http://schemas.microsoft.com/office/drawing/2014/main" id="{24E93B7A-AB17-DFB6-9598-5D6FC2614270}"/>
              </a:ext>
            </a:extLst>
          </p:cNvPr>
          <p:cNvSpPr txBox="1">
            <a:spLocks/>
          </p:cNvSpPr>
          <p:nvPr/>
        </p:nvSpPr>
        <p:spPr>
          <a:xfrm>
            <a:off x="279284" y="438113"/>
            <a:ext cx="12540245" cy="6048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rgbClr val="00BAD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Macrophages and the Gut</a:t>
            </a:r>
          </a:p>
        </p:txBody>
      </p:sp>
      <p:sp>
        <p:nvSpPr>
          <p:cNvPr id="4" name="TextBox 3">
            <a:extLst>
              <a:ext uri="{FF2B5EF4-FFF2-40B4-BE49-F238E27FC236}">
                <a16:creationId xmlns:a16="http://schemas.microsoft.com/office/drawing/2014/main" id="{71B28BB0-A347-5293-B178-AF56735ED443}"/>
              </a:ext>
            </a:extLst>
          </p:cNvPr>
          <p:cNvSpPr txBox="1"/>
          <p:nvPr/>
        </p:nvSpPr>
        <p:spPr>
          <a:xfrm>
            <a:off x="0" y="6590828"/>
            <a:ext cx="4054508" cy="307777"/>
          </a:xfrm>
          <a:prstGeom prst="rect">
            <a:avLst/>
          </a:prstGeom>
          <a:noFill/>
        </p:spPr>
        <p:txBody>
          <a:bodyPr wrap="none" rtlCol="0">
            <a:spAutoFit/>
          </a:bodyPr>
          <a:lstStyle/>
          <a:p>
            <a:r>
              <a:rPr lang="en-US" sz="1400" dirty="0"/>
              <a:t>Zhang H, et al. J </a:t>
            </a:r>
            <a:r>
              <a:rPr lang="en-US" sz="1400" dirty="0" err="1"/>
              <a:t>Transl</a:t>
            </a:r>
            <a:r>
              <a:rPr lang="en-US" sz="1400" dirty="0"/>
              <a:t> Int Med. 2023, 11(4), 382–392</a:t>
            </a:r>
          </a:p>
        </p:txBody>
      </p:sp>
      <p:sp>
        <p:nvSpPr>
          <p:cNvPr id="5" name="TextBox 4">
            <a:extLst>
              <a:ext uri="{FF2B5EF4-FFF2-40B4-BE49-F238E27FC236}">
                <a16:creationId xmlns:a16="http://schemas.microsoft.com/office/drawing/2014/main" id="{5399B2B7-AAC1-492E-6CCA-2FB477C9F71A}"/>
              </a:ext>
            </a:extLst>
          </p:cNvPr>
          <p:cNvSpPr txBox="1"/>
          <p:nvPr/>
        </p:nvSpPr>
        <p:spPr>
          <a:xfrm>
            <a:off x="279284" y="1570120"/>
            <a:ext cx="11797552" cy="3754874"/>
          </a:xfrm>
          <a:prstGeom prst="rect">
            <a:avLst/>
          </a:prstGeom>
          <a:noFill/>
        </p:spPr>
        <p:txBody>
          <a:bodyPr wrap="square" rtlCol="0">
            <a:spAutoFit/>
          </a:bodyPr>
          <a:lstStyle/>
          <a:p>
            <a:r>
              <a:rPr lang="en-US" sz="2400" dirty="0"/>
              <a:t>Macrophages are an essential population of tissue-specific innate immune cells that function as “housekeepers”… The resident gut macrophages are usually considered as the major gatekeepers, as they play key roles in engulfing pathogens, triggering inflammation, and regulating wound healing.</a:t>
            </a:r>
          </a:p>
          <a:p>
            <a:endParaRPr lang="en-US" sz="2200" b="1" dirty="0"/>
          </a:p>
          <a:p>
            <a:endParaRPr lang="en-US" sz="2200" b="1" dirty="0"/>
          </a:p>
          <a:p>
            <a:r>
              <a:rPr lang="en-US" sz="3200" b="1" dirty="0"/>
              <a:t>Macrophages signals are essential in regulating the gut microbiota. </a:t>
            </a:r>
            <a:r>
              <a:rPr lang="en-US" sz="2200" b="1" dirty="0"/>
              <a:t>Numerous studies have demonstrated that macrophages depletion by clodronate administration led to large alterations in the intestinal bacteria profile, which are characterized as increases in Firmicutes, specifically the </a:t>
            </a:r>
            <a:r>
              <a:rPr lang="en-US" sz="2200" b="1" i="1" dirty="0" err="1"/>
              <a:t>Lactobacillaceae</a:t>
            </a:r>
            <a:r>
              <a:rPr lang="en-US" sz="2200" b="1" dirty="0"/>
              <a:t> and </a:t>
            </a:r>
            <a:r>
              <a:rPr lang="en-US" sz="2200" b="1" i="1" dirty="0" err="1"/>
              <a:t>Clostridiaceae</a:t>
            </a:r>
            <a:r>
              <a:rPr lang="en-US" sz="2200" b="1" dirty="0"/>
              <a:t> families</a:t>
            </a:r>
            <a:r>
              <a:rPr lang="en-US" dirty="0"/>
              <a:t>.</a:t>
            </a:r>
            <a:endParaRPr lang="en-US" sz="2200" b="1" dirty="0"/>
          </a:p>
        </p:txBody>
      </p:sp>
    </p:spTree>
    <p:extLst>
      <p:ext uri="{BB962C8B-B14F-4D97-AF65-F5344CB8AC3E}">
        <p14:creationId xmlns:p14="http://schemas.microsoft.com/office/powerpoint/2010/main" val="14822896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E169F-C2EF-86A5-7BB2-41C05777364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DAF421-2E3D-FD09-6279-CC1F9ED19920}"/>
              </a:ext>
            </a:extLst>
          </p:cNvPr>
          <p:cNvSpPr txBox="1">
            <a:spLocks/>
          </p:cNvSpPr>
          <p:nvPr/>
        </p:nvSpPr>
        <p:spPr>
          <a:xfrm>
            <a:off x="176270" y="1497350"/>
            <a:ext cx="8219585" cy="45663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400" dirty="0">
              <a:latin typeface="Calibri" panose="020F0502020204030204" pitchFamily="34" charset="0"/>
              <a:cs typeface="Calibri" panose="020F0502020204030204" pitchFamily="34" charset="0"/>
            </a:endParaRPr>
          </a:p>
          <a:p>
            <a:pPr marL="0" indent="0">
              <a:buNone/>
            </a:pPr>
            <a:endParaRPr lang="en-US" sz="1400" dirty="0">
              <a:latin typeface="Calibri" panose="020F0502020204030204" pitchFamily="34" charset="0"/>
              <a:cs typeface="Calibri" panose="020F0502020204030204" pitchFamily="34" charset="0"/>
            </a:endParaRPr>
          </a:p>
          <a:p>
            <a:pPr marL="0" indent="0">
              <a:buNone/>
            </a:pPr>
            <a:endParaRPr lang="en-US" sz="1400" dirty="0">
              <a:effectLst/>
              <a:latin typeface="Calibri" panose="020F0502020204030204" pitchFamily="34" charset="0"/>
              <a:cs typeface="Calibri" panose="020F0502020204030204" pitchFamily="34" charset="0"/>
            </a:endParaRPr>
          </a:p>
          <a:p>
            <a:pPr marL="0" indent="0">
              <a:buNone/>
            </a:pPr>
            <a:endParaRPr lang="en-US" sz="1400" dirty="0">
              <a:latin typeface="Calibri" panose="020F0502020204030204" pitchFamily="34" charset="0"/>
              <a:cs typeface="Calibri" panose="020F0502020204030204" pitchFamily="34" charset="0"/>
            </a:endParaRPr>
          </a:p>
          <a:p>
            <a:pPr marL="0" indent="0">
              <a:buNone/>
            </a:pPr>
            <a:endParaRPr lang="en-US" sz="1400" dirty="0">
              <a:effectLst/>
              <a:latin typeface="Calibri" panose="020F0502020204030204" pitchFamily="34" charset="0"/>
              <a:cs typeface="Calibri" panose="020F0502020204030204" pitchFamily="34" charset="0"/>
            </a:endParaRPr>
          </a:p>
        </p:txBody>
      </p:sp>
      <p:sp>
        <p:nvSpPr>
          <p:cNvPr id="6" name="Text Placeholder 1">
            <a:extLst>
              <a:ext uri="{FF2B5EF4-FFF2-40B4-BE49-F238E27FC236}">
                <a16:creationId xmlns:a16="http://schemas.microsoft.com/office/drawing/2014/main" id="{744FD631-71A0-C693-0DFC-0A5F66151341}"/>
              </a:ext>
            </a:extLst>
          </p:cNvPr>
          <p:cNvSpPr txBox="1">
            <a:spLocks/>
          </p:cNvSpPr>
          <p:nvPr/>
        </p:nvSpPr>
        <p:spPr>
          <a:xfrm>
            <a:off x="279284" y="438113"/>
            <a:ext cx="11633431" cy="6048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rgbClr val="00BAD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t>Fungal dysbiosis: immunity and interactions at mucosal barriers</a:t>
            </a:r>
          </a:p>
        </p:txBody>
      </p:sp>
      <p:sp>
        <p:nvSpPr>
          <p:cNvPr id="4" name="TextBox 3">
            <a:extLst>
              <a:ext uri="{FF2B5EF4-FFF2-40B4-BE49-F238E27FC236}">
                <a16:creationId xmlns:a16="http://schemas.microsoft.com/office/drawing/2014/main" id="{F3346F02-FE4F-2552-2D51-5E20F6492964}"/>
              </a:ext>
            </a:extLst>
          </p:cNvPr>
          <p:cNvSpPr txBox="1"/>
          <p:nvPr/>
        </p:nvSpPr>
        <p:spPr>
          <a:xfrm>
            <a:off x="0" y="6518058"/>
            <a:ext cx="4516557" cy="307777"/>
          </a:xfrm>
          <a:prstGeom prst="rect">
            <a:avLst/>
          </a:prstGeom>
          <a:noFill/>
        </p:spPr>
        <p:txBody>
          <a:bodyPr wrap="none" rtlCol="0">
            <a:spAutoFit/>
          </a:bodyPr>
          <a:lstStyle/>
          <a:p>
            <a:r>
              <a:rPr lang="en-US" sz="1400" dirty="0">
                <a:solidFill>
                  <a:schemeClr val="bg1">
                    <a:lumMod val="50000"/>
                  </a:schemeClr>
                </a:solidFill>
              </a:rPr>
              <a:t>Iliev I, Leonardi I. Nat Rev Immunol. 2017, 17(10), 635–646</a:t>
            </a:r>
          </a:p>
        </p:txBody>
      </p:sp>
      <p:sp>
        <p:nvSpPr>
          <p:cNvPr id="5" name="TextBox 4">
            <a:extLst>
              <a:ext uri="{FF2B5EF4-FFF2-40B4-BE49-F238E27FC236}">
                <a16:creationId xmlns:a16="http://schemas.microsoft.com/office/drawing/2014/main" id="{F61A183B-9D1A-A658-9C13-17095118C803}"/>
              </a:ext>
            </a:extLst>
          </p:cNvPr>
          <p:cNvSpPr txBox="1"/>
          <p:nvPr/>
        </p:nvSpPr>
        <p:spPr>
          <a:xfrm>
            <a:off x="249535" y="1497350"/>
            <a:ext cx="11406130" cy="3893374"/>
          </a:xfrm>
          <a:prstGeom prst="rect">
            <a:avLst/>
          </a:prstGeom>
          <a:noFill/>
        </p:spPr>
        <p:txBody>
          <a:bodyPr wrap="square" rtlCol="0">
            <a:spAutoFit/>
          </a:bodyPr>
          <a:lstStyle/>
          <a:p>
            <a:r>
              <a:rPr lang="en-US" sz="2800" b="1" dirty="0"/>
              <a:t>Innate immune cells are important for the clearance of fungi </a:t>
            </a:r>
            <a:r>
              <a:rPr lang="en-US" sz="2800" dirty="0"/>
              <a:t>and for the initiation of adaptive immune responses during fungal infections.</a:t>
            </a:r>
          </a:p>
          <a:p>
            <a:endParaRPr lang="en-US" sz="2800" dirty="0"/>
          </a:p>
          <a:p>
            <a:endParaRPr lang="en-US" sz="2800" dirty="0"/>
          </a:p>
          <a:p>
            <a:r>
              <a:rPr lang="en-US" sz="2300" b="1" dirty="0"/>
              <a:t>Neutrophils, CCR2+Ly6C+ monocytes, CX3CR1+ mononuclear phagocytes, CD11b+CD103+ dendritic cells, natural killer cells and epithelial cells have </a:t>
            </a:r>
            <a:r>
              <a:rPr lang="en-US" sz="2800" b="1" dirty="0"/>
              <a:t>important functions in antifungal immunity </a:t>
            </a:r>
            <a:r>
              <a:rPr lang="en-US" sz="2800" dirty="0"/>
              <a:t>by having a role in recognition, phagocytosis and killing of fungi as well as through their indirect activation by cell-cell crosstalk..</a:t>
            </a:r>
          </a:p>
          <a:p>
            <a:endParaRPr lang="en-US" sz="2800" dirty="0"/>
          </a:p>
        </p:txBody>
      </p:sp>
    </p:spTree>
    <p:extLst>
      <p:ext uri="{BB962C8B-B14F-4D97-AF65-F5344CB8AC3E}">
        <p14:creationId xmlns:p14="http://schemas.microsoft.com/office/powerpoint/2010/main" val="2393683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DD7E7-4D68-575D-E729-493AD43EECE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A113C9-CCFB-7DBC-E1F3-1AB79D202770}"/>
              </a:ext>
            </a:extLst>
          </p:cNvPr>
          <p:cNvSpPr txBox="1">
            <a:spLocks/>
          </p:cNvSpPr>
          <p:nvPr/>
        </p:nvSpPr>
        <p:spPr>
          <a:xfrm>
            <a:off x="176270" y="1497350"/>
            <a:ext cx="8219585" cy="45663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400" dirty="0">
              <a:latin typeface="Calibri" panose="020F0502020204030204" pitchFamily="34" charset="0"/>
              <a:cs typeface="Calibri" panose="020F0502020204030204" pitchFamily="34" charset="0"/>
            </a:endParaRPr>
          </a:p>
          <a:p>
            <a:pPr marL="0" indent="0">
              <a:buNone/>
            </a:pPr>
            <a:endParaRPr lang="en-US" sz="1400" dirty="0">
              <a:latin typeface="Calibri" panose="020F0502020204030204" pitchFamily="34" charset="0"/>
              <a:cs typeface="Calibri" panose="020F0502020204030204" pitchFamily="34" charset="0"/>
            </a:endParaRPr>
          </a:p>
          <a:p>
            <a:pPr marL="0" indent="0">
              <a:buNone/>
            </a:pPr>
            <a:endParaRPr lang="en-US" sz="1400" dirty="0">
              <a:effectLst/>
              <a:latin typeface="Calibri" panose="020F0502020204030204" pitchFamily="34" charset="0"/>
              <a:cs typeface="Calibri" panose="020F0502020204030204" pitchFamily="34" charset="0"/>
            </a:endParaRPr>
          </a:p>
          <a:p>
            <a:pPr marL="0" indent="0">
              <a:buNone/>
            </a:pPr>
            <a:endParaRPr lang="en-US" sz="1400" dirty="0">
              <a:latin typeface="Calibri" panose="020F0502020204030204" pitchFamily="34" charset="0"/>
              <a:cs typeface="Calibri" panose="020F0502020204030204" pitchFamily="34" charset="0"/>
            </a:endParaRPr>
          </a:p>
          <a:p>
            <a:pPr marL="0" indent="0">
              <a:buNone/>
            </a:pPr>
            <a:endParaRPr lang="en-US" sz="1400" dirty="0">
              <a:effectLst/>
              <a:latin typeface="Calibri" panose="020F0502020204030204" pitchFamily="34" charset="0"/>
              <a:cs typeface="Calibri" panose="020F0502020204030204" pitchFamily="34" charset="0"/>
            </a:endParaRPr>
          </a:p>
        </p:txBody>
      </p:sp>
      <p:sp>
        <p:nvSpPr>
          <p:cNvPr id="6" name="Text Placeholder 1">
            <a:extLst>
              <a:ext uri="{FF2B5EF4-FFF2-40B4-BE49-F238E27FC236}">
                <a16:creationId xmlns:a16="http://schemas.microsoft.com/office/drawing/2014/main" id="{B79019AC-A4D2-B576-B978-CB9DD0850856}"/>
              </a:ext>
            </a:extLst>
          </p:cNvPr>
          <p:cNvSpPr txBox="1">
            <a:spLocks/>
          </p:cNvSpPr>
          <p:nvPr/>
        </p:nvSpPr>
        <p:spPr>
          <a:xfrm>
            <a:off x="315143" y="189505"/>
            <a:ext cx="12540245" cy="6048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rgbClr val="00BAD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Microbe-Immune Crosstalk: Evidence That T Cells Influence the Development of the Brain Metabolome</a:t>
            </a:r>
          </a:p>
        </p:txBody>
      </p:sp>
      <p:sp>
        <p:nvSpPr>
          <p:cNvPr id="4" name="TextBox 3">
            <a:extLst>
              <a:ext uri="{FF2B5EF4-FFF2-40B4-BE49-F238E27FC236}">
                <a16:creationId xmlns:a16="http://schemas.microsoft.com/office/drawing/2014/main" id="{5F591E68-3361-A253-4D20-2DD63907D486}"/>
              </a:ext>
            </a:extLst>
          </p:cNvPr>
          <p:cNvSpPr txBox="1"/>
          <p:nvPr/>
        </p:nvSpPr>
        <p:spPr>
          <a:xfrm>
            <a:off x="0" y="6590828"/>
            <a:ext cx="3564374" cy="307777"/>
          </a:xfrm>
          <a:prstGeom prst="rect">
            <a:avLst/>
          </a:prstGeom>
          <a:noFill/>
        </p:spPr>
        <p:txBody>
          <a:bodyPr wrap="none" rtlCol="0">
            <a:spAutoFit/>
          </a:bodyPr>
          <a:lstStyle/>
          <a:p>
            <a:r>
              <a:rPr lang="en-US" sz="1400" dirty="0" err="1"/>
              <a:t>Caspani</a:t>
            </a:r>
            <a:r>
              <a:rPr lang="en-US" sz="1400" dirty="0"/>
              <a:t> G, et al. Int. J. Mol. Sci. 2022, 23, 3259</a:t>
            </a:r>
          </a:p>
        </p:txBody>
      </p:sp>
      <p:sp>
        <p:nvSpPr>
          <p:cNvPr id="5" name="TextBox 4">
            <a:extLst>
              <a:ext uri="{FF2B5EF4-FFF2-40B4-BE49-F238E27FC236}">
                <a16:creationId xmlns:a16="http://schemas.microsoft.com/office/drawing/2014/main" id="{E4510CE2-C80B-5C87-417F-7E8214198019}"/>
              </a:ext>
            </a:extLst>
          </p:cNvPr>
          <p:cNvSpPr txBox="1"/>
          <p:nvPr/>
        </p:nvSpPr>
        <p:spPr>
          <a:xfrm>
            <a:off x="718250" y="2657119"/>
            <a:ext cx="10755500" cy="2862322"/>
          </a:xfrm>
          <a:prstGeom prst="rect">
            <a:avLst/>
          </a:prstGeom>
          <a:noFill/>
        </p:spPr>
        <p:txBody>
          <a:bodyPr wrap="square" rtlCol="0">
            <a:spAutoFit/>
          </a:bodyPr>
          <a:lstStyle/>
          <a:p>
            <a:pPr algn="ctr"/>
            <a:r>
              <a:rPr lang="en-US" sz="4500" dirty="0"/>
              <a:t>In the absence of T-cells, the developmental trajectory of the gut microbiota and of the host’s metabolic profile was altered. </a:t>
            </a:r>
          </a:p>
          <a:p>
            <a:pPr algn="ctr"/>
            <a:endParaRPr lang="en-US" sz="4500" dirty="0"/>
          </a:p>
        </p:txBody>
      </p:sp>
    </p:spTree>
    <p:extLst>
      <p:ext uri="{BB962C8B-B14F-4D97-AF65-F5344CB8AC3E}">
        <p14:creationId xmlns:p14="http://schemas.microsoft.com/office/powerpoint/2010/main" val="23924248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0C700-7ADF-C96E-3F7A-4F5AA379AD6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69301D-6995-017E-D731-0DCF6EC6C681}"/>
              </a:ext>
            </a:extLst>
          </p:cNvPr>
          <p:cNvSpPr txBox="1">
            <a:spLocks/>
          </p:cNvSpPr>
          <p:nvPr/>
        </p:nvSpPr>
        <p:spPr>
          <a:xfrm>
            <a:off x="176270" y="1497350"/>
            <a:ext cx="8219585" cy="45663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400" dirty="0">
              <a:latin typeface="Calibri" panose="020F0502020204030204" pitchFamily="34" charset="0"/>
              <a:cs typeface="Calibri" panose="020F0502020204030204" pitchFamily="34" charset="0"/>
            </a:endParaRPr>
          </a:p>
          <a:p>
            <a:pPr marL="0" indent="0">
              <a:buNone/>
            </a:pPr>
            <a:endParaRPr lang="en-US" sz="1400" dirty="0">
              <a:latin typeface="Calibri" panose="020F0502020204030204" pitchFamily="34" charset="0"/>
              <a:cs typeface="Calibri" panose="020F0502020204030204" pitchFamily="34" charset="0"/>
            </a:endParaRPr>
          </a:p>
          <a:p>
            <a:pPr marL="0" indent="0">
              <a:buNone/>
            </a:pPr>
            <a:endParaRPr lang="en-US" sz="1400" dirty="0">
              <a:effectLst/>
              <a:latin typeface="Calibri" panose="020F0502020204030204" pitchFamily="34" charset="0"/>
              <a:cs typeface="Calibri" panose="020F0502020204030204" pitchFamily="34" charset="0"/>
            </a:endParaRPr>
          </a:p>
          <a:p>
            <a:pPr marL="0" indent="0">
              <a:buNone/>
            </a:pPr>
            <a:endParaRPr lang="en-US" sz="1400" dirty="0">
              <a:latin typeface="Calibri" panose="020F0502020204030204" pitchFamily="34" charset="0"/>
              <a:cs typeface="Calibri" panose="020F0502020204030204" pitchFamily="34" charset="0"/>
            </a:endParaRPr>
          </a:p>
          <a:p>
            <a:pPr marL="0" indent="0">
              <a:buNone/>
            </a:pPr>
            <a:endParaRPr lang="en-US" sz="1400" dirty="0">
              <a:effectLst/>
              <a:latin typeface="Calibri" panose="020F0502020204030204" pitchFamily="34" charset="0"/>
              <a:cs typeface="Calibri" panose="020F0502020204030204" pitchFamily="34" charset="0"/>
            </a:endParaRPr>
          </a:p>
        </p:txBody>
      </p:sp>
      <p:sp>
        <p:nvSpPr>
          <p:cNvPr id="6" name="Text Placeholder 1">
            <a:extLst>
              <a:ext uri="{FF2B5EF4-FFF2-40B4-BE49-F238E27FC236}">
                <a16:creationId xmlns:a16="http://schemas.microsoft.com/office/drawing/2014/main" id="{BD4D3C21-C8C1-FB77-5BA8-E7BEA754C054}"/>
              </a:ext>
            </a:extLst>
          </p:cNvPr>
          <p:cNvSpPr txBox="1">
            <a:spLocks/>
          </p:cNvSpPr>
          <p:nvPr/>
        </p:nvSpPr>
        <p:spPr>
          <a:xfrm>
            <a:off x="279284" y="438113"/>
            <a:ext cx="12540245" cy="6048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rgbClr val="00BAD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SIgA’s</a:t>
            </a:r>
            <a:r>
              <a:rPr lang="en-US" dirty="0"/>
              <a:t> Critical Role in the Gut</a:t>
            </a:r>
          </a:p>
        </p:txBody>
      </p:sp>
      <p:sp>
        <p:nvSpPr>
          <p:cNvPr id="4" name="TextBox 3">
            <a:extLst>
              <a:ext uri="{FF2B5EF4-FFF2-40B4-BE49-F238E27FC236}">
                <a16:creationId xmlns:a16="http://schemas.microsoft.com/office/drawing/2014/main" id="{A0377CAE-DFE1-30BD-984E-C5AEA21F293B}"/>
              </a:ext>
            </a:extLst>
          </p:cNvPr>
          <p:cNvSpPr txBox="1"/>
          <p:nvPr/>
        </p:nvSpPr>
        <p:spPr>
          <a:xfrm>
            <a:off x="0" y="6590828"/>
            <a:ext cx="4318875" cy="307777"/>
          </a:xfrm>
          <a:prstGeom prst="rect">
            <a:avLst/>
          </a:prstGeom>
          <a:noFill/>
        </p:spPr>
        <p:txBody>
          <a:bodyPr wrap="none" rtlCol="0">
            <a:spAutoFit/>
          </a:bodyPr>
          <a:lstStyle/>
          <a:p>
            <a:r>
              <a:rPr lang="en-US" sz="1400" dirty="0">
                <a:solidFill>
                  <a:schemeClr val="bg1">
                    <a:lumMod val="50000"/>
                  </a:schemeClr>
                </a:solidFill>
              </a:rPr>
              <a:t>Mantis N, et al. Mucosal Immunology. 2011, 6(4), 603-11</a:t>
            </a:r>
          </a:p>
        </p:txBody>
      </p:sp>
      <p:sp>
        <p:nvSpPr>
          <p:cNvPr id="5" name="TextBox 4">
            <a:extLst>
              <a:ext uri="{FF2B5EF4-FFF2-40B4-BE49-F238E27FC236}">
                <a16:creationId xmlns:a16="http://schemas.microsoft.com/office/drawing/2014/main" id="{9EB992A5-D0CF-CA00-471C-259444964358}"/>
              </a:ext>
            </a:extLst>
          </p:cNvPr>
          <p:cNvSpPr txBox="1"/>
          <p:nvPr/>
        </p:nvSpPr>
        <p:spPr>
          <a:xfrm>
            <a:off x="275771" y="1570120"/>
            <a:ext cx="11797552" cy="4493538"/>
          </a:xfrm>
          <a:prstGeom prst="rect">
            <a:avLst/>
          </a:prstGeom>
          <a:noFill/>
        </p:spPr>
        <p:txBody>
          <a:bodyPr wrap="square" rtlCol="0">
            <a:spAutoFit/>
          </a:bodyPr>
          <a:lstStyle/>
          <a:p>
            <a:r>
              <a:rPr lang="en-US" sz="2200" b="1" dirty="0" err="1"/>
              <a:t>SIgA</a:t>
            </a:r>
            <a:r>
              <a:rPr lang="en-US" sz="2200" b="1" dirty="0"/>
              <a:t> influences the composition of the intestinal microbiota, downregulates proinflammatory responses normally associated with the uptake of highly pathogenic bacteria and potentially allergenic antigens, </a:t>
            </a:r>
            <a:r>
              <a:rPr lang="en-US" sz="2200" dirty="0"/>
              <a:t>and promotes the retro-transport of antigens across the intestinal epithelium to DC subsets in GALTs.</a:t>
            </a:r>
          </a:p>
          <a:p>
            <a:endParaRPr lang="en-US" sz="2200" b="1" dirty="0"/>
          </a:p>
          <a:p>
            <a:r>
              <a:rPr lang="en-US" sz="2200" b="1" dirty="0"/>
              <a:t>Secretory IgA (</a:t>
            </a:r>
            <a:r>
              <a:rPr lang="en-US" sz="2200" b="1" dirty="0" err="1"/>
              <a:t>SIgA</a:t>
            </a:r>
            <a:r>
              <a:rPr lang="en-US" sz="2200" b="1" dirty="0"/>
              <a:t>) serves as the first line of defense in protecting the intestinal epithelium from enteric toxins and pathogenic microorganisms. Through a process known as immune exclusion, </a:t>
            </a:r>
            <a:r>
              <a:rPr lang="en-US" sz="2200" b="1" dirty="0" err="1"/>
              <a:t>SIgA</a:t>
            </a:r>
            <a:r>
              <a:rPr lang="en-US" sz="2200" b="1" dirty="0"/>
              <a:t> promotes the clearance of antigens and pathogenic microorganisms from the intestinal lumen by blocking their access to epithelial receptors, entrapping them in mucus, and facilitating their removal by peristaltic and mucociliary activities. </a:t>
            </a:r>
          </a:p>
          <a:p>
            <a:endParaRPr lang="en-US" sz="2200" b="1" dirty="0"/>
          </a:p>
          <a:p>
            <a:r>
              <a:rPr lang="en-US" sz="2200" b="1" dirty="0" err="1"/>
              <a:t>SIgA</a:t>
            </a:r>
            <a:r>
              <a:rPr lang="en-US" sz="2200" b="1" dirty="0"/>
              <a:t> has been identified as having the capacity to directly quench bacterial virulence factors, influence composition of the intestinal microbiota... </a:t>
            </a:r>
          </a:p>
        </p:txBody>
      </p:sp>
    </p:spTree>
    <p:extLst>
      <p:ext uri="{BB962C8B-B14F-4D97-AF65-F5344CB8AC3E}">
        <p14:creationId xmlns:p14="http://schemas.microsoft.com/office/powerpoint/2010/main" val="7841528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5155E-5335-DC01-E537-472C8CB3826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DE56CE-6CC1-3960-229B-4486E02EE1A3}"/>
              </a:ext>
            </a:extLst>
          </p:cNvPr>
          <p:cNvSpPr txBox="1">
            <a:spLocks/>
          </p:cNvSpPr>
          <p:nvPr/>
        </p:nvSpPr>
        <p:spPr>
          <a:xfrm>
            <a:off x="1353341" y="1042950"/>
            <a:ext cx="8219585" cy="45663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200" dirty="0">
              <a:effectLst/>
              <a:latin typeface="Calibri" panose="020F0502020204030204" pitchFamily="34" charset="0"/>
              <a:cs typeface="Calibri" panose="020F0502020204030204" pitchFamily="34" charset="0"/>
            </a:endParaRPr>
          </a:p>
        </p:txBody>
      </p:sp>
      <p:sp>
        <p:nvSpPr>
          <p:cNvPr id="6" name="Text Placeholder 1">
            <a:extLst>
              <a:ext uri="{FF2B5EF4-FFF2-40B4-BE49-F238E27FC236}">
                <a16:creationId xmlns:a16="http://schemas.microsoft.com/office/drawing/2014/main" id="{32E27087-4E6E-C902-5D9F-50E7B38A07E4}"/>
              </a:ext>
            </a:extLst>
          </p:cNvPr>
          <p:cNvSpPr txBox="1">
            <a:spLocks/>
          </p:cNvSpPr>
          <p:nvPr/>
        </p:nvSpPr>
        <p:spPr>
          <a:xfrm>
            <a:off x="279284" y="438113"/>
            <a:ext cx="11633431" cy="6048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rgbClr val="00BAD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SIgA’s</a:t>
            </a:r>
            <a:r>
              <a:rPr lang="en-US" dirty="0"/>
              <a:t> Critical Role in the Gut</a:t>
            </a:r>
          </a:p>
        </p:txBody>
      </p:sp>
      <p:sp>
        <p:nvSpPr>
          <p:cNvPr id="4" name="TextBox 3">
            <a:extLst>
              <a:ext uri="{FF2B5EF4-FFF2-40B4-BE49-F238E27FC236}">
                <a16:creationId xmlns:a16="http://schemas.microsoft.com/office/drawing/2014/main" id="{706D6C25-770F-87F0-23FD-030460EEDAB2}"/>
              </a:ext>
            </a:extLst>
          </p:cNvPr>
          <p:cNvSpPr txBox="1"/>
          <p:nvPr/>
        </p:nvSpPr>
        <p:spPr>
          <a:xfrm>
            <a:off x="0" y="6458857"/>
            <a:ext cx="4610365" cy="307777"/>
          </a:xfrm>
          <a:prstGeom prst="rect">
            <a:avLst/>
          </a:prstGeom>
          <a:noFill/>
        </p:spPr>
        <p:txBody>
          <a:bodyPr wrap="none" rtlCol="0">
            <a:spAutoFit/>
          </a:bodyPr>
          <a:lstStyle/>
          <a:p>
            <a:r>
              <a:rPr lang="en-US" sz="1400" dirty="0" err="1">
                <a:solidFill>
                  <a:schemeClr val="bg1">
                    <a:lumMod val="50000"/>
                  </a:schemeClr>
                </a:solidFill>
              </a:rPr>
              <a:t>Dzidic</a:t>
            </a:r>
            <a:r>
              <a:rPr lang="en-US" sz="1400" dirty="0">
                <a:solidFill>
                  <a:schemeClr val="bg1">
                    <a:lumMod val="50000"/>
                  </a:schemeClr>
                </a:solidFill>
              </a:rPr>
              <a:t> M, et al. J Allergy Clin Immunol. 2017, 139(3), 1017-25</a:t>
            </a:r>
          </a:p>
        </p:txBody>
      </p:sp>
      <p:sp>
        <p:nvSpPr>
          <p:cNvPr id="2" name="TextBox 1">
            <a:extLst>
              <a:ext uri="{FF2B5EF4-FFF2-40B4-BE49-F238E27FC236}">
                <a16:creationId xmlns:a16="http://schemas.microsoft.com/office/drawing/2014/main" id="{3BEEAF4C-5779-BE4E-A7E2-DA7EFFBB757B}"/>
              </a:ext>
            </a:extLst>
          </p:cNvPr>
          <p:cNvSpPr txBox="1"/>
          <p:nvPr/>
        </p:nvSpPr>
        <p:spPr>
          <a:xfrm>
            <a:off x="580571" y="2061029"/>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4A4589C0-B275-F823-396C-E8587F4A6D75}"/>
              </a:ext>
            </a:extLst>
          </p:cNvPr>
          <p:cNvSpPr txBox="1"/>
          <p:nvPr/>
        </p:nvSpPr>
        <p:spPr>
          <a:xfrm>
            <a:off x="279285" y="1828800"/>
            <a:ext cx="11633431" cy="4339650"/>
          </a:xfrm>
          <a:prstGeom prst="rect">
            <a:avLst/>
          </a:prstGeom>
          <a:noFill/>
        </p:spPr>
        <p:txBody>
          <a:bodyPr wrap="square" rtlCol="0">
            <a:spAutoFit/>
          </a:bodyPr>
          <a:lstStyle/>
          <a:p>
            <a:r>
              <a:rPr lang="en-US" sz="2300" dirty="0"/>
              <a:t>Secretory IgA (</a:t>
            </a:r>
            <a:r>
              <a:rPr lang="en-US" sz="2300" dirty="0" err="1"/>
              <a:t>SIgA</a:t>
            </a:r>
            <a:r>
              <a:rPr lang="en-US" sz="2300" dirty="0"/>
              <a:t>) has a crucial role in the gut through its </a:t>
            </a:r>
            <a:r>
              <a:rPr lang="en-US" sz="2300" b="1" dirty="0"/>
              <a:t>binding to bacterial antigens</a:t>
            </a:r>
            <a:r>
              <a:rPr lang="en-US" sz="2300" dirty="0"/>
              <a:t>, thus preventing their direct interaction with the host through immune exclusion and maintaining mucosal homeostasis… </a:t>
            </a:r>
            <a:r>
              <a:rPr lang="en-US" sz="2300" b="1" dirty="0" err="1"/>
              <a:t>SIgA</a:t>
            </a:r>
            <a:r>
              <a:rPr lang="en-US" sz="2300" b="1" dirty="0"/>
              <a:t> can also limit overgrowth of select species, thus stimulating diversity.</a:t>
            </a:r>
          </a:p>
          <a:p>
            <a:endParaRPr lang="en-US" sz="2300" dirty="0"/>
          </a:p>
          <a:p>
            <a:r>
              <a:rPr lang="en-US" sz="2300" b="1" dirty="0"/>
              <a:t>This antibody represents a key host mechanism in regulation of the commensal community, and innate receptor signaling in T cells seems </a:t>
            </a:r>
            <a:r>
              <a:rPr lang="en-US" sz="2300" dirty="0"/>
              <a:t>to decide the </a:t>
            </a:r>
            <a:r>
              <a:rPr lang="en-US" sz="2300" b="1" dirty="0"/>
              <a:t>specificity of IgA </a:t>
            </a:r>
            <a:r>
              <a:rPr lang="en-US" sz="2300" dirty="0"/>
              <a:t>to constrain the composition of the intestinal bacteria, ensuring a benign symbiotic relationship.</a:t>
            </a:r>
          </a:p>
          <a:p>
            <a:endParaRPr lang="en-US" sz="2300" dirty="0"/>
          </a:p>
          <a:p>
            <a:r>
              <a:rPr lang="en-US" sz="2300" b="1" dirty="0"/>
              <a:t>IgA might be more reactive against disease-driving bacteria</a:t>
            </a:r>
            <a:r>
              <a:rPr lang="en-US" sz="2300" dirty="0"/>
              <a:t>…</a:t>
            </a:r>
            <a:r>
              <a:rPr lang="en-US" sz="2300" b="1" dirty="0"/>
              <a:t> </a:t>
            </a:r>
            <a:r>
              <a:rPr lang="en-US" sz="2300" b="1" dirty="0" err="1"/>
              <a:t>SIgA</a:t>
            </a:r>
            <a:r>
              <a:rPr lang="en-US" sz="2300" b="1" dirty="0"/>
              <a:t> can enable an increased microbiota diversity by limiting overgrowth of selected species.</a:t>
            </a:r>
          </a:p>
          <a:p>
            <a:endParaRPr lang="en-US" sz="2300" dirty="0"/>
          </a:p>
        </p:txBody>
      </p:sp>
    </p:spTree>
    <p:extLst>
      <p:ext uri="{BB962C8B-B14F-4D97-AF65-F5344CB8AC3E}">
        <p14:creationId xmlns:p14="http://schemas.microsoft.com/office/powerpoint/2010/main" val="412907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C7E09-D41D-54B8-D7C2-1CAA725522B0}"/>
            </a:ext>
          </a:extLst>
        </p:cNvPr>
        <p:cNvGrpSpPr/>
        <p:nvPr/>
      </p:nvGrpSpPr>
      <p:grpSpPr>
        <a:xfrm>
          <a:off x="0" y="0"/>
          <a:ext cx="0" cy="0"/>
          <a:chOff x="0" y="0"/>
          <a:chExt cx="0" cy="0"/>
        </a:xfrm>
      </p:grpSpPr>
      <p:sp>
        <p:nvSpPr>
          <p:cNvPr id="7" name="Text Placeholder 1">
            <a:extLst>
              <a:ext uri="{FF2B5EF4-FFF2-40B4-BE49-F238E27FC236}">
                <a16:creationId xmlns:a16="http://schemas.microsoft.com/office/drawing/2014/main" id="{5B1686F2-01B8-37A9-A598-7A3238A3281D}"/>
              </a:ext>
            </a:extLst>
          </p:cNvPr>
          <p:cNvSpPr>
            <a:spLocks noGrp="1"/>
          </p:cNvSpPr>
          <p:nvPr>
            <p:ph type="body" sz="quarter" idx="13"/>
          </p:nvPr>
        </p:nvSpPr>
        <p:spPr>
          <a:xfrm>
            <a:off x="392782" y="400580"/>
            <a:ext cx="11722100" cy="604837"/>
          </a:xfrm>
        </p:spPr>
        <p:txBody>
          <a:bodyPr/>
          <a:lstStyle/>
          <a:p>
            <a:r>
              <a:rPr lang="en-US" dirty="0"/>
              <a:t>How Toxins Impact the Gut and Mitochondria</a:t>
            </a:r>
          </a:p>
        </p:txBody>
      </p:sp>
      <p:graphicFrame>
        <p:nvGraphicFramePr>
          <p:cNvPr id="8" name="Table 7">
            <a:extLst>
              <a:ext uri="{FF2B5EF4-FFF2-40B4-BE49-F238E27FC236}">
                <a16:creationId xmlns:a16="http://schemas.microsoft.com/office/drawing/2014/main" id="{8B20690C-FF80-1B74-45DA-C94256184E00}"/>
              </a:ext>
            </a:extLst>
          </p:cNvPr>
          <p:cNvGraphicFramePr>
            <a:graphicFrameLocks noGrp="1"/>
          </p:cNvGraphicFramePr>
          <p:nvPr>
            <p:extLst>
              <p:ext uri="{D42A27DB-BD31-4B8C-83A1-F6EECF244321}">
                <p14:modId xmlns:p14="http://schemas.microsoft.com/office/powerpoint/2010/main" val="2764101989"/>
              </p:ext>
            </p:extLst>
          </p:nvPr>
        </p:nvGraphicFramePr>
        <p:xfrm>
          <a:off x="-240933" y="1879661"/>
          <a:ext cx="12037762" cy="4156624"/>
        </p:xfrm>
        <a:graphic>
          <a:graphicData uri="http://schemas.openxmlformats.org/drawingml/2006/table">
            <a:tbl>
              <a:tblPr>
                <a:tableStyleId>{5C22544A-7EE6-4342-B048-85BDC9FD1C3A}</a:tableStyleId>
              </a:tblPr>
              <a:tblGrid>
                <a:gridCol w="2705837">
                  <a:extLst>
                    <a:ext uri="{9D8B030D-6E8A-4147-A177-3AD203B41FA5}">
                      <a16:colId xmlns:a16="http://schemas.microsoft.com/office/drawing/2014/main" val="3562194621"/>
                    </a:ext>
                  </a:extLst>
                </a:gridCol>
                <a:gridCol w="1741889">
                  <a:extLst>
                    <a:ext uri="{9D8B030D-6E8A-4147-A177-3AD203B41FA5}">
                      <a16:colId xmlns:a16="http://schemas.microsoft.com/office/drawing/2014/main" val="2607946221"/>
                    </a:ext>
                  </a:extLst>
                </a:gridCol>
                <a:gridCol w="1265006">
                  <a:extLst>
                    <a:ext uri="{9D8B030D-6E8A-4147-A177-3AD203B41FA5}">
                      <a16:colId xmlns:a16="http://schemas.microsoft.com/office/drawing/2014/main" val="664849731"/>
                    </a:ext>
                  </a:extLst>
                </a:gridCol>
                <a:gridCol w="1265006">
                  <a:extLst>
                    <a:ext uri="{9D8B030D-6E8A-4147-A177-3AD203B41FA5}">
                      <a16:colId xmlns:a16="http://schemas.microsoft.com/office/drawing/2014/main" val="381950250"/>
                    </a:ext>
                  </a:extLst>
                </a:gridCol>
                <a:gridCol w="1265006">
                  <a:extLst>
                    <a:ext uri="{9D8B030D-6E8A-4147-A177-3AD203B41FA5}">
                      <a16:colId xmlns:a16="http://schemas.microsoft.com/office/drawing/2014/main" val="401289980"/>
                    </a:ext>
                  </a:extLst>
                </a:gridCol>
                <a:gridCol w="1265006">
                  <a:extLst>
                    <a:ext uri="{9D8B030D-6E8A-4147-A177-3AD203B41FA5}">
                      <a16:colId xmlns:a16="http://schemas.microsoft.com/office/drawing/2014/main" val="2395200836"/>
                    </a:ext>
                  </a:extLst>
                </a:gridCol>
                <a:gridCol w="1265006">
                  <a:extLst>
                    <a:ext uri="{9D8B030D-6E8A-4147-A177-3AD203B41FA5}">
                      <a16:colId xmlns:a16="http://schemas.microsoft.com/office/drawing/2014/main" val="3254849534"/>
                    </a:ext>
                  </a:extLst>
                </a:gridCol>
                <a:gridCol w="1265006">
                  <a:extLst>
                    <a:ext uri="{9D8B030D-6E8A-4147-A177-3AD203B41FA5}">
                      <a16:colId xmlns:a16="http://schemas.microsoft.com/office/drawing/2014/main" val="3146677504"/>
                    </a:ext>
                  </a:extLst>
                </a:gridCol>
              </a:tblGrid>
              <a:tr h="1042522">
                <a:tc>
                  <a:txBody>
                    <a:bodyPr/>
                    <a:lstStyle/>
                    <a:p>
                      <a:pPr marL="182880" algn="l" fontAlgn="b"/>
                      <a:r>
                        <a:rPr lang="en-US" sz="2200" b="1" u="none" strike="noStrike" dirty="0">
                          <a:effectLst/>
                        </a:rPr>
                        <a:t> </a:t>
                      </a:r>
                      <a:endParaRPr lang="en-US" sz="2200" b="1" i="0" u="none" strike="noStrike" dirty="0">
                        <a:solidFill>
                          <a:srgbClr val="000000"/>
                        </a:solidFill>
                        <a:effectLst/>
                        <a:latin typeface="Calibri" panose="020F0502020204030204" pitchFamily="34" charset="0"/>
                      </a:endParaRPr>
                    </a:p>
                  </a:txBody>
                  <a:tcPr marL="8773" marR="8773" marT="8773" marB="0"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AD8">
                        <a:alpha val="20000"/>
                      </a:srgbClr>
                    </a:solidFill>
                  </a:tcPr>
                </a:tc>
                <a:tc>
                  <a:txBody>
                    <a:bodyPr/>
                    <a:lstStyle/>
                    <a:p>
                      <a:pPr algn="ctr" fontAlgn="b"/>
                      <a:r>
                        <a:rPr lang="en-US" sz="2100" b="1" i="0" u="none" strike="noStrike" dirty="0">
                          <a:solidFill>
                            <a:srgbClr val="000000"/>
                          </a:solidFill>
                          <a:effectLst/>
                          <a:latin typeface="Calibri" panose="020F0502020204030204" pitchFamily="34" charset="0"/>
                        </a:rPr>
                        <a:t>Glyphosate</a:t>
                      </a:r>
                    </a:p>
                  </a:txBody>
                  <a:tcPr marL="8773" marR="8773" marT="8773" marB="0"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AD8">
                        <a:alpha val="20000"/>
                      </a:srgbClr>
                    </a:solidFill>
                  </a:tcPr>
                </a:tc>
                <a:tc>
                  <a:txBody>
                    <a:bodyPr/>
                    <a:lstStyle/>
                    <a:p>
                      <a:pPr algn="ctr" fontAlgn="b"/>
                      <a:r>
                        <a:rPr lang="en-US" sz="2200" b="1" i="0" u="none" strike="noStrike" dirty="0">
                          <a:solidFill>
                            <a:srgbClr val="000000"/>
                          </a:solidFill>
                          <a:effectLst/>
                          <a:latin typeface="Calibri" panose="020F0502020204030204" pitchFamily="34" charset="0"/>
                        </a:rPr>
                        <a:t>Heavy Metals</a:t>
                      </a:r>
                    </a:p>
                  </a:txBody>
                  <a:tcPr marL="8773" marR="8773" marT="8773" marB="0"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AD8">
                        <a:alpha val="20000"/>
                      </a:srgbClr>
                    </a:solidFill>
                  </a:tcPr>
                </a:tc>
                <a:tc>
                  <a:txBody>
                    <a:bodyPr/>
                    <a:lstStyle/>
                    <a:p>
                      <a:pPr algn="ctr" fontAlgn="b"/>
                      <a:r>
                        <a:rPr lang="en-US" sz="2200" b="1" i="0" u="none" strike="noStrike" dirty="0">
                          <a:solidFill>
                            <a:srgbClr val="000000"/>
                          </a:solidFill>
                          <a:effectLst/>
                          <a:latin typeface="Calibri" panose="020F0502020204030204" pitchFamily="34" charset="0"/>
                        </a:rPr>
                        <a:t>Processed Foods</a:t>
                      </a:r>
                    </a:p>
                  </a:txBody>
                  <a:tcPr marL="8773" marR="8773" marT="8773" marB="0"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AD8">
                        <a:alpha val="20000"/>
                      </a:srgbClr>
                    </a:solidFill>
                  </a:tcPr>
                </a:tc>
                <a:tc>
                  <a:txBody>
                    <a:bodyPr/>
                    <a:lstStyle/>
                    <a:p>
                      <a:pPr algn="ctr" fontAlgn="b"/>
                      <a:r>
                        <a:rPr lang="en-US" sz="2200" b="1" i="0" u="none" strike="noStrike" dirty="0">
                          <a:solidFill>
                            <a:srgbClr val="000000"/>
                          </a:solidFill>
                          <a:effectLst/>
                          <a:latin typeface="Calibri" panose="020F0502020204030204" pitchFamily="34" charset="0"/>
                        </a:rPr>
                        <a:t>Sugar/</a:t>
                      </a:r>
                    </a:p>
                    <a:p>
                      <a:pPr algn="ctr" fontAlgn="b"/>
                      <a:r>
                        <a:rPr lang="en-US" sz="2200" b="1" i="0" u="none" strike="noStrike" dirty="0">
                          <a:solidFill>
                            <a:srgbClr val="000000"/>
                          </a:solidFill>
                          <a:effectLst/>
                          <a:latin typeface="Calibri" panose="020F0502020204030204" pitchFamily="34" charset="0"/>
                        </a:rPr>
                        <a:t>SAD</a:t>
                      </a:r>
                    </a:p>
                  </a:txBody>
                  <a:tcPr marL="8773" marR="8773" marT="8773" marB="0"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AD8">
                        <a:alpha val="20000"/>
                      </a:srgbClr>
                    </a:solidFill>
                  </a:tcPr>
                </a:tc>
                <a:tc>
                  <a:txBody>
                    <a:bodyPr/>
                    <a:lstStyle/>
                    <a:p>
                      <a:pPr algn="ctr" fontAlgn="b"/>
                      <a:r>
                        <a:rPr lang="en-US" sz="2200" b="1" i="0" u="none" strike="noStrike" dirty="0">
                          <a:solidFill>
                            <a:srgbClr val="000000"/>
                          </a:solidFill>
                          <a:effectLst/>
                          <a:latin typeface="Calibri" panose="020F0502020204030204" pitchFamily="34" charset="0"/>
                        </a:rPr>
                        <a:t>Phthalate/</a:t>
                      </a:r>
                    </a:p>
                    <a:p>
                      <a:pPr algn="ctr" fontAlgn="b"/>
                      <a:r>
                        <a:rPr lang="en-US" sz="2200" b="1" i="0" u="none" strike="noStrike" dirty="0">
                          <a:solidFill>
                            <a:srgbClr val="000000"/>
                          </a:solidFill>
                          <a:effectLst/>
                          <a:latin typeface="Calibri" panose="020F0502020204030204" pitchFamily="34" charset="0"/>
                        </a:rPr>
                        <a:t>Etc.</a:t>
                      </a:r>
                    </a:p>
                  </a:txBody>
                  <a:tcPr marL="8773" marR="8773" marT="8773" marB="0"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AD8">
                        <a:alpha val="20000"/>
                      </a:srgbClr>
                    </a:solidFill>
                  </a:tcPr>
                </a:tc>
                <a:tc>
                  <a:txBody>
                    <a:bodyPr/>
                    <a:lstStyle/>
                    <a:p>
                      <a:pPr algn="ctr" fontAlgn="b"/>
                      <a:r>
                        <a:rPr lang="en-US" sz="2200" b="1" i="0" u="none" strike="noStrike" dirty="0">
                          <a:solidFill>
                            <a:srgbClr val="000000"/>
                          </a:solidFill>
                          <a:effectLst/>
                          <a:latin typeface="Calibri" panose="020F0502020204030204" pitchFamily="34" charset="0"/>
                        </a:rPr>
                        <a:t>COVID</a:t>
                      </a:r>
                    </a:p>
                  </a:txBody>
                  <a:tcPr marL="8773" marR="8773" marT="8773" marB="0"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AD8">
                        <a:alpha val="20000"/>
                      </a:srgbClr>
                    </a:solidFill>
                  </a:tcPr>
                </a:tc>
                <a:tc>
                  <a:txBody>
                    <a:bodyPr/>
                    <a:lstStyle/>
                    <a:p>
                      <a:pPr algn="ctr" fontAlgn="b"/>
                      <a:r>
                        <a:rPr lang="en-US" sz="2200" b="1" i="0" u="none" strike="noStrike" dirty="0">
                          <a:solidFill>
                            <a:srgbClr val="000000"/>
                          </a:solidFill>
                          <a:effectLst/>
                          <a:latin typeface="Calibri" panose="020F0502020204030204" pitchFamily="34" charset="0"/>
                        </a:rPr>
                        <a:t>Air Pollution</a:t>
                      </a:r>
                    </a:p>
                  </a:txBody>
                  <a:tcPr marL="8773" marR="8773" marT="8773" marB="0"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AD8">
                        <a:alpha val="20000"/>
                      </a:srgbClr>
                    </a:solidFill>
                  </a:tcPr>
                </a:tc>
                <a:extLst>
                  <a:ext uri="{0D108BD9-81ED-4DB2-BD59-A6C34878D82A}">
                    <a16:rowId xmlns:a16="http://schemas.microsoft.com/office/drawing/2014/main" val="1523039750"/>
                  </a:ext>
                </a:extLst>
              </a:tr>
              <a:tr h="1557051">
                <a:tc>
                  <a:txBody>
                    <a:bodyPr/>
                    <a:lstStyle/>
                    <a:p>
                      <a:pPr marL="914400" marR="0" lvl="0" indent="0" algn="l" defTabSz="914400" rtl="0" eaLnBrk="1" fontAlgn="ctr" latinLnBrk="0" hangingPunct="1">
                        <a:lnSpc>
                          <a:spcPct val="100000"/>
                        </a:lnSpc>
                        <a:spcBef>
                          <a:spcPts val="0"/>
                        </a:spcBef>
                        <a:spcAft>
                          <a:spcPts val="0"/>
                        </a:spcAft>
                        <a:buClrTx/>
                        <a:buSzTx/>
                        <a:buFontTx/>
                        <a:buNone/>
                        <a:tabLst/>
                        <a:defRPr/>
                      </a:pPr>
                      <a:r>
                        <a:rPr lang="en-US" sz="2200" u="none" strike="noStrike" dirty="0">
                          <a:effectLst/>
                        </a:rPr>
                        <a:t>Disrupt Mitochondria and Metabolism</a:t>
                      </a:r>
                      <a:endParaRPr lang="en-US" sz="2200" b="0" i="0" u="none" strike="noStrike" dirty="0">
                        <a:solidFill>
                          <a:srgbClr val="000000"/>
                        </a:solidFill>
                        <a:effectLst/>
                        <a:latin typeface="Calibri" panose="020F0502020204030204" pitchFamily="34" charset="0"/>
                      </a:endParaRPr>
                    </a:p>
                  </a:txBody>
                  <a:tcPr marL="8773" marR="8773" marT="8773"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AD8">
                        <a:alpha val="10000"/>
                      </a:srgbClr>
                    </a:solidFill>
                  </a:tcPr>
                </a:tc>
                <a:tc>
                  <a:txBody>
                    <a:bodyPr/>
                    <a:lstStyle/>
                    <a:p>
                      <a:pPr algn="ctr" fontAlgn="ctr"/>
                      <a:r>
                        <a:rPr lang="en-US" sz="3000" b="1" dirty="0">
                          <a:solidFill>
                            <a:srgbClr val="01BAD8"/>
                          </a:solidFill>
                          <a:effectLst>
                            <a:reflection blurRad="6350" stA="20000" endPos="85000" dist="29997" dir="5400000" sy="-100000" algn="bl" rotWithShape="0"/>
                          </a:effectLst>
                        </a:rPr>
                        <a:t>✓</a:t>
                      </a:r>
                      <a:endParaRPr lang="en-US" sz="3000" b="0" i="0" u="none" strike="noStrike" dirty="0">
                        <a:solidFill>
                          <a:srgbClr val="01BAD8"/>
                        </a:solidFill>
                        <a:effectLst>
                          <a:reflection blurRad="6350" stA="20000" endPos="85000" dist="29997" dir="5400000" sy="-100000" algn="bl" rotWithShape="0"/>
                        </a:effectLst>
                        <a:latin typeface="Calibri" panose="020F0502020204030204" pitchFamily="34" charset="0"/>
                        <a:cs typeface="Calibri" panose="020F0502020204030204" pitchFamily="34" charset="0"/>
                      </a:endParaRPr>
                    </a:p>
                  </a:txBody>
                  <a:tcPr marL="8773" marR="8773" marT="8773"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AD8">
                        <a:alpha val="10000"/>
                      </a:srgbClr>
                    </a:solidFill>
                  </a:tcPr>
                </a:tc>
                <a:tc>
                  <a:txBody>
                    <a:bodyPr/>
                    <a:lstStyle/>
                    <a:p>
                      <a:pPr algn="ctr" fontAlgn="ctr"/>
                      <a:r>
                        <a:rPr lang="en-US" sz="3000" u="none" strike="noStrike" dirty="0">
                          <a:solidFill>
                            <a:srgbClr val="FFD400"/>
                          </a:solidFill>
                          <a:effectLst>
                            <a:reflection blurRad="6350" stA="50000" endA="300" endPos="50000" dist="29997" dir="5400000" sy="-100000" algn="bl" rotWithShape="0"/>
                          </a:effectLst>
                        </a:rPr>
                        <a:t> </a:t>
                      </a:r>
                      <a:r>
                        <a:rPr lang="en-US" sz="3000" b="1" dirty="0">
                          <a:solidFill>
                            <a:srgbClr val="01BAD8"/>
                          </a:solidFill>
                          <a:effectLst>
                            <a:reflection blurRad="6350" stA="20000" endPos="85000" dist="29997" dir="5400000" sy="-100000" algn="bl" rotWithShape="0"/>
                          </a:effectLst>
                        </a:rPr>
                        <a:t>✓</a:t>
                      </a:r>
                      <a:endParaRPr lang="en-US" sz="3000" b="0" i="0" u="none" strike="noStrike" dirty="0">
                        <a:solidFill>
                          <a:srgbClr val="FFD400"/>
                        </a:solidFill>
                        <a:effectLst>
                          <a:reflection blurRad="6350" stA="50000" endA="300" endPos="50000" dist="29997" dir="5400000" sy="-100000" algn="bl" rotWithShape="0"/>
                        </a:effectLst>
                        <a:latin typeface="Calibri" panose="020F0502020204030204" pitchFamily="34" charset="0"/>
                      </a:endParaRPr>
                    </a:p>
                  </a:txBody>
                  <a:tcPr marL="8773" marR="8773" marT="8773"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AD8">
                        <a:alpha val="10000"/>
                      </a:srgbClr>
                    </a:solidFill>
                  </a:tcPr>
                </a:tc>
                <a:tc>
                  <a:txBody>
                    <a:bodyPr/>
                    <a:lstStyle/>
                    <a:p>
                      <a:pPr algn="ctr" fontAlgn="ctr"/>
                      <a:r>
                        <a:rPr lang="en-US" sz="3000" b="1" dirty="0">
                          <a:solidFill>
                            <a:srgbClr val="01BAD8"/>
                          </a:solidFill>
                          <a:effectLst>
                            <a:reflection blurRad="6350" stA="20000" endPos="85000" dist="29997" dir="5400000" sy="-100000" algn="bl" rotWithShape="0"/>
                          </a:effectLst>
                        </a:rPr>
                        <a:t>✓</a:t>
                      </a:r>
                      <a:endParaRPr lang="en-US" sz="3000" b="0" i="0" u="none" strike="noStrike" dirty="0">
                        <a:solidFill>
                          <a:srgbClr val="FFD400"/>
                        </a:solidFill>
                        <a:effectLst>
                          <a:reflection blurRad="6350" stA="50000" endA="300" endPos="50000" dist="29997" dir="5400000" sy="-100000" algn="bl" rotWithShape="0"/>
                        </a:effectLst>
                        <a:latin typeface="Calibri" panose="020F0502020204030204" pitchFamily="34" charset="0"/>
                      </a:endParaRPr>
                    </a:p>
                  </a:txBody>
                  <a:tcPr marL="8773" marR="8773" marT="8773"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AD8">
                        <a:alpha val="10000"/>
                      </a:srgb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3000" b="1" dirty="0">
                          <a:solidFill>
                            <a:srgbClr val="01BAD8"/>
                          </a:solidFill>
                          <a:effectLst>
                            <a:reflection blurRad="6350" stA="20000" endPos="85000" dist="29997" dir="5400000" sy="-100000" algn="bl" rotWithShape="0"/>
                          </a:effectLst>
                        </a:rPr>
                        <a:t>✓</a:t>
                      </a:r>
                      <a:endParaRPr lang="en-US" sz="3000" b="0" i="0" u="none" strike="noStrike" dirty="0">
                        <a:solidFill>
                          <a:srgbClr val="FFD400"/>
                        </a:solidFill>
                        <a:effectLst>
                          <a:reflection blurRad="6350" stA="50000" endA="300" endPos="50000" dist="29997" dir="5400000" sy="-100000" algn="bl" rotWithShape="0"/>
                        </a:effectLst>
                        <a:latin typeface="Calibri" panose="020F0502020204030204" pitchFamily="34" charset="0"/>
                      </a:endParaRPr>
                    </a:p>
                  </a:txBody>
                  <a:tcPr marL="8773" marR="8773" marT="8773"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AD8">
                        <a:alpha val="10000"/>
                      </a:srgbClr>
                    </a:solidFill>
                  </a:tcPr>
                </a:tc>
                <a:tc>
                  <a:txBody>
                    <a:bodyPr/>
                    <a:lstStyle/>
                    <a:p>
                      <a:pPr algn="ctr" fontAlgn="ctr"/>
                      <a:r>
                        <a:rPr lang="en-US" sz="3000" b="1" dirty="0">
                          <a:solidFill>
                            <a:srgbClr val="01BAD8"/>
                          </a:solidFill>
                          <a:effectLst>
                            <a:reflection blurRad="6350" stA="20000" endPos="85000" dist="29997" dir="5400000" sy="-100000" algn="bl" rotWithShape="0"/>
                          </a:effectLst>
                        </a:rPr>
                        <a:t>✓</a:t>
                      </a:r>
                      <a:endParaRPr lang="en-US" sz="3000" b="0" i="0" u="none" strike="noStrike" dirty="0">
                        <a:solidFill>
                          <a:srgbClr val="FFD400"/>
                        </a:solidFill>
                        <a:effectLst>
                          <a:reflection blurRad="6350" stA="50000" endA="300" endPos="50000" dist="29997" dir="5400000" sy="-100000" algn="bl" rotWithShape="0"/>
                        </a:effectLst>
                        <a:latin typeface="Calibri" panose="020F0502020204030204" pitchFamily="34" charset="0"/>
                      </a:endParaRPr>
                    </a:p>
                  </a:txBody>
                  <a:tcPr marL="8773" marR="8773" marT="8773"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AD8">
                        <a:alpha val="10000"/>
                      </a:srgbClr>
                    </a:solidFill>
                  </a:tcPr>
                </a:tc>
                <a:tc>
                  <a:txBody>
                    <a:bodyPr/>
                    <a:lstStyle/>
                    <a:p>
                      <a:pPr algn="ctr" fontAlgn="ctr"/>
                      <a:r>
                        <a:rPr lang="en-US" sz="3000" b="1" dirty="0">
                          <a:solidFill>
                            <a:srgbClr val="01BAD8"/>
                          </a:solidFill>
                          <a:effectLst>
                            <a:reflection blurRad="6350" stA="20000" endPos="85000" dist="29997" dir="5400000" sy="-100000" algn="bl" rotWithShape="0"/>
                          </a:effectLst>
                        </a:rPr>
                        <a:t>✓</a:t>
                      </a:r>
                      <a:endParaRPr lang="en-US" sz="3000" b="0" i="0" u="none" strike="noStrike" dirty="0">
                        <a:solidFill>
                          <a:srgbClr val="FFD400"/>
                        </a:solidFill>
                        <a:effectLst>
                          <a:reflection blurRad="6350" stA="50000" endA="300" endPos="50000" dist="29997" dir="5400000" sy="-100000" algn="bl" rotWithShape="0"/>
                        </a:effectLst>
                        <a:latin typeface="Calibri" panose="020F0502020204030204" pitchFamily="34" charset="0"/>
                      </a:endParaRPr>
                    </a:p>
                  </a:txBody>
                  <a:tcPr marL="8773" marR="8773" marT="8773"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AD8">
                        <a:alpha val="10000"/>
                      </a:srgbClr>
                    </a:solidFill>
                  </a:tcPr>
                </a:tc>
                <a:tc>
                  <a:txBody>
                    <a:bodyPr/>
                    <a:lstStyle/>
                    <a:p>
                      <a:pPr algn="ctr" fontAlgn="ctr"/>
                      <a:r>
                        <a:rPr lang="en-US" sz="3000" b="1" dirty="0">
                          <a:solidFill>
                            <a:srgbClr val="01BAD8"/>
                          </a:solidFill>
                          <a:effectLst>
                            <a:reflection blurRad="6350" stA="20000" endPos="85000" dist="29997" dir="5400000" sy="-100000" algn="bl" rotWithShape="0"/>
                          </a:effectLst>
                        </a:rPr>
                        <a:t>✓</a:t>
                      </a:r>
                      <a:endParaRPr lang="en-US" sz="3000" b="0" i="0" u="none" strike="noStrike" dirty="0">
                        <a:solidFill>
                          <a:srgbClr val="FFD400"/>
                        </a:solidFill>
                        <a:effectLst>
                          <a:reflection blurRad="6350" stA="50000" endA="300" endPos="50000" dist="29997" dir="5400000" sy="-100000" algn="bl" rotWithShape="0"/>
                        </a:effectLst>
                        <a:latin typeface="Calibri" panose="020F0502020204030204" pitchFamily="34" charset="0"/>
                      </a:endParaRPr>
                    </a:p>
                  </a:txBody>
                  <a:tcPr marL="8773" marR="8773" marT="8773"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AD8">
                        <a:alpha val="10000"/>
                      </a:srgbClr>
                    </a:solidFill>
                  </a:tcPr>
                </a:tc>
                <a:extLst>
                  <a:ext uri="{0D108BD9-81ED-4DB2-BD59-A6C34878D82A}">
                    <a16:rowId xmlns:a16="http://schemas.microsoft.com/office/drawing/2014/main" val="1751301542"/>
                  </a:ext>
                </a:extLst>
              </a:tr>
              <a:tr h="1557051">
                <a:tc>
                  <a:txBody>
                    <a:bodyPr/>
                    <a:lstStyle/>
                    <a:p>
                      <a:pPr marL="914400" marR="0" lvl="0" indent="0" algn="l" defTabSz="914400" rtl="0" eaLnBrk="1" fontAlgn="ctr" latinLnBrk="0" hangingPunct="1">
                        <a:lnSpc>
                          <a:spcPct val="100000"/>
                        </a:lnSpc>
                        <a:spcBef>
                          <a:spcPts val="0"/>
                        </a:spcBef>
                        <a:spcAft>
                          <a:spcPts val="0"/>
                        </a:spcAft>
                        <a:buClrTx/>
                        <a:buSzTx/>
                        <a:buFontTx/>
                        <a:buNone/>
                        <a:tabLst/>
                        <a:defRPr/>
                      </a:pPr>
                      <a:r>
                        <a:rPr lang="en-US" sz="2200" b="0" i="0" u="none" strike="noStrike" dirty="0">
                          <a:solidFill>
                            <a:srgbClr val="000000"/>
                          </a:solidFill>
                          <a:effectLst/>
                          <a:latin typeface="Calibri" panose="020F0502020204030204" pitchFamily="34" charset="0"/>
                        </a:rPr>
                        <a:t>Disrupt The Gut and Microbiome</a:t>
                      </a:r>
                    </a:p>
                  </a:txBody>
                  <a:tcPr marL="8773" marR="8773" marT="8773"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AD8">
                        <a:alpha val="10000"/>
                      </a:srgbClr>
                    </a:solidFill>
                  </a:tcPr>
                </a:tc>
                <a:tc>
                  <a:txBody>
                    <a:bodyPr/>
                    <a:lstStyle/>
                    <a:p>
                      <a:pPr algn="ctr" fontAlgn="ctr"/>
                      <a:r>
                        <a:rPr lang="en-US" sz="3000" b="1" dirty="0">
                          <a:solidFill>
                            <a:srgbClr val="01BAD8"/>
                          </a:solidFill>
                          <a:effectLst>
                            <a:reflection blurRad="6350" stA="20000" endPos="85000" dist="29997" dir="5400000" sy="-100000" algn="bl" rotWithShape="0"/>
                          </a:effectLst>
                        </a:rPr>
                        <a:t>✓</a:t>
                      </a:r>
                      <a:endParaRPr lang="en-US" sz="3000" b="0" i="0" u="none" strike="noStrike" dirty="0">
                        <a:solidFill>
                          <a:srgbClr val="01BAD8"/>
                        </a:solidFill>
                        <a:effectLst>
                          <a:reflection blurRad="6350" stA="20000" endPos="85000" dist="29997" dir="5400000" sy="-100000" algn="bl" rotWithShape="0"/>
                        </a:effectLst>
                        <a:latin typeface="Calibri" panose="020F0502020204030204" pitchFamily="34" charset="0"/>
                        <a:cs typeface="Calibri" panose="020F0502020204030204" pitchFamily="34" charset="0"/>
                      </a:endParaRPr>
                    </a:p>
                  </a:txBody>
                  <a:tcPr marL="8773" marR="8773" marT="8773"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AD8">
                        <a:alpha val="10000"/>
                      </a:srgbClr>
                    </a:solidFill>
                  </a:tcPr>
                </a:tc>
                <a:tc>
                  <a:txBody>
                    <a:bodyPr/>
                    <a:lstStyle/>
                    <a:p>
                      <a:pPr algn="ctr" fontAlgn="ctr"/>
                      <a:r>
                        <a:rPr lang="en-US" sz="3000" u="none" strike="noStrike" dirty="0">
                          <a:solidFill>
                            <a:srgbClr val="FFD400"/>
                          </a:solidFill>
                          <a:effectLst>
                            <a:reflection blurRad="6350" stA="50000" endA="300" endPos="50000" dist="29997" dir="5400000" sy="-100000" algn="bl" rotWithShape="0"/>
                          </a:effectLst>
                        </a:rPr>
                        <a:t> </a:t>
                      </a:r>
                      <a:r>
                        <a:rPr lang="en-US" sz="3000" b="1" dirty="0">
                          <a:solidFill>
                            <a:srgbClr val="01BAD8"/>
                          </a:solidFill>
                          <a:effectLst>
                            <a:reflection blurRad="6350" stA="20000" endPos="85000" dist="29997" dir="5400000" sy="-100000" algn="bl" rotWithShape="0"/>
                          </a:effectLst>
                        </a:rPr>
                        <a:t>✓</a:t>
                      </a:r>
                      <a:endParaRPr lang="en-US" sz="3000" b="0" i="0" u="none" strike="noStrike" dirty="0">
                        <a:solidFill>
                          <a:srgbClr val="FFD400"/>
                        </a:solidFill>
                        <a:effectLst>
                          <a:reflection blurRad="6350" stA="50000" endA="300" endPos="50000" dist="29997" dir="5400000" sy="-100000" algn="bl" rotWithShape="0"/>
                        </a:effectLst>
                        <a:latin typeface="Calibri" panose="020F0502020204030204" pitchFamily="34" charset="0"/>
                      </a:endParaRPr>
                    </a:p>
                  </a:txBody>
                  <a:tcPr marL="8773" marR="8773" marT="8773"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AD8">
                        <a:alpha val="10000"/>
                      </a:srgbClr>
                    </a:solidFill>
                  </a:tcPr>
                </a:tc>
                <a:tc>
                  <a:txBody>
                    <a:bodyPr/>
                    <a:lstStyle/>
                    <a:p>
                      <a:pPr algn="ctr" fontAlgn="ctr"/>
                      <a:r>
                        <a:rPr lang="en-US" sz="3000" b="1" dirty="0">
                          <a:solidFill>
                            <a:srgbClr val="01BAD8"/>
                          </a:solidFill>
                          <a:effectLst>
                            <a:reflection blurRad="6350" stA="20000" endPos="85000" dist="29997" dir="5400000" sy="-100000" algn="bl" rotWithShape="0"/>
                          </a:effectLst>
                        </a:rPr>
                        <a:t>✓</a:t>
                      </a:r>
                      <a:endParaRPr lang="en-US" sz="3000" b="0" i="0" u="none" strike="noStrike" dirty="0">
                        <a:solidFill>
                          <a:srgbClr val="FFD400"/>
                        </a:solidFill>
                        <a:effectLst>
                          <a:reflection blurRad="6350" stA="50000" endA="300" endPos="50000" dist="29997" dir="5400000" sy="-100000" algn="bl" rotWithShape="0"/>
                        </a:effectLst>
                        <a:latin typeface="Calibri" panose="020F0502020204030204" pitchFamily="34" charset="0"/>
                      </a:endParaRPr>
                    </a:p>
                  </a:txBody>
                  <a:tcPr marL="8773" marR="8773" marT="8773"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AD8">
                        <a:alpha val="10000"/>
                      </a:srgb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3000" b="1" dirty="0">
                          <a:solidFill>
                            <a:srgbClr val="01BAD8"/>
                          </a:solidFill>
                          <a:effectLst>
                            <a:reflection blurRad="6350" stA="20000" endPos="85000" dist="29997" dir="5400000" sy="-100000" algn="bl" rotWithShape="0"/>
                          </a:effectLst>
                        </a:rPr>
                        <a:t>✓</a:t>
                      </a:r>
                      <a:endParaRPr lang="en-US" sz="3000" b="0" i="0" u="none" strike="noStrike" dirty="0">
                        <a:solidFill>
                          <a:srgbClr val="FFD400"/>
                        </a:solidFill>
                        <a:effectLst>
                          <a:reflection blurRad="6350" stA="50000" endA="300" endPos="50000" dist="29997" dir="5400000" sy="-100000" algn="bl" rotWithShape="0"/>
                        </a:effectLst>
                        <a:latin typeface="Calibri" panose="020F0502020204030204" pitchFamily="34" charset="0"/>
                      </a:endParaRPr>
                    </a:p>
                  </a:txBody>
                  <a:tcPr marL="8773" marR="8773" marT="8773"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AD8">
                        <a:alpha val="10000"/>
                      </a:srgbClr>
                    </a:solidFill>
                  </a:tcPr>
                </a:tc>
                <a:tc>
                  <a:txBody>
                    <a:bodyPr/>
                    <a:lstStyle/>
                    <a:p>
                      <a:pPr algn="ctr" fontAlgn="ctr"/>
                      <a:r>
                        <a:rPr lang="en-US" sz="3000" b="1" dirty="0">
                          <a:solidFill>
                            <a:srgbClr val="01BAD8"/>
                          </a:solidFill>
                          <a:effectLst>
                            <a:reflection blurRad="6350" stA="20000" endPos="85000" dist="29997" dir="5400000" sy="-100000" algn="bl" rotWithShape="0"/>
                          </a:effectLst>
                        </a:rPr>
                        <a:t>✓</a:t>
                      </a:r>
                      <a:endParaRPr lang="en-US" sz="3000" b="0" i="0" u="none" strike="noStrike" dirty="0">
                        <a:solidFill>
                          <a:srgbClr val="FFD400"/>
                        </a:solidFill>
                        <a:effectLst>
                          <a:reflection blurRad="6350" stA="50000" endA="300" endPos="50000" dist="29997" dir="5400000" sy="-100000" algn="bl" rotWithShape="0"/>
                        </a:effectLst>
                        <a:latin typeface="Calibri" panose="020F0502020204030204" pitchFamily="34" charset="0"/>
                      </a:endParaRPr>
                    </a:p>
                  </a:txBody>
                  <a:tcPr marL="8773" marR="8773" marT="8773"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AD8">
                        <a:alpha val="10000"/>
                      </a:srgbClr>
                    </a:solidFill>
                  </a:tcPr>
                </a:tc>
                <a:tc>
                  <a:txBody>
                    <a:bodyPr/>
                    <a:lstStyle/>
                    <a:p>
                      <a:pPr algn="ctr" fontAlgn="ctr"/>
                      <a:r>
                        <a:rPr lang="en-US" sz="3000" b="1" dirty="0">
                          <a:solidFill>
                            <a:srgbClr val="01BAD8"/>
                          </a:solidFill>
                          <a:effectLst>
                            <a:reflection blurRad="6350" stA="20000" endPos="85000" dist="29997" dir="5400000" sy="-100000" algn="bl" rotWithShape="0"/>
                          </a:effectLst>
                        </a:rPr>
                        <a:t>✓</a:t>
                      </a:r>
                      <a:endParaRPr lang="en-US" sz="3000" b="0" i="0" u="none" strike="noStrike" dirty="0">
                        <a:solidFill>
                          <a:srgbClr val="FFD400"/>
                        </a:solidFill>
                        <a:effectLst>
                          <a:reflection blurRad="6350" stA="50000" endA="300" endPos="50000" dist="29997" dir="5400000" sy="-100000" algn="bl" rotWithShape="0"/>
                        </a:effectLst>
                        <a:latin typeface="Calibri" panose="020F0502020204030204" pitchFamily="34" charset="0"/>
                      </a:endParaRPr>
                    </a:p>
                  </a:txBody>
                  <a:tcPr marL="8773" marR="8773" marT="8773"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AD8">
                        <a:alpha val="10000"/>
                      </a:srgbClr>
                    </a:solidFill>
                  </a:tcPr>
                </a:tc>
                <a:tc>
                  <a:txBody>
                    <a:bodyPr/>
                    <a:lstStyle/>
                    <a:p>
                      <a:pPr algn="ctr" fontAlgn="ctr"/>
                      <a:r>
                        <a:rPr lang="en-US" sz="3000" b="1" dirty="0">
                          <a:solidFill>
                            <a:srgbClr val="01BAD8"/>
                          </a:solidFill>
                          <a:effectLst>
                            <a:reflection blurRad="6350" stA="20000" endPos="85000" dist="29997" dir="5400000" sy="-100000" algn="bl" rotWithShape="0"/>
                          </a:effectLst>
                        </a:rPr>
                        <a:t>✓</a:t>
                      </a:r>
                      <a:endParaRPr lang="en-US" sz="3000" b="0" i="0" u="none" strike="noStrike" dirty="0">
                        <a:solidFill>
                          <a:srgbClr val="FFD400"/>
                        </a:solidFill>
                        <a:effectLst>
                          <a:reflection blurRad="6350" stA="50000" endA="300" endPos="50000" dist="29997" dir="5400000" sy="-100000" algn="bl" rotWithShape="0"/>
                        </a:effectLst>
                        <a:latin typeface="Calibri" panose="020F0502020204030204" pitchFamily="34" charset="0"/>
                      </a:endParaRPr>
                    </a:p>
                  </a:txBody>
                  <a:tcPr marL="8773" marR="8773" marT="8773"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AD8">
                        <a:alpha val="10000"/>
                      </a:srgbClr>
                    </a:solidFill>
                  </a:tcPr>
                </a:tc>
                <a:extLst>
                  <a:ext uri="{0D108BD9-81ED-4DB2-BD59-A6C34878D82A}">
                    <a16:rowId xmlns:a16="http://schemas.microsoft.com/office/drawing/2014/main" val="2724688767"/>
                  </a:ext>
                </a:extLst>
              </a:tr>
            </a:tbl>
          </a:graphicData>
        </a:graphic>
      </p:graphicFrame>
    </p:spTree>
    <p:extLst>
      <p:ext uri="{BB962C8B-B14F-4D97-AF65-F5344CB8AC3E}">
        <p14:creationId xmlns:p14="http://schemas.microsoft.com/office/powerpoint/2010/main" val="11743053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B4D72-DCD4-E15A-FDDB-E409C52C576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6B038D-45EC-3A3F-66B3-EC5F57322A63}"/>
              </a:ext>
            </a:extLst>
          </p:cNvPr>
          <p:cNvSpPr txBox="1">
            <a:spLocks/>
          </p:cNvSpPr>
          <p:nvPr/>
        </p:nvSpPr>
        <p:spPr>
          <a:xfrm>
            <a:off x="176271" y="1497350"/>
            <a:ext cx="11287418" cy="45663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a:latin typeface="Calibri" panose="020F0502020204030204" pitchFamily="34" charset="0"/>
                <a:cs typeface="Calibri" panose="020F0502020204030204" pitchFamily="34" charset="0"/>
              </a:rPr>
              <a:t>IgA is the predominant antibody isotype produced at mucosal surfaces and is a critical mediator of intestinal immunity… In the lumen, these antibodies can bind and ‘coat’ offending pathogens, and provide protection against infection through neutralization and exclusion.</a:t>
            </a:r>
            <a:r>
              <a:rPr lang="en-US" sz="2100" baseline="30000" dirty="0">
                <a:latin typeface="Calibri" panose="020F0502020204030204" pitchFamily="34" charset="0"/>
                <a:cs typeface="Calibri" panose="020F0502020204030204" pitchFamily="34" charset="0"/>
              </a:rPr>
              <a:t>1</a:t>
            </a:r>
          </a:p>
          <a:p>
            <a:r>
              <a:rPr lang="en-US" sz="2100" dirty="0">
                <a:latin typeface="Calibri" panose="020F0502020204030204" pitchFamily="34" charset="0"/>
                <a:cs typeface="Calibri" panose="020F0502020204030204" pitchFamily="34" charset="0"/>
              </a:rPr>
              <a:t>IgA plays a critical and non-redundant role in shaping the composition of the gut microbiota in humans.</a:t>
            </a:r>
            <a:r>
              <a:rPr lang="en-US" sz="2100" baseline="30000" dirty="0">
                <a:latin typeface="Calibri" panose="020F0502020204030204" pitchFamily="34" charset="0"/>
                <a:cs typeface="Calibri" panose="020F0502020204030204" pitchFamily="34" charset="0"/>
              </a:rPr>
              <a:t>2</a:t>
            </a:r>
            <a:endParaRPr lang="en-US" sz="2100" dirty="0">
              <a:latin typeface="Calibri" panose="020F0502020204030204" pitchFamily="34" charset="0"/>
              <a:cs typeface="Calibri" panose="020F0502020204030204" pitchFamily="34" charset="0"/>
            </a:endParaRPr>
          </a:p>
          <a:p>
            <a:r>
              <a:rPr lang="en-US" sz="2100" dirty="0">
                <a:latin typeface="Calibri" panose="020F0502020204030204" pitchFamily="34" charset="0"/>
                <a:cs typeface="Calibri" panose="020F0502020204030204" pitchFamily="34" charset="0"/>
              </a:rPr>
              <a:t>IgA mediates microbial homeostasis at the intestinal mucosa. Within the gut, IgA acts in a context-dependent manner to both </a:t>
            </a:r>
            <a:r>
              <a:rPr lang="en-US" sz="2100" b="1" dirty="0">
                <a:latin typeface="Calibri" panose="020F0502020204030204" pitchFamily="34" charset="0"/>
                <a:cs typeface="Calibri" panose="020F0502020204030204" pitchFamily="34" charset="0"/>
              </a:rPr>
              <a:t>prevent and promote bacterial colonization and to influence bacterial gene expression, thus providing exquisite control of the microbiota</a:t>
            </a:r>
            <a:r>
              <a:rPr lang="en-US" sz="2100" dirty="0">
                <a:latin typeface="Calibri" panose="020F0502020204030204" pitchFamily="34" charset="0"/>
                <a:cs typeface="Calibri" panose="020F0502020204030204" pitchFamily="34" charset="0"/>
              </a:rPr>
              <a:t>.</a:t>
            </a:r>
            <a:r>
              <a:rPr lang="en-US" sz="2100" baseline="30000" dirty="0">
                <a:latin typeface="Calibri" panose="020F0502020204030204" pitchFamily="34" charset="0"/>
                <a:cs typeface="Calibri" panose="020F0502020204030204" pitchFamily="34" charset="0"/>
              </a:rPr>
              <a:t>3</a:t>
            </a:r>
          </a:p>
          <a:p>
            <a:r>
              <a:rPr lang="en-US" sz="2100" dirty="0" err="1">
                <a:latin typeface="Calibri" panose="020F0502020204030204" pitchFamily="34" charset="0"/>
                <a:cs typeface="Calibri" panose="020F0502020204030204" pitchFamily="34" charset="0"/>
              </a:rPr>
              <a:t>SIgA</a:t>
            </a:r>
            <a:r>
              <a:rPr lang="en-US" sz="2100" dirty="0">
                <a:latin typeface="Calibri" panose="020F0502020204030204" pitchFamily="34" charset="0"/>
                <a:cs typeface="Calibri" panose="020F0502020204030204" pitchFamily="34" charset="0"/>
              </a:rPr>
              <a:t> has been shown to both promote colonization of certain commensal species and </a:t>
            </a:r>
            <a:r>
              <a:rPr lang="en-US" sz="2100" b="1" dirty="0">
                <a:latin typeface="Calibri" panose="020F0502020204030204" pitchFamily="34" charset="0"/>
                <a:cs typeface="Calibri" panose="020F0502020204030204" pitchFamily="34" charset="0"/>
              </a:rPr>
              <a:t>neutralize pathogens and pathobionts, playing a dual role in shaping the intestinal microbial community.</a:t>
            </a:r>
            <a:r>
              <a:rPr lang="en-US" sz="2100" baseline="30000" dirty="0">
                <a:latin typeface="Calibri" panose="020F0502020204030204" pitchFamily="34" charset="0"/>
                <a:cs typeface="Calibri" panose="020F0502020204030204" pitchFamily="34" charset="0"/>
              </a:rPr>
              <a:t>4</a:t>
            </a:r>
          </a:p>
          <a:p>
            <a:r>
              <a:rPr lang="en-US" sz="2100" dirty="0">
                <a:latin typeface="Calibri" panose="020F0502020204030204" pitchFamily="34" charset="0"/>
                <a:cs typeface="Calibri" panose="020F0502020204030204" pitchFamily="34" charset="0"/>
              </a:rPr>
              <a:t>Immune exclusion is the primary mechanism by which </a:t>
            </a:r>
            <a:r>
              <a:rPr lang="en-US" sz="2100" dirty="0" err="1">
                <a:latin typeface="Calibri" panose="020F0502020204030204" pitchFamily="34" charset="0"/>
                <a:cs typeface="Calibri" panose="020F0502020204030204" pitchFamily="34" charset="0"/>
              </a:rPr>
              <a:t>SIgA</a:t>
            </a:r>
            <a:r>
              <a:rPr lang="en-US" sz="2100" dirty="0">
                <a:latin typeface="Calibri" panose="020F0502020204030204" pitchFamily="34" charset="0"/>
                <a:cs typeface="Calibri" panose="020F0502020204030204" pitchFamily="34" charset="0"/>
              </a:rPr>
              <a:t> blocks microorganisms and toxins from attaching to mucosal target epithelial cells, thereby preventing surface damage, colonization, and subsequent massive invasion</a:t>
            </a:r>
            <a:r>
              <a:rPr lang="en-US" sz="2100" baseline="30000" dirty="0">
                <a:latin typeface="Calibri" panose="020F0502020204030204" pitchFamily="34" charset="0"/>
                <a:cs typeface="Calibri" panose="020F0502020204030204" pitchFamily="34" charset="0"/>
              </a:rPr>
              <a:t>5</a:t>
            </a:r>
          </a:p>
        </p:txBody>
      </p:sp>
      <p:sp>
        <p:nvSpPr>
          <p:cNvPr id="6" name="Text Placeholder 1">
            <a:extLst>
              <a:ext uri="{FF2B5EF4-FFF2-40B4-BE49-F238E27FC236}">
                <a16:creationId xmlns:a16="http://schemas.microsoft.com/office/drawing/2014/main" id="{0EA65D11-D5C8-E779-3B8E-6A179884A0DD}"/>
              </a:ext>
            </a:extLst>
          </p:cNvPr>
          <p:cNvSpPr txBox="1">
            <a:spLocks/>
          </p:cNvSpPr>
          <p:nvPr/>
        </p:nvSpPr>
        <p:spPr>
          <a:xfrm>
            <a:off x="279284" y="438113"/>
            <a:ext cx="11633431" cy="6048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rgbClr val="00BAD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Role of SIGA on Microbiome</a:t>
            </a:r>
          </a:p>
        </p:txBody>
      </p:sp>
      <p:sp>
        <p:nvSpPr>
          <p:cNvPr id="8" name="TextBox 7">
            <a:extLst>
              <a:ext uri="{FF2B5EF4-FFF2-40B4-BE49-F238E27FC236}">
                <a16:creationId xmlns:a16="http://schemas.microsoft.com/office/drawing/2014/main" id="{256F5928-FFE5-2C32-70B5-41A6F15A6D58}"/>
              </a:ext>
            </a:extLst>
          </p:cNvPr>
          <p:cNvSpPr txBox="1"/>
          <p:nvPr/>
        </p:nvSpPr>
        <p:spPr>
          <a:xfrm>
            <a:off x="0" y="6148726"/>
            <a:ext cx="11671337" cy="738664"/>
          </a:xfrm>
          <a:prstGeom prst="rect">
            <a:avLst/>
          </a:prstGeom>
          <a:noFill/>
        </p:spPr>
        <p:txBody>
          <a:bodyPr wrap="none" rtlCol="0">
            <a:spAutoFit/>
          </a:bodyPr>
          <a:lstStyle/>
          <a:p>
            <a:r>
              <a:rPr lang="en-US" sz="1400" dirty="0">
                <a:solidFill>
                  <a:schemeClr val="bg1">
                    <a:lumMod val="50000"/>
                  </a:schemeClr>
                </a:solidFill>
              </a:rPr>
              <a:t>1) Palm N, et al. </a:t>
            </a:r>
            <a:r>
              <a:rPr lang="en-US" sz="1400" i="1" dirty="0">
                <a:solidFill>
                  <a:schemeClr val="bg1">
                    <a:lumMod val="50000"/>
                  </a:schemeClr>
                </a:solidFill>
              </a:rPr>
              <a:t>Cell</a:t>
            </a:r>
            <a:r>
              <a:rPr lang="en-US" sz="1400" dirty="0">
                <a:solidFill>
                  <a:schemeClr val="bg1">
                    <a:lumMod val="50000"/>
                  </a:schemeClr>
                </a:solidFill>
              </a:rPr>
              <a:t>. 2014, 158(5), 1000–1010 	2) Catanzaro J, et al.  </a:t>
            </a:r>
            <a:r>
              <a:rPr lang="en-US" sz="1400" i="1" dirty="0">
                <a:solidFill>
                  <a:schemeClr val="bg1">
                    <a:lumMod val="50000"/>
                  </a:schemeClr>
                </a:solidFill>
              </a:rPr>
              <a:t>Sci Rep. 2019,</a:t>
            </a:r>
            <a:r>
              <a:rPr lang="en-US" sz="1400" dirty="0">
                <a:solidFill>
                  <a:schemeClr val="bg1">
                    <a:lumMod val="50000"/>
                  </a:schemeClr>
                </a:solidFill>
              </a:rPr>
              <a:t> 9, 13574	3) Huus, K.E., et al. </a:t>
            </a:r>
            <a:r>
              <a:rPr lang="en-US" sz="1400" i="1" dirty="0">
                <a:solidFill>
                  <a:schemeClr val="bg1">
                    <a:lumMod val="50000"/>
                  </a:schemeClr>
                </a:solidFill>
              </a:rPr>
              <a:t>Nat Rev Immunol. 2021,</a:t>
            </a:r>
            <a:r>
              <a:rPr lang="en-US" sz="1400" dirty="0">
                <a:solidFill>
                  <a:schemeClr val="bg1">
                    <a:lumMod val="50000"/>
                  </a:schemeClr>
                </a:solidFill>
              </a:rPr>
              <a:t> 21, 514–525</a:t>
            </a:r>
          </a:p>
          <a:p>
            <a:r>
              <a:rPr lang="en-US" sz="1400" dirty="0">
                <a:solidFill>
                  <a:schemeClr val="bg1">
                    <a:lumMod val="50000"/>
                  </a:schemeClr>
                </a:solidFill>
              </a:rPr>
              <a:t>4) Donald K, et al. Cell Reports. 2024, 43, 114835	5) Wang J, et al. Front </a:t>
            </a:r>
            <a:r>
              <a:rPr lang="en-US" sz="1400" dirty="0" err="1">
                <a:solidFill>
                  <a:schemeClr val="bg1">
                    <a:lumMod val="50000"/>
                  </a:schemeClr>
                </a:solidFill>
              </a:rPr>
              <a:t>Microbiol</a:t>
            </a:r>
            <a:r>
              <a:rPr lang="en-US" sz="1400" dirty="0">
                <a:solidFill>
                  <a:schemeClr val="bg1">
                    <a:lumMod val="50000"/>
                  </a:schemeClr>
                </a:solidFill>
              </a:rPr>
              <a:t>. 2020, 11, 106</a:t>
            </a:r>
          </a:p>
          <a:p>
            <a:endParaRPr lang="en-US" sz="1400" dirty="0">
              <a:solidFill>
                <a:schemeClr val="bg1">
                  <a:lumMod val="50000"/>
                </a:schemeClr>
              </a:solidFill>
            </a:endParaRPr>
          </a:p>
        </p:txBody>
      </p:sp>
    </p:spTree>
    <p:extLst>
      <p:ext uri="{BB962C8B-B14F-4D97-AF65-F5344CB8AC3E}">
        <p14:creationId xmlns:p14="http://schemas.microsoft.com/office/powerpoint/2010/main" val="10128288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69B10-000A-0185-2FF6-BBA1DBFCDCE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CB55B-4878-AB8C-ACA1-E275C14BA0C0}"/>
              </a:ext>
            </a:extLst>
          </p:cNvPr>
          <p:cNvSpPr txBox="1">
            <a:spLocks/>
          </p:cNvSpPr>
          <p:nvPr/>
        </p:nvSpPr>
        <p:spPr>
          <a:xfrm>
            <a:off x="1353341" y="1042950"/>
            <a:ext cx="8219585" cy="45663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200" dirty="0">
              <a:effectLst/>
              <a:latin typeface="Calibri" panose="020F0502020204030204" pitchFamily="34" charset="0"/>
              <a:cs typeface="Calibri" panose="020F0502020204030204" pitchFamily="34" charset="0"/>
            </a:endParaRPr>
          </a:p>
        </p:txBody>
      </p:sp>
      <p:sp>
        <p:nvSpPr>
          <p:cNvPr id="6" name="Text Placeholder 1">
            <a:extLst>
              <a:ext uri="{FF2B5EF4-FFF2-40B4-BE49-F238E27FC236}">
                <a16:creationId xmlns:a16="http://schemas.microsoft.com/office/drawing/2014/main" id="{40D42C6E-1328-13F1-687D-BAD00E02684A}"/>
              </a:ext>
            </a:extLst>
          </p:cNvPr>
          <p:cNvSpPr txBox="1">
            <a:spLocks/>
          </p:cNvSpPr>
          <p:nvPr/>
        </p:nvSpPr>
        <p:spPr>
          <a:xfrm>
            <a:off x="279284" y="438113"/>
            <a:ext cx="11633431" cy="6048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rgbClr val="00BAD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Multi-faceted functions of secretory IgA…</a:t>
            </a:r>
          </a:p>
        </p:txBody>
      </p:sp>
      <p:sp>
        <p:nvSpPr>
          <p:cNvPr id="4" name="TextBox 3">
            <a:extLst>
              <a:ext uri="{FF2B5EF4-FFF2-40B4-BE49-F238E27FC236}">
                <a16:creationId xmlns:a16="http://schemas.microsoft.com/office/drawing/2014/main" id="{C891389A-C87C-F823-F433-6ED2E5EF6102}"/>
              </a:ext>
            </a:extLst>
          </p:cNvPr>
          <p:cNvSpPr txBox="1"/>
          <p:nvPr/>
        </p:nvSpPr>
        <p:spPr>
          <a:xfrm>
            <a:off x="0" y="6473448"/>
            <a:ext cx="3302699" cy="307777"/>
          </a:xfrm>
          <a:prstGeom prst="rect">
            <a:avLst/>
          </a:prstGeom>
          <a:noFill/>
        </p:spPr>
        <p:txBody>
          <a:bodyPr wrap="none" rtlCol="0">
            <a:spAutoFit/>
          </a:bodyPr>
          <a:lstStyle/>
          <a:p>
            <a:r>
              <a:rPr lang="en-US" sz="1400" dirty="0" err="1">
                <a:solidFill>
                  <a:schemeClr val="bg1">
                    <a:lumMod val="50000"/>
                  </a:schemeClr>
                </a:solidFill>
              </a:rPr>
              <a:t>Corthesy</a:t>
            </a:r>
            <a:r>
              <a:rPr lang="en-US" sz="1400" dirty="0">
                <a:solidFill>
                  <a:schemeClr val="bg1">
                    <a:lumMod val="50000"/>
                  </a:schemeClr>
                </a:solidFill>
              </a:rPr>
              <a:t> B. Front in Immunol. 2013, 4, 185</a:t>
            </a:r>
          </a:p>
        </p:txBody>
      </p:sp>
      <p:sp>
        <p:nvSpPr>
          <p:cNvPr id="2" name="TextBox 1">
            <a:extLst>
              <a:ext uri="{FF2B5EF4-FFF2-40B4-BE49-F238E27FC236}">
                <a16:creationId xmlns:a16="http://schemas.microsoft.com/office/drawing/2014/main" id="{4C2CF8F3-D3B4-D0E5-8275-762AC0481A90}"/>
              </a:ext>
            </a:extLst>
          </p:cNvPr>
          <p:cNvSpPr txBox="1"/>
          <p:nvPr/>
        </p:nvSpPr>
        <p:spPr>
          <a:xfrm>
            <a:off x="580571" y="2061029"/>
            <a:ext cx="184731" cy="369332"/>
          </a:xfrm>
          <a:prstGeom prst="rect">
            <a:avLst/>
          </a:prstGeom>
          <a:noFill/>
        </p:spPr>
        <p:txBody>
          <a:bodyPr wrap="none" rtlCol="0">
            <a:spAutoFit/>
          </a:bodyPr>
          <a:lstStyle/>
          <a:p>
            <a:endParaRPr lang="en-US" dirty="0"/>
          </a:p>
        </p:txBody>
      </p:sp>
      <p:sp>
        <p:nvSpPr>
          <p:cNvPr id="5" name="TextBox 4">
            <a:extLst>
              <a:ext uri="{FF2B5EF4-FFF2-40B4-BE49-F238E27FC236}">
                <a16:creationId xmlns:a16="http://schemas.microsoft.com/office/drawing/2014/main" id="{272490A8-6C21-C4B2-91C8-0A1020D326DE}"/>
              </a:ext>
            </a:extLst>
          </p:cNvPr>
          <p:cNvSpPr txBox="1"/>
          <p:nvPr/>
        </p:nvSpPr>
        <p:spPr>
          <a:xfrm>
            <a:off x="420914" y="2063740"/>
            <a:ext cx="11190515" cy="4462760"/>
          </a:xfrm>
          <a:prstGeom prst="rect">
            <a:avLst/>
          </a:prstGeom>
          <a:noFill/>
        </p:spPr>
        <p:txBody>
          <a:bodyPr wrap="square" rtlCol="0">
            <a:spAutoFit/>
          </a:bodyPr>
          <a:lstStyle/>
          <a:p>
            <a:pPr algn="ctr"/>
            <a:r>
              <a:rPr lang="en-US" sz="2600" dirty="0"/>
              <a:t>Blocking of interaction with epithelial cells possibly through agglutination of mucosal microorganisms may not be the only mechanism by which </a:t>
            </a:r>
            <a:r>
              <a:rPr lang="en-US" sz="2600" dirty="0" err="1"/>
              <a:t>SIgA</a:t>
            </a:r>
            <a:r>
              <a:rPr lang="en-US" sz="2600" dirty="0"/>
              <a:t> exerts its protective function</a:t>
            </a:r>
            <a:r>
              <a:rPr lang="en-US" sz="3000" dirty="0"/>
              <a:t>. </a:t>
            </a:r>
          </a:p>
          <a:p>
            <a:pPr algn="ctr"/>
            <a:endParaRPr lang="en-US" sz="3000" b="1" dirty="0"/>
          </a:p>
          <a:p>
            <a:pPr algn="ctr"/>
            <a:r>
              <a:rPr lang="en-US" sz="3000" b="1" dirty="0"/>
              <a:t>Recent evidence argues for a more direct effect on the bacterial viability or pathogenicity, as for example by</a:t>
            </a:r>
            <a:r>
              <a:rPr lang="en-US" sz="3000" dirty="0"/>
              <a:t> </a:t>
            </a:r>
            <a:r>
              <a:rPr lang="en-US" sz="3000" b="1" dirty="0"/>
              <a:t>perturbation of the bioenergetic machinery, impact on motility, disruption of virulence factors involved in bacterial entry. </a:t>
            </a:r>
          </a:p>
          <a:p>
            <a:pPr algn="ctr"/>
            <a:endParaRPr lang="en-US" sz="2600" dirty="0"/>
          </a:p>
          <a:p>
            <a:pPr algn="ctr"/>
            <a:endParaRPr lang="en-US" sz="2600" dirty="0"/>
          </a:p>
        </p:txBody>
      </p:sp>
    </p:spTree>
    <p:extLst>
      <p:ext uri="{BB962C8B-B14F-4D97-AF65-F5344CB8AC3E}">
        <p14:creationId xmlns:p14="http://schemas.microsoft.com/office/powerpoint/2010/main" val="8584264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6CA35-107A-F3F0-B3E4-BE84B73AE5A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276848-399D-4EB2-F690-88498598FB60}"/>
              </a:ext>
            </a:extLst>
          </p:cNvPr>
          <p:cNvSpPr txBox="1">
            <a:spLocks/>
          </p:cNvSpPr>
          <p:nvPr/>
        </p:nvSpPr>
        <p:spPr>
          <a:xfrm>
            <a:off x="176270" y="1497350"/>
            <a:ext cx="8219585" cy="45663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400" dirty="0">
              <a:latin typeface="Calibri" panose="020F0502020204030204" pitchFamily="34" charset="0"/>
              <a:cs typeface="Calibri" panose="020F0502020204030204" pitchFamily="34" charset="0"/>
            </a:endParaRPr>
          </a:p>
          <a:p>
            <a:pPr marL="0" indent="0">
              <a:buNone/>
            </a:pPr>
            <a:endParaRPr lang="en-US" sz="1400" dirty="0">
              <a:latin typeface="Calibri" panose="020F0502020204030204" pitchFamily="34" charset="0"/>
              <a:cs typeface="Calibri" panose="020F0502020204030204" pitchFamily="34" charset="0"/>
            </a:endParaRPr>
          </a:p>
          <a:p>
            <a:pPr marL="0" indent="0">
              <a:buNone/>
            </a:pPr>
            <a:endParaRPr lang="en-US" sz="1400" dirty="0">
              <a:effectLst/>
              <a:latin typeface="Calibri" panose="020F0502020204030204" pitchFamily="34" charset="0"/>
              <a:cs typeface="Calibri" panose="020F0502020204030204" pitchFamily="34" charset="0"/>
            </a:endParaRPr>
          </a:p>
          <a:p>
            <a:pPr marL="0" indent="0">
              <a:buNone/>
            </a:pPr>
            <a:endParaRPr lang="en-US" sz="1400" dirty="0">
              <a:latin typeface="Calibri" panose="020F0502020204030204" pitchFamily="34" charset="0"/>
              <a:cs typeface="Calibri" panose="020F0502020204030204" pitchFamily="34" charset="0"/>
            </a:endParaRPr>
          </a:p>
          <a:p>
            <a:pPr marL="0" indent="0">
              <a:buNone/>
            </a:pPr>
            <a:endParaRPr lang="en-US" sz="1400" dirty="0">
              <a:effectLst/>
              <a:latin typeface="Calibri" panose="020F0502020204030204" pitchFamily="34" charset="0"/>
              <a:cs typeface="Calibri" panose="020F0502020204030204" pitchFamily="34" charset="0"/>
            </a:endParaRPr>
          </a:p>
        </p:txBody>
      </p:sp>
      <p:sp>
        <p:nvSpPr>
          <p:cNvPr id="6" name="Text Placeholder 1">
            <a:extLst>
              <a:ext uri="{FF2B5EF4-FFF2-40B4-BE49-F238E27FC236}">
                <a16:creationId xmlns:a16="http://schemas.microsoft.com/office/drawing/2014/main" id="{4FCD462A-13F5-DE3A-4317-757AB584CF50}"/>
              </a:ext>
            </a:extLst>
          </p:cNvPr>
          <p:cNvSpPr txBox="1">
            <a:spLocks/>
          </p:cNvSpPr>
          <p:nvPr/>
        </p:nvSpPr>
        <p:spPr>
          <a:xfrm>
            <a:off x="279284" y="438113"/>
            <a:ext cx="11633431" cy="6048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rgbClr val="00BAD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Antibodies and Fungal Dysbiosis</a:t>
            </a:r>
          </a:p>
        </p:txBody>
      </p:sp>
      <p:sp>
        <p:nvSpPr>
          <p:cNvPr id="4" name="TextBox 3">
            <a:extLst>
              <a:ext uri="{FF2B5EF4-FFF2-40B4-BE49-F238E27FC236}">
                <a16:creationId xmlns:a16="http://schemas.microsoft.com/office/drawing/2014/main" id="{B73E49D9-7F44-5894-869B-3401CF9378B5}"/>
              </a:ext>
            </a:extLst>
          </p:cNvPr>
          <p:cNvSpPr txBox="1"/>
          <p:nvPr/>
        </p:nvSpPr>
        <p:spPr>
          <a:xfrm>
            <a:off x="176270" y="6550223"/>
            <a:ext cx="4516557" cy="307777"/>
          </a:xfrm>
          <a:prstGeom prst="rect">
            <a:avLst/>
          </a:prstGeom>
          <a:noFill/>
        </p:spPr>
        <p:txBody>
          <a:bodyPr wrap="none" rtlCol="0">
            <a:spAutoFit/>
          </a:bodyPr>
          <a:lstStyle/>
          <a:p>
            <a:r>
              <a:rPr lang="en-US" sz="1400" dirty="0">
                <a:solidFill>
                  <a:schemeClr val="bg1">
                    <a:lumMod val="50000"/>
                  </a:schemeClr>
                </a:solidFill>
              </a:rPr>
              <a:t>Iliev I, Leonardi I. Nat Rev Immunol. 2017, 17(10), 635–646</a:t>
            </a:r>
          </a:p>
        </p:txBody>
      </p:sp>
      <p:sp>
        <p:nvSpPr>
          <p:cNvPr id="5" name="TextBox 4">
            <a:extLst>
              <a:ext uri="{FF2B5EF4-FFF2-40B4-BE49-F238E27FC236}">
                <a16:creationId xmlns:a16="http://schemas.microsoft.com/office/drawing/2014/main" id="{88F3A4AB-EF02-B097-895E-F1FD7CC71509}"/>
              </a:ext>
            </a:extLst>
          </p:cNvPr>
          <p:cNvSpPr txBox="1"/>
          <p:nvPr/>
        </p:nvSpPr>
        <p:spPr>
          <a:xfrm>
            <a:off x="540326" y="2022764"/>
            <a:ext cx="11258737" cy="3323987"/>
          </a:xfrm>
          <a:prstGeom prst="rect">
            <a:avLst/>
          </a:prstGeom>
          <a:noFill/>
        </p:spPr>
        <p:txBody>
          <a:bodyPr wrap="square" rtlCol="0">
            <a:spAutoFit/>
          </a:bodyPr>
          <a:lstStyle/>
          <a:p>
            <a:pPr algn="ctr"/>
            <a:r>
              <a:rPr lang="en-US" sz="3500" dirty="0"/>
              <a:t>…humoral immune mechanisms such as the complement and </a:t>
            </a:r>
            <a:r>
              <a:rPr lang="en-US" sz="3500" b="1" dirty="0"/>
              <a:t>antifungal antibodies play an important role in antifungal immunity and might be involved in shaping the </a:t>
            </a:r>
            <a:r>
              <a:rPr lang="en-US" sz="3500" b="1" dirty="0" err="1"/>
              <a:t>mycobiota</a:t>
            </a:r>
            <a:r>
              <a:rPr lang="en-US" sz="3500" b="1" dirty="0"/>
              <a:t> at the mucosal surfaces.</a:t>
            </a:r>
          </a:p>
          <a:p>
            <a:pPr algn="ctr"/>
            <a:endParaRPr lang="en-US" sz="3500" u="sng" dirty="0">
              <a:highlight>
                <a:srgbClr val="FF0000"/>
              </a:highlight>
            </a:endParaRPr>
          </a:p>
          <a:p>
            <a:pPr algn="ctr"/>
            <a:endParaRPr lang="en-US" sz="3500" dirty="0">
              <a:highlight>
                <a:srgbClr val="FFFF00"/>
              </a:highlight>
            </a:endParaRPr>
          </a:p>
        </p:txBody>
      </p:sp>
    </p:spTree>
    <p:extLst>
      <p:ext uri="{BB962C8B-B14F-4D97-AF65-F5344CB8AC3E}">
        <p14:creationId xmlns:p14="http://schemas.microsoft.com/office/powerpoint/2010/main" val="11025637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9477C-7567-FF96-1F25-1BAC8274785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9AF63B2-5758-AC12-3218-A567F8414C96}"/>
              </a:ext>
            </a:extLst>
          </p:cNvPr>
          <p:cNvSpPr>
            <a:spLocks noGrp="1"/>
          </p:cNvSpPr>
          <p:nvPr>
            <p:ph type="body" sz="quarter" idx="13"/>
          </p:nvPr>
        </p:nvSpPr>
        <p:spPr>
          <a:xfrm>
            <a:off x="847725" y="1995715"/>
            <a:ext cx="10496550" cy="2387600"/>
          </a:xfrm>
        </p:spPr>
        <p:txBody>
          <a:bodyPr>
            <a:noAutofit/>
          </a:bodyPr>
          <a:lstStyle/>
          <a:p>
            <a:r>
              <a:rPr lang="en-US" sz="9600" dirty="0"/>
              <a:t>THE IMMUNE SYSTEM CREATES SUSCEPTIBILITY TO BIOTOXIN ILLNESS</a:t>
            </a:r>
            <a:endParaRPr lang="en-US" sz="9500" dirty="0"/>
          </a:p>
        </p:txBody>
      </p:sp>
    </p:spTree>
    <p:extLst>
      <p:ext uri="{BB962C8B-B14F-4D97-AF65-F5344CB8AC3E}">
        <p14:creationId xmlns:p14="http://schemas.microsoft.com/office/powerpoint/2010/main" val="34078441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E8F156E7-1BBF-E44E-A727-78F2D2CA3B9E}"/>
              </a:ext>
            </a:extLst>
          </p:cNvPr>
          <p:cNvSpPr>
            <a:spLocks noGrp="1"/>
          </p:cNvSpPr>
          <p:nvPr>
            <p:ph type="body" sz="quarter" idx="13"/>
          </p:nvPr>
        </p:nvSpPr>
        <p:spPr>
          <a:xfrm>
            <a:off x="330985" y="671234"/>
            <a:ext cx="11633431" cy="604837"/>
          </a:xfrm>
        </p:spPr>
        <p:txBody>
          <a:bodyPr/>
          <a:lstStyle/>
          <a:p>
            <a:r>
              <a:rPr lang="en-US" dirty="0"/>
              <a:t>Genetic-Immune Subtypes and Mold Susceptibility</a:t>
            </a:r>
          </a:p>
        </p:txBody>
      </p:sp>
      <p:pic>
        <p:nvPicPr>
          <p:cNvPr id="2" name="Picture 1">
            <a:extLst>
              <a:ext uri="{FF2B5EF4-FFF2-40B4-BE49-F238E27FC236}">
                <a16:creationId xmlns:a16="http://schemas.microsoft.com/office/drawing/2014/main" id="{8E771128-B3B0-DFAC-5CE6-C31047B0509D}"/>
              </a:ext>
            </a:extLst>
          </p:cNvPr>
          <p:cNvPicPr>
            <a:picLocks noChangeAspect="1"/>
          </p:cNvPicPr>
          <p:nvPr/>
        </p:nvPicPr>
        <p:blipFill>
          <a:blip r:embed="rId3"/>
          <a:stretch>
            <a:fillRect/>
          </a:stretch>
        </p:blipFill>
        <p:spPr>
          <a:xfrm>
            <a:off x="2280745" y="1704319"/>
            <a:ext cx="6551744" cy="3253886"/>
          </a:xfrm>
          <a:prstGeom prst="rect">
            <a:avLst/>
          </a:prstGeom>
        </p:spPr>
      </p:pic>
      <p:sp>
        <p:nvSpPr>
          <p:cNvPr id="3" name="TextBox 2">
            <a:extLst>
              <a:ext uri="{FF2B5EF4-FFF2-40B4-BE49-F238E27FC236}">
                <a16:creationId xmlns:a16="http://schemas.microsoft.com/office/drawing/2014/main" id="{75D2EF06-B5B5-760C-3F45-6589E0FBF65C}"/>
              </a:ext>
            </a:extLst>
          </p:cNvPr>
          <p:cNvSpPr txBox="1"/>
          <p:nvPr/>
        </p:nvSpPr>
        <p:spPr>
          <a:xfrm>
            <a:off x="41355" y="6518058"/>
            <a:ext cx="5675528" cy="307777"/>
          </a:xfrm>
          <a:prstGeom prst="rect">
            <a:avLst/>
          </a:prstGeom>
          <a:noFill/>
        </p:spPr>
        <p:txBody>
          <a:bodyPr wrap="none" rtlCol="0">
            <a:spAutoFit/>
          </a:bodyPr>
          <a:lstStyle/>
          <a:p>
            <a:r>
              <a:rPr lang="en-US" sz="1400" dirty="0">
                <a:solidFill>
                  <a:schemeClr val="bg1">
                    <a:lumMod val="50000"/>
                  </a:schemeClr>
                </a:solidFill>
              </a:rPr>
              <a:t>https://</a:t>
            </a:r>
            <a:r>
              <a:rPr lang="en-US" sz="1400" dirty="0" err="1">
                <a:solidFill>
                  <a:schemeClr val="bg1">
                    <a:lumMod val="50000"/>
                  </a:schemeClr>
                </a:solidFill>
              </a:rPr>
              <a:t>www.survivingmold.com</a:t>
            </a:r>
            <a:r>
              <a:rPr lang="en-US" sz="1400" dirty="0">
                <a:solidFill>
                  <a:schemeClr val="bg1">
                    <a:lumMod val="50000"/>
                  </a:schemeClr>
                </a:solidFill>
              </a:rPr>
              <a:t>/resources-for-patients/diagnosis/lab-tests</a:t>
            </a:r>
          </a:p>
        </p:txBody>
      </p:sp>
      <p:sp>
        <p:nvSpPr>
          <p:cNvPr id="4" name="TextBox 3">
            <a:extLst>
              <a:ext uri="{FF2B5EF4-FFF2-40B4-BE49-F238E27FC236}">
                <a16:creationId xmlns:a16="http://schemas.microsoft.com/office/drawing/2014/main" id="{25606914-4BBD-22B1-425B-31CF3C951FCB}"/>
              </a:ext>
            </a:extLst>
          </p:cNvPr>
          <p:cNvSpPr txBox="1"/>
          <p:nvPr/>
        </p:nvSpPr>
        <p:spPr>
          <a:xfrm>
            <a:off x="509408" y="5072502"/>
            <a:ext cx="11173183" cy="1246495"/>
          </a:xfrm>
          <a:prstGeom prst="rect">
            <a:avLst/>
          </a:prstGeom>
          <a:noFill/>
        </p:spPr>
        <p:txBody>
          <a:bodyPr wrap="square" rtlCol="0">
            <a:spAutoFit/>
          </a:bodyPr>
          <a:lstStyle/>
          <a:p>
            <a:pPr algn="ctr"/>
            <a:r>
              <a:rPr lang="en-US" sz="2500" b="1" i="0" dirty="0">
                <a:effectLst/>
                <a:latin typeface="Calibri" panose="020F0502020204030204" pitchFamily="34" charset="0"/>
                <a:cs typeface="Calibri" panose="020F0502020204030204" pitchFamily="34" charset="0"/>
              </a:rPr>
              <a:t>“we know the frequency of mold illness-susceptible patients approximates 24% of the normally distributed population. Almost a quarter of the normal population is genetically susceptible to chronic mold illness.”</a:t>
            </a:r>
            <a:endParaRPr lang="en-US" sz="25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411536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E8F156E7-1BBF-E44E-A727-78F2D2CA3B9E}"/>
              </a:ext>
            </a:extLst>
          </p:cNvPr>
          <p:cNvSpPr>
            <a:spLocks noGrp="1"/>
          </p:cNvSpPr>
          <p:nvPr>
            <p:ph type="body" sz="quarter" idx="13"/>
          </p:nvPr>
        </p:nvSpPr>
        <p:spPr>
          <a:xfrm>
            <a:off x="330985" y="671234"/>
            <a:ext cx="11633431" cy="604837"/>
          </a:xfrm>
        </p:spPr>
        <p:txBody>
          <a:bodyPr/>
          <a:lstStyle/>
          <a:p>
            <a:r>
              <a:rPr lang="en-US" dirty="0"/>
              <a:t>The Microbiota is Impact Immune Genetics (HLA…)</a:t>
            </a:r>
          </a:p>
        </p:txBody>
      </p:sp>
      <p:sp>
        <p:nvSpPr>
          <p:cNvPr id="6" name="TextBox 5">
            <a:extLst>
              <a:ext uri="{FF2B5EF4-FFF2-40B4-BE49-F238E27FC236}">
                <a16:creationId xmlns:a16="http://schemas.microsoft.com/office/drawing/2014/main" id="{DB87C623-0539-4E47-4161-35AA8F8F74BF}"/>
              </a:ext>
            </a:extLst>
          </p:cNvPr>
          <p:cNvSpPr txBox="1"/>
          <p:nvPr/>
        </p:nvSpPr>
        <p:spPr>
          <a:xfrm>
            <a:off x="118018" y="1610016"/>
            <a:ext cx="11633431" cy="4247317"/>
          </a:xfrm>
          <a:prstGeom prst="rect">
            <a:avLst/>
          </a:prstGeom>
          <a:noFill/>
        </p:spPr>
        <p:txBody>
          <a:bodyPr wrap="square" rtlCol="0">
            <a:spAutoFit/>
          </a:bodyPr>
          <a:lstStyle/>
          <a:p>
            <a:pPr lvl="1"/>
            <a:r>
              <a:rPr lang="en-US" sz="2500" i="0" dirty="0">
                <a:solidFill>
                  <a:srgbClr val="212121"/>
                </a:solidFill>
                <a:effectLst/>
                <a:latin typeface="Calibri" panose="020F0502020204030204" pitchFamily="34" charset="0"/>
                <a:cs typeface="Calibri" panose="020F0502020204030204" pitchFamily="34" charset="0"/>
              </a:rPr>
              <a:t>The composition of the gut microbiota is affected by a number of factors, including the innate and adaptive immune system. </a:t>
            </a:r>
            <a:r>
              <a:rPr lang="en-US" sz="2500" b="0" i="0" dirty="0">
                <a:solidFill>
                  <a:srgbClr val="212121"/>
                </a:solidFill>
                <a:effectLst/>
                <a:latin typeface="Calibri" panose="020F0502020204030204" pitchFamily="34" charset="0"/>
                <a:cs typeface="Calibri" panose="020F0502020204030204" pitchFamily="34" charset="0"/>
              </a:rPr>
              <a:t>The major histocompatibility complex (MHC), or the human leukocyte antigen (HLA) in humans…</a:t>
            </a:r>
            <a:r>
              <a:rPr lang="en-US" sz="2500" b="1" i="0" dirty="0">
                <a:solidFill>
                  <a:srgbClr val="212121"/>
                </a:solidFill>
                <a:effectLst/>
                <a:latin typeface="Calibri" panose="020F0502020204030204" pitchFamily="34" charset="0"/>
                <a:cs typeface="Calibri" panose="020F0502020204030204" pitchFamily="34" charset="0"/>
              </a:rPr>
              <a:t>determines the specificity of T lymphocyte and natural killer (NK) cell responses, including those against the commensal bacteria present in the human gut. </a:t>
            </a:r>
          </a:p>
          <a:p>
            <a:pPr lvl="1"/>
            <a:endParaRPr lang="en-US" sz="2500" dirty="0">
              <a:solidFill>
                <a:srgbClr val="212121"/>
              </a:solidFill>
              <a:latin typeface="Calibri" panose="020F0502020204030204" pitchFamily="34" charset="0"/>
              <a:cs typeface="Calibri" panose="020F0502020204030204" pitchFamily="34" charset="0"/>
            </a:endParaRPr>
          </a:p>
          <a:p>
            <a:pPr lvl="1"/>
            <a:r>
              <a:rPr lang="en-US" sz="3000" b="1" i="0" dirty="0">
                <a:solidFill>
                  <a:srgbClr val="212121"/>
                </a:solidFill>
                <a:effectLst/>
                <a:latin typeface="Calibri" panose="020F0502020204030204" pitchFamily="34" charset="0"/>
                <a:cs typeface="Calibri" panose="020F0502020204030204" pitchFamily="34" charset="0"/>
              </a:rPr>
              <a:t>Our results show a statistical association between host HLA haplotype and gut microbiota composition.</a:t>
            </a:r>
          </a:p>
          <a:p>
            <a:pPr lvl="1"/>
            <a:endParaRPr lang="en-US" sz="3000" b="1" dirty="0">
              <a:solidFill>
                <a:srgbClr val="212121"/>
              </a:solidFill>
              <a:latin typeface="Calibri" panose="020F0502020204030204" pitchFamily="34" charset="0"/>
              <a:cs typeface="Calibri" panose="020F0502020204030204" pitchFamily="34" charset="0"/>
            </a:endParaRPr>
          </a:p>
          <a:p>
            <a:pPr lvl="1"/>
            <a:r>
              <a:rPr lang="en-US" sz="3000" b="1" i="0" dirty="0">
                <a:solidFill>
                  <a:srgbClr val="734126"/>
                </a:solidFill>
                <a:effectLst/>
                <a:latin typeface="Calibri" panose="020F0502020204030204" pitchFamily="34" charset="0"/>
                <a:cs typeface="Calibri" panose="020F0502020204030204" pitchFamily="34" charset="0"/>
              </a:rPr>
              <a:t>Individuals with similar HLA genes have similar microbiota. </a:t>
            </a:r>
            <a:endParaRPr lang="en-US" sz="3000" b="1" dirty="0">
              <a:solidFill>
                <a:srgbClr val="282828"/>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7649A220-AF4D-42BC-8B0A-1C2939A604C4}"/>
              </a:ext>
            </a:extLst>
          </p:cNvPr>
          <p:cNvSpPr txBox="1"/>
          <p:nvPr/>
        </p:nvSpPr>
        <p:spPr>
          <a:xfrm>
            <a:off x="0" y="6572416"/>
            <a:ext cx="4364272" cy="307777"/>
          </a:xfrm>
          <a:prstGeom prst="rect">
            <a:avLst/>
          </a:prstGeom>
          <a:noFill/>
        </p:spPr>
        <p:txBody>
          <a:bodyPr wrap="none" rtlCol="0">
            <a:spAutoFit/>
          </a:bodyPr>
          <a:lstStyle/>
          <a:p>
            <a:r>
              <a:rPr lang="en-US" sz="1400" dirty="0" err="1">
                <a:solidFill>
                  <a:schemeClr val="bg1">
                    <a:lumMod val="50000"/>
                  </a:schemeClr>
                </a:solidFill>
                <a:effectLst/>
                <a:latin typeface="Calibri" panose="020F0502020204030204" pitchFamily="34" charset="0"/>
                <a:cs typeface="Calibri" panose="020F0502020204030204" pitchFamily="34" charset="0"/>
              </a:rPr>
              <a:t>Andeweg</a:t>
            </a:r>
            <a:r>
              <a:rPr lang="en-US" sz="1400" dirty="0">
                <a:solidFill>
                  <a:schemeClr val="bg1">
                    <a:lumMod val="50000"/>
                  </a:schemeClr>
                </a:solidFill>
                <a:effectLst/>
                <a:latin typeface="Calibri" panose="020F0502020204030204" pitchFamily="34" charset="0"/>
                <a:cs typeface="Calibri" panose="020F0502020204030204" pitchFamily="34" charset="0"/>
              </a:rPr>
              <a:t> S, et a. </a:t>
            </a:r>
            <a:r>
              <a:rPr lang="en-US" sz="1400" b="0" i="0" dirty="0">
                <a:solidFill>
                  <a:schemeClr val="bg1">
                    <a:lumMod val="50000"/>
                  </a:schemeClr>
                </a:solidFill>
                <a:effectLst/>
                <a:latin typeface="Calibri" panose="020F0502020204030204" pitchFamily="34" charset="0"/>
                <a:cs typeface="Calibri" panose="020F0502020204030204" pitchFamily="34" charset="0"/>
              </a:rPr>
              <a:t>mSphere. 2021 Jul-Aug; 6(4): e00476-21</a:t>
            </a:r>
            <a:endParaRPr lang="en-US" sz="1400"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842955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31264-3655-F89F-D8D5-8494CF959B7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A27F2F4-EC01-6EEF-ACB8-F8C104BA775E}"/>
              </a:ext>
            </a:extLst>
          </p:cNvPr>
          <p:cNvSpPr>
            <a:spLocks noGrp="1"/>
          </p:cNvSpPr>
          <p:nvPr>
            <p:ph type="body" sz="quarter" idx="13"/>
          </p:nvPr>
        </p:nvSpPr>
        <p:spPr>
          <a:xfrm>
            <a:off x="847725" y="1995715"/>
            <a:ext cx="10496550" cy="2387600"/>
          </a:xfrm>
        </p:spPr>
        <p:txBody>
          <a:bodyPr>
            <a:noAutofit/>
          </a:bodyPr>
          <a:lstStyle/>
          <a:p>
            <a:r>
              <a:rPr lang="en-US" sz="9500" dirty="0"/>
              <a:t>DAMPNESS </a:t>
            </a:r>
            <a:r>
              <a:rPr lang="en-US" sz="9600" dirty="0"/>
              <a:t>AND </a:t>
            </a:r>
          </a:p>
          <a:p>
            <a:r>
              <a:rPr lang="en-US" sz="9600" dirty="0"/>
              <a:t>THE IMMUNE SYSTEM</a:t>
            </a:r>
            <a:endParaRPr lang="en-US" sz="9500" dirty="0"/>
          </a:p>
        </p:txBody>
      </p:sp>
    </p:spTree>
    <p:extLst>
      <p:ext uri="{BB962C8B-B14F-4D97-AF65-F5344CB8AC3E}">
        <p14:creationId xmlns:p14="http://schemas.microsoft.com/office/powerpoint/2010/main" val="28616476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EA027-82E3-1FF1-2140-9D38E6FE107D}"/>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E833DA4-0B49-86EB-3867-1FA3314268B9}"/>
              </a:ext>
            </a:extLst>
          </p:cNvPr>
          <p:cNvSpPr txBox="1">
            <a:spLocks/>
          </p:cNvSpPr>
          <p:nvPr/>
        </p:nvSpPr>
        <p:spPr>
          <a:xfrm>
            <a:off x="1073255" y="1702814"/>
            <a:ext cx="10045489" cy="156370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500" dirty="0">
                <a:solidFill>
                  <a:srgbClr val="000000"/>
                </a:solidFill>
                <a:effectLst/>
                <a:latin typeface="Calibri" panose="020F0502020204030204" pitchFamily="34" charset="0"/>
                <a:cs typeface="Calibri" panose="020F0502020204030204" pitchFamily="34" charset="0"/>
              </a:rPr>
              <a:t>Trichothecene mycotoxins have a strong immunosuppressive effect. </a:t>
            </a:r>
          </a:p>
          <a:p>
            <a:pPr marL="0" indent="0" algn="ctr">
              <a:buNone/>
            </a:pPr>
            <a:endParaRPr lang="en-US" sz="3500" dirty="0">
              <a:latin typeface="Calibri" panose="020F0502020204030204" pitchFamily="34" charset="0"/>
              <a:cs typeface="Calibri" panose="020F0502020204030204" pitchFamily="34" charset="0"/>
            </a:endParaRPr>
          </a:p>
          <a:p>
            <a:pPr marL="0" indent="0" algn="ctr">
              <a:buNone/>
            </a:pPr>
            <a:r>
              <a:rPr lang="en-US" sz="3500" dirty="0">
                <a:solidFill>
                  <a:srgbClr val="000000"/>
                </a:solidFill>
                <a:effectLst/>
                <a:latin typeface="Calibri" panose="020F0502020204030204" pitchFamily="34" charset="0"/>
                <a:cs typeface="Calibri" panose="020F0502020204030204" pitchFamily="34" charset="0"/>
              </a:rPr>
              <a:t>These </a:t>
            </a:r>
            <a:r>
              <a:rPr lang="en-US" sz="3500" b="1" dirty="0">
                <a:solidFill>
                  <a:srgbClr val="000000"/>
                </a:solidFill>
                <a:effectLst/>
                <a:latin typeface="Calibri" panose="020F0502020204030204" pitchFamily="34" charset="0"/>
                <a:cs typeface="Calibri" panose="020F0502020204030204" pitchFamily="34" charset="0"/>
              </a:rPr>
              <a:t>mycotoxins suppress the host immunity and make them more sensitive to the infection of pathogens, including bacteria and viruses.</a:t>
            </a:r>
            <a:endParaRPr lang="en-US" sz="3500" b="1" dirty="0">
              <a:latin typeface="Calibri" panose="020F0502020204030204" pitchFamily="34" charset="0"/>
              <a:cs typeface="Calibri" panose="020F0502020204030204" pitchFamily="34" charset="0"/>
            </a:endParaRPr>
          </a:p>
          <a:p>
            <a:pPr marL="0" indent="0" algn="ctr">
              <a:buNone/>
            </a:pPr>
            <a:endParaRPr lang="en-US" sz="3500" dirty="0">
              <a:latin typeface="Calibri" panose="020F0502020204030204" pitchFamily="34" charset="0"/>
              <a:cs typeface="Calibri" panose="020F0502020204030204" pitchFamily="34" charset="0"/>
            </a:endParaRPr>
          </a:p>
          <a:p>
            <a:pPr marL="0" indent="0" algn="ctr">
              <a:buNone/>
            </a:pPr>
            <a:endParaRPr lang="en-US" sz="35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4C45A13A-9DF9-7B9D-3583-411E487BE138}"/>
              </a:ext>
            </a:extLst>
          </p:cNvPr>
          <p:cNvSpPr txBox="1"/>
          <p:nvPr/>
        </p:nvSpPr>
        <p:spPr>
          <a:xfrm>
            <a:off x="0" y="6565612"/>
            <a:ext cx="3441007" cy="307777"/>
          </a:xfrm>
          <a:prstGeom prst="rect">
            <a:avLst/>
          </a:prstGeom>
          <a:noFill/>
        </p:spPr>
        <p:txBody>
          <a:bodyPr wrap="none" rtlCol="0">
            <a:spAutoFit/>
          </a:bodyPr>
          <a:lstStyle/>
          <a:p>
            <a:pPr algn="l"/>
            <a:r>
              <a:rPr lang="en-US" sz="1400" dirty="0">
                <a:solidFill>
                  <a:schemeClr val="bg1">
                    <a:lumMod val="50000"/>
                  </a:schemeClr>
                </a:solidFill>
                <a:latin typeface="Calibri" panose="020F0502020204030204" pitchFamily="34" charset="0"/>
                <a:cs typeface="Calibri" panose="020F0502020204030204" pitchFamily="34" charset="0"/>
              </a:rPr>
              <a:t>WU Q, Et al. </a:t>
            </a:r>
            <a:r>
              <a:rPr lang="en-US" sz="1400" b="0" i="0" dirty="0">
                <a:solidFill>
                  <a:schemeClr val="bg1">
                    <a:lumMod val="50000"/>
                  </a:schemeClr>
                </a:solidFill>
                <a:effectLst/>
                <a:latin typeface="Calibri" panose="020F0502020204030204" pitchFamily="34" charset="0"/>
                <a:cs typeface="Calibri" panose="020F0502020204030204" pitchFamily="34" charset="0"/>
              </a:rPr>
              <a:t>Int J Mol Sci. 2018, 19(11), 3307</a:t>
            </a:r>
            <a:endParaRPr lang="en-US" sz="1400" dirty="0">
              <a:solidFill>
                <a:schemeClr val="bg1">
                  <a:lumMod val="50000"/>
                </a:schemeClr>
              </a:solidFill>
              <a:latin typeface="Calibri" panose="020F0502020204030204" pitchFamily="34" charset="0"/>
              <a:cs typeface="Calibri" panose="020F0502020204030204" pitchFamily="34" charset="0"/>
            </a:endParaRPr>
          </a:p>
        </p:txBody>
      </p:sp>
      <p:sp>
        <p:nvSpPr>
          <p:cNvPr id="8" name="Text Placeholder 1">
            <a:extLst>
              <a:ext uri="{FF2B5EF4-FFF2-40B4-BE49-F238E27FC236}">
                <a16:creationId xmlns:a16="http://schemas.microsoft.com/office/drawing/2014/main" id="{0FB46F1D-FF6B-16FC-C371-4A12E51C7D8D}"/>
              </a:ext>
            </a:extLst>
          </p:cNvPr>
          <p:cNvSpPr>
            <a:spLocks noGrp="1"/>
          </p:cNvSpPr>
          <p:nvPr>
            <p:ph type="body" sz="quarter" idx="13"/>
          </p:nvPr>
        </p:nvSpPr>
        <p:spPr>
          <a:xfrm>
            <a:off x="263254" y="443245"/>
            <a:ext cx="11722100" cy="604837"/>
          </a:xfrm>
        </p:spPr>
        <p:txBody>
          <a:bodyPr/>
          <a:lstStyle/>
          <a:p>
            <a:r>
              <a:rPr lang="en-US" dirty="0">
                <a:latin typeface="Calibri" panose="020F0502020204030204" pitchFamily="34" charset="0"/>
                <a:cs typeface="Calibri" panose="020F0502020204030204" pitchFamily="34" charset="0"/>
              </a:rPr>
              <a:t>Mycotoxins and Our Immune Response</a:t>
            </a:r>
          </a:p>
        </p:txBody>
      </p:sp>
    </p:spTree>
    <p:extLst>
      <p:ext uri="{BB962C8B-B14F-4D97-AF65-F5344CB8AC3E}">
        <p14:creationId xmlns:p14="http://schemas.microsoft.com/office/powerpoint/2010/main" val="11171200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48A845F-A4CD-6E26-892D-4E0B72E16BF9}"/>
              </a:ext>
            </a:extLst>
          </p:cNvPr>
          <p:cNvPicPr>
            <a:picLocks noChangeAspect="1"/>
          </p:cNvPicPr>
          <p:nvPr/>
        </p:nvPicPr>
        <p:blipFill>
          <a:blip r:embed="rId2"/>
          <a:stretch>
            <a:fillRect/>
          </a:stretch>
        </p:blipFill>
        <p:spPr>
          <a:xfrm>
            <a:off x="1129146" y="3863691"/>
            <a:ext cx="8278090" cy="2697683"/>
          </a:xfrm>
          <a:prstGeom prst="rect">
            <a:avLst/>
          </a:prstGeom>
        </p:spPr>
      </p:pic>
      <p:sp>
        <p:nvSpPr>
          <p:cNvPr id="2" name="Text Placeholder 1"/>
          <p:cNvSpPr>
            <a:spLocks noGrp="1"/>
          </p:cNvSpPr>
          <p:nvPr>
            <p:ph type="body" sz="quarter" idx="13"/>
          </p:nvPr>
        </p:nvSpPr>
        <p:spPr>
          <a:xfrm>
            <a:off x="321217" y="179664"/>
            <a:ext cx="11722100" cy="604837"/>
          </a:xfrm>
        </p:spPr>
        <p:txBody>
          <a:bodyPr/>
          <a:lstStyle/>
          <a:p>
            <a:r>
              <a:rPr lang="en-US" dirty="0"/>
              <a:t>Mycotoxins and Immune Suppression</a:t>
            </a:r>
          </a:p>
        </p:txBody>
      </p:sp>
      <p:sp>
        <p:nvSpPr>
          <p:cNvPr id="4" name="Content Placeholder 2">
            <a:extLst>
              <a:ext uri="{FF2B5EF4-FFF2-40B4-BE49-F238E27FC236}">
                <a16:creationId xmlns:a16="http://schemas.microsoft.com/office/drawing/2014/main" id="{3538BD70-AFD7-A248-A87C-F38487753A6F}"/>
              </a:ext>
            </a:extLst>
          </p:cNvPr>
          <p:cNvSpPr txBox="1">
            <a:spLocks/>
          </p:cNvSpPr>
          <p:nvPr/>
        </p:nvSpPr>
        <p:spPr>
          <a:xfrm>
            <a:off x="321217" y="1168912"/>
            <a:ext cx="11722100" cy="201151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F0055"/>
              </a:buClr>
            </a:pPr>
            <a:r>
              <a:rPr lang="en-US" sz="2900" i="1" dirty="0" err="1"/>
              <a:t>Stachybotrys</a:t>
            </a:r>
            <a:r>
              <a:rPr lang="en-US" sz="2900" i="1" dirty="0"/>
              <a:t> </a:t>
            </a:r>
            <a:r>
              <a:rPr lang="en-US" sz="2900" dirty="0"/>
              <a:t>species (black mold) can produce a </a:t>
            </a:r>
            <a:r>
              <a:rPr lang="en-US" sz="2900" b="1" dirty="0"/>
              <a:t>cyclosporin-like immunosuppressive agent capable of increasing skin graft survival in rats</a:t>
            </a:r>
            <a:r>
              <a:rPr lang="en-US" sz="2900" dirty="0"/>
              <a:t>. </a:t>
            </a:r>
          </a:p>
          <a:p>
            <a:pPr>
              <a:buClr>
                <a:srgbClr val="FF0055"/>
              </a:buClr>
            </a:pPr>
            <a:r>
              <a:rPr lang="en-US" sz="2900" dirty="0"/>
              <a:t>Animal experiments show pancytopenia after ingestion of </a:t>
            </a:r>
            <a:r>
              <a:rPr lang="en-US" sz="2900" i="1" dirty="0"/>
              <a:t>S. </a:t>
            </a:r>
            <a:r>
              <a:rPr lang="en-US" sz="2900" i="1" dirty="0" err="1"/>
              <a:t>chartarum</a:t>
            </a:r>
            <a:r>
              <a:rPr lang="en-US" sz="2900" i="1" dirty="0"/>
              <a:t>.</a:t>
            </a:r>
            <a:endParaRPr lang="en-US" sz="2900" dirty="0"/>
          </a:p>
          <a:p>
            <a:pPr>
              <a:buClr>
                <a:srgbClr val="FF0055"/>
              </a:buClr>
            </a:pPr>
            <a:r>
              <a:rPr lang="en-US" sz="2900" b="1" dirty="0"/>
              <a:t>Mycophenolic acid </a:t>
            </a:r>
            <a:r>
              <a:rPr lang="en-US" sz="2900" dirty="0"/>
              <a:t>is a mycotoxin produced by Penicillium.</a:t>
            </a:r>
          </a:p>
          <a:p>
            <a:pPr>
              <a:buClr>
                <a:srgbClr val="FF0055"/>
              </a:buClr>
            </a:pPr>
            <a:r>
              <a:rPr lang="en-US" sz="2900" b="1" dirty="0"/>
              <a:t>Cyclosporine</a:t>
            </a:r>
            <a:r>
              <a:rPr lang="en-US" sz="2900" dirty="0"/>
              <a:t> is produced by </a:t>
            </a:r>
            <a:r>
              <a:rPr lang="en-US" sz="2900" i="1" dirty="0"/>
              <a:t>Trichoderma </a:t>
            </a:r>
            <a:r>
              <a:rPr lang="en-US" sz="2900" i="1" dirty="0" err="1"/>
              <a:t>polysporum</a:t>
            </a:r>
            <a:r>
              <a:rPr lang="en-US" sz="2900" i="1" dirty="0"/>
              <a:t> </a:t>
            </a:r>
            <a:r>
              <a:rPr lang="en-US" sz="2900" dirty="0"/>
              <a:t>(a fungus).</a:t>
            </a:r>
            <a:endParaRPr lang="en-US" sz="2900" baseline="30000" dirty="0"/>
          </a:p>
          <a:p>
            <a:pPr marL="0" indent="0">
              <a:buClr>
                <a:srgbClr val="FF0055"/>
              </a:buClr>
              <a:buNone/>
            </a:pPr>
            <a:endParaRPr lang="en-US" sz="2900" dirty="0"/>
          </a:p>
        </p:txBody>
      </p:sp>
      <p:sp>
        <p:nvSpPr>
          <p:cNvPr id="5" name="TextBox 4">
            <a:extLst>
              <a:ext uri="{FF2B5EF4-FFF2-40B4-BE49-F238E27FC236}">
                <a16:creationId xmlns:a16="http://schemas.microsoft.com/office/drawing/2014/main" id="{1E07E0F0-A399-1045-A666-77E771A4D1FB}"/>
              </a:ext>
            </a:extLst>
          </p:cNvPr>
          <p:cNvSpPr txBox="1"/>
          <p:nvPr/>
        </p:nvSpPr>
        <p:spPr>
          <a:xfrm>
            <a:off x="0" y="6561374"/>
            <a:ext cx="4400564" cy="292388"/>
          </a:xfrm>
          <a:prstGeom prst="rect">
            <a:avLst/>
          </a:prstGeom>
          <a:noFill/>
        </p:spPr>
        <p:txBody>
          <a:bodyPr wrap="none" rtlCol="0">
            <a:spAutoFit/>
          </a:bodyPr>
          <a:lstStyle/>
          <a:p>
            <a:r>
              <a:rPr lang="en-US" sz="1300" dirty="0">
                <a:solidFill>
                  <a:schemeClr val="bg1">
                    <a:lumMod val="50000"/>
                  </a:schemeClr>
                </a:solidFill>
              </a:rPr>
              <a:t>Hossain M, et al. J Allergy </a:t>
            </a:r>
            <a:r>
              <a:rPr lang="en-US" sz="1300" dirty="0" err="1">
                <a:solidFill>
                  <a:schemeClr val="bg1">
                    <a:lumMod val="50000"/>
                  </a:schemeClr>
                </a:solidFill>
              </a:rPr>
              <a:t>Clin</a:t>
            </a:r>
            <a:r>
              <a:rPr lang="en-US" sz="1300" dirty="0">
                <a:solidFill>
                  <a:schemeClr val="bg1">
                    <a:lumMod val="50000"/>
                  </a:schemeClr>
                </a:solidFill>
              </a:rPr>
              <a:t> Immunol. 2004, 113(2), 200-8</a:t>
            </a:r>
          </a:p>
        </p:txBody>
      </p:sp>
      <p:cxnSp>
        <p:nvCxnSpPr>
          <p:cNvPr id="6" name="Straight Arrow Connector 5">
            <a:extLst>
              <a:ext uri="{FF2B5EF4-FFF2-40B4-BE49-F238E27FC236}">
                <a16:creationId xmlns:a16="http://schemas.microsoft.com/office/drawing/2014/main" id="{576F1EAB-4077-B69E-E0C0-50FE087000C1}"/>
              </a:ext>
            </a:extLst>
          </p:cNvPr>
          <p:cNvCxnSpPr>
            <a:cxnSpLocks/>
          </p:cNvCxnSpPr>
          <p:nvPr/>
        </p:nvCxnSpPr>
        <p:spPr>
          <a:xfrm flipH="1">
            <a:off x="6476396" y="4141528"/>
            <a:ext cx="618564"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7296D696-3089-DBF5-5F1C-7045C98836F4}"/>
              </a:ext>
            </a:extLst>
          </p:cNvPr>
          <p:cNvCxnSpPr>
            <a:cxnSpLocks/>
          </p:cNvCxnSpPr>
          <p:nvPr/>
        </p:nvCxnSpPr>
        <p:spPr>
          <a:xfrm flipH="1">
            <a:off x="6528765" y="5734800"/>
            <a:ext cx="618564"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52041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70394" y="459871"/>
            <a:ext cx="11722100" cy="604837"/>
          </a:xfrm>
        </p:spPr>
        <p:txBody>
          <a:bodyPr/>
          <a:lstStyle/>
          <a:p>
            <a:r>
              <a:rPr lang="en-US" dirty="0"/>
              <a:t>“</a:t>
            </a:r>
            <a:r>
              <a:rPr lang="en-US" dirty="0" err="1"/>
              <a:t>Subtoxic</a:t>
            </a:r>
            <a:r>
              <a:rPr lang="en-US" dirty="0"/>
              <a:t>” concentrations are enough to cause harm</a:t>
            </a:r>
          </a:p>
        </p:txBody>
      </p:sp>
      <p:sp>
        <p:nvSpPr>
          <p:cNvPr id="4" name="Content Placeholder 2">
            <a:extLst>
              <a:ext uri="{FF2B5EF4-FFF2-40B4-BE49-F238E27FC236}">
                <a16:creationId xmlns:a16="http://schemas.microsoft.com/office/drawing/2014/main" id="{F5E389E1-8519-374D-95BF-5D51B838C9BD}"/>
              </a:ext>
            </a:extLst>
          </p:cNvPr>
          <p:cNvSpPr txBox="1">
            <a:spLocks/>
          </p:cNvSpPr>
          <p:nvPr/>
        </p:nvSpPr>
        <p:spPr>
          <a:xfrm>
            <a:off x="270394" y="1739153"/>
            <a:ext cx="7331567" cy="337047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r>
              <a:rPr lang="en-US" sz="3000" b="1" dirty="0"/>
              <a:t>Prolonged exposure to mycotoxins, even in subtoxic concentrations… </a:t>
            </a:r>
            <a:r>
              <a:rPr lang="en-US" sz="3000" dirty="0"/>
              <a:t>modulate proinflammatory cascades and ultimately have long-term consequences on our health. </a:t>
            </a:r>
          </a:p>
          <a:p>
            <a:pPr marL="0" indent="0">
              <a:buClr>
                <a:schemeClr val="tx1"/>
              </a:buClr>
              <a:buNone/>
            </a:pPr>
            <a:endParaRPr lang="en-US" sz="3000" dirty="0"/>
          </a:p>
          <a:p>
            <a:pPr>
              <a:buClr>
                <a:schemeClr val="tx1"/>
              </a:buClr>
            </a:pPr>
            <a:r>
              <a:rPr lang="en-US" sz="3000" b="1" dirty="0" err="1"/>
              <a:t>Noncytotoxic</a:t>
            </a:r>
            <a:r>
              <a:rPr lang="en-US" sz="3000" b="1" dirty="0"/>
              <a:t> concentrations (0.1−1 </a:t>
            </a:r>
            <a:r>
              <a:rPr lang="el-GR" sz="3000" b="1" dirty="0"/>
              <a:t>μ</a:t>
            </a:r>
            <a:r>
              <a:rPr lang="en-US" sz="3000" b="1" dirty="0"/>
              <a:t>M)… (alter) transcription factor NF-</a:t>
            </a:r>
            <a:r>
              <a:rPr lang="el-GR" sz="3000" b="1" dirty="0"/>
              <a:t>κ</a:t>
            </a:r>
            <a:r>
              <a:rPr lang="en-US" sz="3000" b="1" dirty="0"/>
              <a:t>B</a:t>
            </a:r>
          </a:p>
        </p:txBody>
      </p:sp>
      <p:sp>
        <p:nvSpPr>
          <p:cNvPr id="5" name="TextBox 4">
            <a:extLst>
              <a:ext uri="{FF2B5EF4-FFF2-40B4-BE49-F238E27FC236}">
                <a16:creationId xmlns:a16="http://schemas.microsoft.com/office/drawing/2014/main" id="{C1E1FA21-5512-A449-90D2-F9546D082B1D}"/>
              </a:ext>
            </a:extLst>
          </p:cNvPr>
          <p:cNvSpPr txBox="1"/>
          <p:nvPr/>
        </p:nvSpPr>
        <p:spPr>
          <a:xfrm>
            <a:off x="0" y="6565612"/>
            <a:ext cx="4160498" cy="292388"/>
          </a:xfrm>
          <a:prstGeom prst="rect">
            <a:avLst/>
          </a:prstGeom>
          <a:noFill/>
        </p:spPr>
        <p:txBody>
          <a:bodyPr wrap="none" rtlCol="0">
            <a:spAutoFit/>
          </a:bodyPr>
          <a:lstStyle/>
          <a:p>
            <a:r>
              <a:rPr lang="en-US" sz="1300" dirty="0">
                <a:solidFill>
                  <a:schemeClr val="bg1">
                    <a:lumMod val="50000"/>
                  </a:schemeClr>
                </a:solidFill>
              </a:rPr>
              <a:t>Del </a:t>
            </a:r>
            <a:r>
              <a:rPr lang="en-US" sz="1300" dirty="0" err="1">
                <a:solidFill>
                  <a:schemeClr val="bg1">
                    <a:lumMod val="50000"/>
                  </a:schemeClr>
                </a:solidFill>
              </a:rPr>
              <a:t>Favero</a:t>
            </a:r>
            <a:r>
              <a:rPr lang="en-US" sz="1300" dirty="0">
                <a:solidFill>
                  <a:schemeClr val="bg1">
                    <a:lumMod val="50000"/>
                  </a:schemeClr>
                </a:solidFill>
              </a:rPr>
              <a:t> G, et al. </a:t>
            </a:r>
            <a:r>
              <a:rPr lang="en-US" sz="1300" dirty="0" err="1">
                <a:solidFill>
                  <a:schemeClr val="bg1">
                    <a:lumMod val="50000"/>
                  </a:schemeClr>
                </a:solidFill>
              </a:rPr>
              <a:t>Chem</a:t>
            </a:r>
            <a:r>
              <a:rPr lang="en-US" sz="1300" dirty="0">
                <a:solidFill>
                  <a:schemeClr val="bg1">
                    <a:lumMod val="50000"/>
                  </a:schemeClr>
                </a:solidFill>
              </a:rPr>
              <a:t> Res </a:t>
            </a:r>
            <a:r>
              <a:rPr lang="en-US" sz="1300" dirty="0" err="1">
                <a:solidFill>
                  <a:schemeClr val="bg1">
                    <a:lumMod val="50000"/>
                  </a:schemeClr>
                </a:solidFill>
              </a:rPr>
              <a:t>Toxicol</a:t>
            </a:r>
            <a:r>
              <a:rPr lang="en-US" sz="1300" dirty="0">
                <a:solidFill>
                  <a:schemeClr val="bg1">
                    <a:lumMod val="50000"/>
                  </a:schemeClr>
                </a:solidFill>
              </a:rPr>
              <a:t>. 2020, 33(2), 492-504</a:t>
            </a:r>
          </a:p>
        </p:txBody>
      </p:sp>
      <p:pic>
        <p:nvPicPr>
          <p:cNvPr id="6" name="Picture 5">
            <a:extLst>
              <a:ext uri="{FF2B5EF4-FFF2-40B4-BE49-F238E27FC236}">
                <a16:creationId xmlns:a16="http://schemas.microsoft.com/office/drawing/2014/main" id="{F1E02266-EC3D-664D-A73E-B7AF27A9CF27}"/>
              </a:ext>
            </a:extLst>
          </p:cNvPr>
          <p:cNvPicPr>
            <a:picLocks noChangeAspect="1"/>
          </p:cNvPicPr>
          <p:nvPr/>
        </p:nvPicPr>
        <p:blipFill>
          <a:blip r:embed="rId2"/>
          <a:stretch>
            <a:fillRect/>
          </a:stretch>
        </p:blipFill>
        <p:spPr>
          <a:xfrm>
            <a:off x="8057125" y="2030496"/>
            <a:ext cx="4134875" cy="3798916"/>
          </a:xfrm>
          <a:prstGeom prst="rect">
            <a:avLst/>
          </a:prstGeom>
        </p:spPr>
      </p:pic>
    </p:spTree>
    <p:extLst>
      <p:ext uri="{BB962C8B-B14F-4D97-AF65-F5344CB8AC3E}">
        <p14:creationId xmlns:p14="http://schemas.microsoft.com/office/powerpoint/2010/main" val="2874962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D9E42-B3A9-9365-424A-8F4B3B81E0E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0A42BFB-4727-DF60-2EBA-2ECF02FB48D3}"/>
              </a:ext>
            </a:extLst>
          </p:cNvPr>
          <p:cNvSpPr>
            <a:spLocks noGrp="1"/>
          </p:cNvSpPr>
          <p:nvPr>
            <p:ph type="body" sz="quarter" idx="13"/>
          </p:nvPr>
        </p:nvSpPr>
        <p:spPr/>
        <p:txBody>
          <a:bodyPr>
            <a:noAutofit/>
          </a:bodyPr>
          <a:lstStyle/>
          <a:p>
            <a:r>
              <a:rPr lang="en-US" sz="15000" dirty="0"/>
              <a:t>TOTAL TOXIN LOAD</a:t>
            </a:r>
            <a:endParaRPr lang="en-US" sz="8000" dirty="0"/>
          </a:p>
        </p:txBody>
      </p:sp>
    </p:spTree>
    <p:extLst>
      <p:ext uri="{BB962C8B-B14F-4D97-AF65-F5344CB8AC3E}">
        <p14:creationId xmlns:p14="http://schemas.microsoft.com/office/powerpoint/2010/main" val="31730363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2BBCA-009A-7EE0-0EE9-D61905CB87AE}"/>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C993AFA-B2B4-7513-E19E-E38D985DD3EE}"/>
              </a:ext>
            </a:extLst>
          </p:cNvPr>
          <p:cNvSpPr txBox="1">
            <a:spLocks/>
          </p:cNvSpPr>
          <p:nvPr/>
        </p:nvSpPr>
        <p:spPr>
          <a:xfrm>
            <a:off x="415636" y="1612631"/>
            <a:ext cx="11047021" cy="497774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800"/>
              </a:spcAft>
              <a:buClr>
                <a:schemeClr val="tx1"/>
              </a:buClr>
            </a:pPr>
            <a:r>
              <a:rPr lang="en-US" sz="3100" dirty="0">
                <a:latin typeface="Calibri" panose="020F0502020204030204" pitchFamily="34" charset="0"/>
                <a:cs typeface="Calibri" panose="020F0502020204030204" pitchFamily="34" charset="0"/>
              </a:rPr>
              <a:t>Intravenous administration of </a:t>
            </a:r>
            <a:r>
              <a:rPr lang="en-US" sz="3100" b="0" i="0" u="none" strike="noStrike" dirty="0">
                <a:solidFill>
                  <a:srgbClr val="001D35"/>
                </a:solidFill>
                <a:effectLst/>
                <a:latin typeface="Calibri" panose="020F0502020204030204" pitchFamily="34" charset="0"/>
                <a:cs typeface="Calibri" panose="020F0502020204030204" pitchFamily="34" charset="0"/>
              </a:rPr>
              <a:t>Deoxynivalenol (</a:t>
            </a:r>
            <a:r>
              <a:rPr lang="en-US" sz="3100" dirty="0">
                <a:latin typeface="Calibri" panose="020F0502020204030204" pitchFamily="34" charset="0"/>
                <a:cs typeface="Calibri" panose="020F0502020204030204" pitchFamily="34" charset="0"/>
              </a:rPr>
              <a:t>DON) (inhalation??) </a:t>
            </a:r>
            <a:r>
              <a:rPr lang="en-US" sz="3100" b="1" dirty="0">
                <a:latin typeface="Calibri" panose="020F0502020204030204" pitchFamily="34" charset="0"/>
                <a:cs typeface="Calibri" panose="020F0502020204030204" pitchFamily="34" charset="0"/>
              </a:rPr>
              <a:t>in pregnant pigs </a:t>
            </a:r>
            <a:r>
              <a:rPr lang="en-US" sz="3100" dirty="0">
                <a:latin typeface="Calibri" panose="020F0502020204030204" pitchFamily="34" charset="0"/>
                <a:cs typeface="Calibri" panose="020F0502020204030204" pitchFamily="34" charset="0"/>
              </a:rPr>
              <a:t>at the end of gestation was shown </a:t>
            </a:r>
            <a:r>
              <a:rPr lang="en-US" sz="3100" b="1" dirty="0">
                <a:latin typeface="Calibri" panose="020F0502020204030204" pitchFamily="34" charset="0"/>
                <a:cs typeface="Calibri" panose="020F0502020204030204" pitchFamily="34" charset="0"/>
              </a:rPr>
              <a:t>to alter mRNA expression of IFN-g, IL-17, IL-2, and TNF-a, in the blood leukocytes of the piglets</a:t>
            </a:r>
            <a:r>
              <a:rPr lang="en-US" sz="3100" b="1" i="1" dirty="0">
                <a:latin typeface="Calibri" panose="020F0502020204030204" pitchFamily="34" charset="0"/>
                <a:cs typeface="Calibri" panose="020F0502020204030204" pitchFamily="34" charset="0"/>
              </a:rPr>
              <a:t>…</a:t>
            </a:r>
          </a:p>
          <a:p>
            <a:pPr>
              <a:spcBef>
                <a:spcPts val="0"/>
              </a:spcBef>
              <a:spcAft>
                <a:spcPts val="1800"/>
              </a:spcAft>
              <a:buClr>
                <a:schemeClr val="tx1"/>
              </a:buClr>
            </a:pPr>
            <a:endParaRPr lang="en-US" sz="3100" b="1" i="1" dirty="0">
              <a:latin typeface="Calibri" panose="020F0502020204030204" pitchFamily="34" charset="0"/>
              <a:cs typeface="Calibri" panose="020F0502020204030204" pitchFamily="34" charset="0"/>
            </a:endParaRPr>
          </a:p>
          <a:p>
            <a:pPr>
              <a:spcBef>
                <a:spcPts val="0"/>
              </a:spcBef>
              <a:spcAft>
                <a:spcPts val="1800"/>
              </a:spcAft>
              <a:buClr>
                <a:schemeClr val="tx1"/>
              </a:buClr>
            </a:pPr>
            <a:r>
              <a:rPr lang="en-US" sz="3100" dirty="0">
                <a:latin typeface="Calibri" panose="020F0502020204030204" pitchFamily="34" charset="0"/>
                <a:cs typeface="Calibri" panose="020F0502020204030204" pitchFamily="34" charset="0"/>
              </a:rPr>
              <a:t>And induce </a:t>
            </a:r>
            <a:r>
              <a:rPr lang="en-US" sz="3100" b="1" dirty="0">
                <a:latin typeface="Calibri" panose="020F0502020204030204" pitchFamily="34" charset="0"/>
                <a:cs typeface="Calibri" panose="020F0502020204030204" pitchFamily="34" charset="0"/>
              </a:rPr>
              <a:t>significant decrease in the population of regulatory T cells, </a:t>
            </a:r>
            <a:r>
              <a:rPr lang="en-US" sz="3100" dirty="0">
                <a:latin typeface="Calibri" panose="020F0502020204030204" pitchFamily="34" charset="0"/>
                <a:cs typeface="Calibri" panose="020F0502020204030204" pitchFamily="34" charset="0"/>
              </a:rPr>
              <a:t>and</a:t>
            </a:r>
            <a:r>
              <a:rPr lang="en-US" sz="3100" b="1" dirty="0">
                <a:latin typeface="Calibri" panose="020F0502020204030204" pitchFamily="34" charset="0"/>
                <a:cs typeface="Calibri" panose="020F0502020204030204" pitchFamily="34" charset="0"/>
              </a:rPr>
              <a:t> </a:t>
            </a:r>
            <a:r>
              <a:rPr lang="en-US" sz="3100" dirty="0">
                <a:latin typeface="Calibri" panose="020F0502020204030204" pitchFamily="34" charset="0"/>
                <a:cs typeface="Calibri" panose="020F0502020204030204" pitchFamily="34" charset="0"/>
              </a:rPr>
              <a:t>an </a:t>
            </a:r>
            <a:r>
              <a:rPr lang="en-US" sz="3100" b="1" dirty="0">
                <a:latin typeface="Calibri" panose="020F0502020204030204" pitchFamily="34" charset="0"/>
                <a:cs typeface="Calibri" panose="020F0502020204030204" pitchFamily="34" charset="0"/>
              </a:rPr>
              <a:t>increase in cytotoxic and  Ɣ𝜹T cells </a:t>
            </a:r>
            <a:r>
              <a:rPr lang="en-US" sz="3100" dirty="0">
                <a:latin typeface="Calibri" panose="020F0502020204030204" pitchFamily="34" charset="0"/>
                <a:cs typeface="Calibri" panose="020F0502020204030204" pitchFamily="34" charset="0"/>
              </a:rPr>
              <a:t>in blood samples of these </a:t>
            </a:r>
            <a:r>
              <a:rPr lang="en-US" sz="3100" b="1" dirty="0">
                <a:latin typeface="Calibri" panose="020F0502020204030204" pitchFamily="34" charset="0"/>
                <a:cs typeface="Calibri" panose="020F0502020204030204" pitchFamily="34" charset="0"/>
              </a:rPr>
              <a:t>piglets, 1-3 weeks after birth.</a:t>
            </a:r>
          </a:p>
        </p:txBody>
      </p:sp>
      <p:sp>
        <p:nvSpPr>
          <p:cNvPr id="6" name="Freeform 5">
            <a:extLst>
              <a:ext uri="{FF2B5EF4-FFF2-40B4-BE49-F238E27FC236}">
                <a16:creationId xmlns:a16="http://schemas.microsoft.com/office/drawing/2014/main" id="{5A4108A9-200A-1925-AB89-E4A3F5338F9C}"/>
              </a:ext>
            </a:extLst>
          </p:cNvPr>
          <p:cNvSpPr/>
          <p:nvPr/>
        </p:nvSpPr>
        <p:spPr>
          <a:xfrm>
            <a:off x="11985354" y="1728404"/>
            <a:ext cx="206647" cy="4555053"/>
          </a:xfrm>
          <a:custGeom>
            <a:avLst/>
            <a:gdLst>
              <a:gd name="connsiteX0" fmla="*/ 206647 w 206647"/>
              <a:gd name="connsiteY0" fmla="*/ 0 h 4555053"/>
              <a:gd name="connsiteX1" fmla="*/ 206647 w 206647"/>
              <a:gd name="connsiteY1" fmla="*/ 4555053 h 4555053"/>
              <a:gd name="connsiteX2" fmla="*/ 0 w 206647"/>
              <a:gd name="connsiteY2" fmla="*/ 4348406 h 4555053"/>
              <a:gd name="connsiteX3" fmla="*/ 0 w 206647"/>
              <a:gd name="connsiteY3" fmla="*/ 206647 h 4555053"/>
              <a:gd name="connsiteX4" fmla="*/ 206647 w 206647"/>
              <a:gd name="connsiteY4" fmla="*/ 0 h 4555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47" h="4555053">
                <a:moveTo>
                  <a:pt x="206647" y="0"/>
                </a:moveTo>
                <a:lnTo>
                  <a:pt x="206647" y="4555053"/>
                </a:lnTo>
                <a:cubicBezTo>
                  <a:pt x="92519" y="4555053"/>
                  <a:pt x="0" y="4462534"/>
                  <a:pt x="0" y="4348406"/>
                </a:cubicBezTo>
                <a:lnTo>
                  <a:pt x="0" y="206647"/>
                </a:lnTo>
                <a:cubicBezTo>
                  <a:pt x="0" y="92519"/>
                  <a:pt x="92519" y="0"/>
                  <a:pt x="206647" y="0"/>
                </a:cubicBezTo>
                <a:close/>
              </a:path>
            </a:pathLst>
          </a:custGeom>
          <a:solidFill>
            <a:srgbClr val="00BAD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extLst>
              <a:ext uri="{FF2B5EF4-FFF2-40B4-BE49-F238E27FC236}">
                <a16:creationId xmlns:a16="http://schemas.microsoft.com/office/drawing/2014/main" id="{FC900F41-3102-4D17-CF88-CCD95E350D22}"/>
              </a:ext>
            </a:extLst>
          </p:cNvPr>
          <p:cNvSpPr txBox="1"/>
          <p:nvPr/>
        </p:nvSpPr>
        <p:spPr>
          <a:xfrm>
            <a:off x="0" y="6565612"/>
            <a:ext cx="4448590" cy="292388"/>
          </a:xfrm>
          <a:prstGeom prst="rect">
            <a:avLst/>
          </a:prstGeom>
          <a:noFill/>
        </p:spPr>
        <p:txBody>
          <a:bodyPr wrap="none" rtlCol="0">
            <a:spAutoFit/>
          </a:bodyPr>
          <a:lstStyle/>
          <a:p>
            <a:r>
              <a:rPr lang="en-US" sz="1300" dirty="0" err="1">
                <a:solidFill>
                  <a:schemeClr val="bg1">
                    <a:lumMod val="50000"/>
                  </a:schemeClr>
                </a:solidFill>
              </a:rPr>
              <a:t>Toutounchi</a:t>
            </a:r>
            <a:r>
              <a:rPr lang="en-US" sz="1300" dirty="0">
                <a:solidFill>
                  <a:schemeClr val="bg1">
                    <a:lumMod val="50000"/>
                  </a:schemeClr>
                </a:solidFill>
              </a:rPr>
              <a:t> NS, et al. Frontiers in Immunology. 2021, 12, 79152</a:t>
            </a:r>
          </a:p>
        </p:txBody>
      </p:sp>
      <p:sp>
        <p:nvSpPr>
          <p:cNvPr id="8" name="Text Placeholder 1">
            <a:extLst>
              <a:ext uri="{FF2B5EF4-FFF2-40B4-BE49-F238E27FC236}">
                <a16:creationId xmlns:a16="http://schemas.microsoft.com/office/drawing/2014/main" id="{8A49F72B-4A2B-71F1-331C-D20190A59043}"/>
              </a:ext>
            </a:extLst>
          </p:cNvPr>
          <p:cNvSpPr>
            <a:spLocks noGrp="1"/>
          </p:cNvSpPr>
          <p:nvPr>
            <p:ph type="body" sz="quarter" idx="13"/>
          </p:nvPr>
        </p:nvSpPr>
        <p:spPr>
          <a:xfrm>
            <a:off x="263254" y="443245"/>
            <a:ext cx="11722100" cy="604837"/>
          </a:xfrm>
        </p:spPr>
        <p:txBody>
          <a:bodyPr/>
          <a:lstStyle/>
          <a:p>
            <a:r>
              <a:rPr lang="en-US" dirty="0">
                <a:latin typeface="Calibri" panose="020F0502020204030204" pitchFamily="34" charset="0"/>
                <a:cs typeface="Calibri" panose="020F0502020204030204" pitchFamily="34" charset="0"/>
              </a:rPr>
              <a:t>Mycotoxins change the immune systems of rat pups</a:t>
            </a:r>
          </a:p>
        </p:txBody>
      </p:sp>
    </p:spTree>
    <p:extLst>
      <p:ext uri="{BB962C8B-B14F-4D97-AF65-F5344CB8AC3E}">
        <p14:creationId xmlns:p14="http://schemas.microsoft.com/office/powerpoint/2010/main" val="15042863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DF698D4-0D1D-6B4E-9933-C72AD8BD2F01}"/>
              </a:ext>
            </a:extLst>
          </p:cNvPr>
          <p:cNvSpPr txBox="1">
            <a:spLocks/>
          </p:cNvSpPr>
          <p:nvPr/>
        </p:nvSpPr>
        <p:spPr>
          <a:xfrm>
            <a:off x="415636" y="1612631"/>
            <a:ext cx="8717606" cy="497774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solidFill>
                  <a:srgbClr val="1A1718"/>
                </a:solidFill>
                <a:latin typeface="Calibri" panose="020F0502020204030204" pitchFamily="34" charset="0"/>
                <a:cs typeface="Calibri" panose="020F0502020204030204" pitchFamily="34" charset="0"/>
              </a:rPr>
              <a:t>Oral exposure to Ochratoxin </a:t>
            </a:r>
            <a:r>
              <a:rPr lang="en-US" sz="2200" dirty="0">
                <a:solidFill>
                  <a:srgbClr val="1A1718"/>
                </a:solidFill>
                <a:effectLst/>
                <a:latin typeface="Calibri" panose="020F0502020204030204" pitchFamily="34" charset="0"/>
                <a:cs typeface="Calibri" panose="020F0502020204030204" pitchFamily="34" charset="0"/>
              </a:rPr>
              <a:t>modulates the immune response </a:t>
            </a:r>
            <a:r>
              <a:rPr lang="en-US" sz="2200" b="1" dirty="0">
                <a:solidFill>
                  <a:srgbClr val="1A1718"/>
                </a:solidFill>
                <a:effectLst/>
                <a:latin typeface="Calibri" panose="020F0502020204030204" pitchFamily="34" charset="0"/>
                <a:cs typeface="Calibri" panose="020F0502020204030204" pitchFamily="34" charset="0"/>
              </a:rPr>
              <a:t>even at </a:t>
            </a:r>
            <a:r>
              <a:rPr lang="en-US" sz="2200" b="1" u="sng" dirty="0">
                <a:solidFill>
                  <a:srgbClr val="1A1718"/>
                </a:solidFill>
                <a:effectLst/>
                <a:latin typeface="Calibri" panose="020F0502020204030204" pitchFamily="34" charset="0"/>
                <a:cs typeface="Calibri" panose="020F0502020204030204" pitchFamily="34" charset="0"/>
              </a:rPr>
              <a:t>levels far below the toxicity threshold</a:t>
            </a:r>
            <a:endParaRPr lang="en-US" sz="1800" dirty="0">
              <a:solidFill>
                <a:srgbClr val="1A1718"/>
              </a:solidFill>
              <a:latin typeface="Calibri" panose="020F0502020204030204" pitchFamily="34" charset="0"/>
              <a:cs typeface="Calibri" panose="020F0502020204030204" pitchFamily="34" charset="0"/>
            </a:endParaRPr>
          </a:p>
          <a:p>
            <a:r>
              <a:rPr lang="en-US" sz="2200" dirty="0">
                <a:solidFill>
                  <a:srgbClr val="1A1718"/>
                </a:solidFill>
                <a:effectLst/>
                <a:latin typeface="Calibri" panose="020F0502020204030204" pitchFamily="34" charset="0"/>
                <a:cs typeface="Calibri" panose="020F0502020204030204" pitchFamily="34" charset="0"/>
              </a:rPr>
              <a:t>Exposure of 13-day-old chicken embryos via the </a:t>
            </a:r>
            <a:r>
              <a:rPr lang="en-US" sz="2200" dirty="0" err="1">
                <a:solidFill>
                  <a:srgbClr val="1A1718"/>
                </a:solidFill>
                <a:effectLst/>
                <a:latin typeface="Calibri" panose="020F0502020204030204" pitchFamily="34" charset="0"/>
                <a:cs typeface="Calibri" panose="020F0502020204030204" pitchFamily="34" charset="0"/>
              </a:rPr>
              <a:t>chorioallantoic</a:t>
            </a:r>
            <a:r>
              <a:rPr lang="en-US" sz="2200" dirty="0">
                <a:solidFill>
                  <a:srgbClr val="1A1718"/>
                </a:solidFill>
                <a:effectLst/>
                <a:latin typeface="Calibri" panose="020F0502020204030204" pitchFamily="34" charset="0"/>
                <a:cs typeface="Calibri" panose="020F0502020204030204" pitchFamily="34" charset="0"/>
              </a:rPr>
              <a:t> membrane to OTA </a:t>
            </a:r>
            <a:r>
              <a:rPr lang="en-US" sz="2200" b="1" dirty="0">
                <a:solidFill>
                  <a:srgbClr val="1A1718"/>
                </a:solidFill>
                <a:effectLst/>
                <a:latin typeface="Calibri" panose="020F0502020204030204" pitchFamily="34" charset="0"/>
                <a:cs typeface="Calibri" panose="020F0502020204030204" pitchFamily="34" charset="0"/>
              </a:rPr>
              <a:t>significantly decreased the number of immunoglobulin-bearing cells </a:t>
            </a:r>
            <a:r>
              <a:rPr lang="en-US" sz="2200" dirty="0">
                <a:solidFill>
                  <a:srgbClr val="1A1718"/>
                </a:solidFill>
                <a:effectLst/>
                <a:latin typeface="Calibri" panose="020F0502020204030204" pitchFamily="34" charset="0"/>
                <a:cs typeface="Calibri" panose="020F0502020204030204" pitchFamily="34" charset="0"/>
              </a:rPr>
              <a:t>of embryonic bursa.</a:t>
            </a:r>
          </a:p>
          <a:p>
            <a:endParaRPr lang="en-US" sz="2200" dirty="0">
              <a:solidFill>
                <a:srgbClr val="1A1718"/>
              </a:solidFill>
              <a:effectLst/>
              <a:latin typeface="Calibri" panose="020F0502020204030204" pitchFamily="34" charset="0"/>
              <a:cs typeface="Calibri" panose="020F0502020204030204" pitchFamily="34" charset="0"/>
            </a:endParaRPr>
          </a:p>
          <a:p>
            <a:r>
              <a:rPr lang="en-US" sz="2200" dirty="0">
                <a:solidFill>
                  <a:srgbClr val="1A1718"/>
                </a:solidFill>
                <a:effectLst/>
                <a:latin typeface="Calibri" panose="020F0502020204030204" pitchFamily="34" charset="0"/>
                <a:cs typeface="Calibri" panose="020F0502020204030204" pitchFamily="34" charset="0"/>
              </a:rPr>
              <a:t>OTA also </a:t>
            </a:r>
            <a:r>
              <a:rPr lang="en-US" sz="2200" b="1" dirty="0">
                <a:solidFill>
                  <a:srgbClr val="1A1718"/>
                </a:solidFill>
                <a:effectLst/>
                <a:latin typeface="Calibri" panose="020F0502020204030204" pitchFamily="34" charset="0"/>
                <a:cs typeface="Calibri" panose="020F0502020204030204" pitchFamily="34" charset="0"/>
              </a:rPr>
              <a:t>decreased the antibody response in pups</a:t>
            </a:r>
            <a:r>
              <a:rPr lang="en-US" sz="2200" dirty="0">
                <a:solidFill>
                  <a:srgbClr val="1A1718"/>
                </a:solidFill>
                <a:effectLst/>
                <a:latin typeface="Calibri" panose="020F0502020204030204" pitchFamily="34" charset="0"/>
                <a:cs typeface="Calibri" panose="020F0502020204030204" pitchFamily="34" charset="0"/>
              </a:rPr>
              <a:t> from dams exposed to OTA. Similarly, chicks hatched from OTA-contaminated (0.01–1.00 mg OTA/egg) eggs showed a significant reduction of the total antibody.</a:t>
            </a:r>
          </a:p>
          <a:p>
            <a:endParaRPr lang="en-US" sz="2200" dirty="0">
              <a:solidFill>
                <a:srgbClr val="1A1718"/>
              </a:solidFill>
              <a:effectLst/>
              <a:latin typeface="Calibri" panose="020F0502020204030204" pitchFamily="34" charset="0"/>
              <a:cs typeface="Calibri" panose="020F0502020204030204" pitchFamily="34" charset="0"/>
            </a:endParaRPr>
          </a:p>
          <a:p>
            <a:r>
              <a:rPr lang="en-US" sz="2200" b="1" dirty="0">
                <a:solidFill>
                  <a:srgbClr val="1A1718"/>
                </a:solidFill>
                <a:effectLst/>
                <a:latin typeface="Calibri" panose="020F0502020204030204" pitchFamily="34" charset="0"/>
                <a:cs typeface="Calibri" panose="020F0502020204030204" pitchFamily="34" charset="0"/>
              </a:rPr>
              <a:t>OTA was described as modulator of humoral and cellular immunity, inflammation, nitrosative stress and gut immunity.</a:t>
            </a:r>
          </a:p>
          <a:p>
            <a:pPr>
              <a:buFontTx/>
              <a:buChar char="-"/>
            </a:pPr>
            <a:endParaRPr lang="en-US" sz="2000" dirty="0">
              <a:solidFill>
                <a:srgbClr val="1A1718"/>
              </a:solidFill>
              <a:effectLst/>
              <a:latin typeface="Calibri" panose="020F0502020204030204" pitchFamily="34" charset="0"/>
              <a:cs typeface="Calibri" panose="020F0502020204030204" pitchFamily="34" charset="0"/>
            </a:endParaRPr>
          </a:p>
        </p:txBody>
      </p:sp>
      <p:sp>
        <p:nvSpPr>
          <p:cNvPr id="6" name="Freeform 5">
            <a:extLst>
              <a:ext uri="{FF2B5EF4-FFF2-40B4-BE49-F238E27FC236}">
                <a16:creationId xmlns:a16="http://schemas.microsoft.com/office/drawing/2014/main" id="{86FB8849-E278-4765-B840-4987C57D7ED4}"/>
              </a:ext>
            </a:extLst>
          </p:cNvPr>
          <p:cNvSpPr/>
          <p:nvPr/>
        </p:nvSpPr>
        <p:spPr>
          <a:xfrm>
            <a:off x="11985354" y="1728404"/>
            <a:ext cx="206647" cy="4555053"/>
          </a:xfrm>
          <a:custGeom>
            <a:avLst/>
            <a:gdLst>
              <a:gd name="connsiteX0" fmla="*/ 206647 w 206647"/>
              <a:gd name="connsiteY0" fmla="*/ 0 h 4555053"/>
              <a:gd name="connsiteX1" fmla="*/ 206647 w 206647"/>
              <a:gd name="connsiteY1" fmla="*/ 4555053 h 4555053"/>
              <a:gd name="connsiteX2" fmla="*/ 0 w 206647"/>
              <a:gd name="connsiteY2" fmla="*/ 4348406 h 4555053"/>
              <a:gd name="connsiteX3" fmla="*/ 0 w 206647"/>
              <a:gd name="connsiteY3" fmla="*/ 206647 h 4555053"/>
              <a:gd name="connsiteX4" fmla="*/ 206647 w 206647"/>
              <a:gd name="connsiteY4" fmla="*/ 0 h 4555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47" h="4555053">
                <a:moveTo>
                  <a:pt x="206647" y="0"/>
                </a:moveTo>
                <a:lnTo>
                  <a:pt x="206647" y="4555053"/>
                </a:lnTo>
                <a:cubicBezTo>
                  <a:pt x="92519" y="4555053"/>
                  <a:pt x="0" y="4462534"/>
                  <a:pt x="0" y="4348406"/>
                </a:cubicBezTo>
                <a:lnTo>
                  <a:pt x="0" y="206647"/>
                </a:lnTo>
                <a:cubicBezTo>
                  <a:pt x="0" y="92519"/>
                  <a:pt x="92519" y="0"/>
                  <a:pt x="206647" y="0"/>
                </a:cubicBezTo>
                <a:close/>
              </a:path>
            </a:pathLst>
          </a:custGeom>
          <a:solidFill>
            <a:srgbClr val="00BAD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extLst>
              <a:ext uri="{FF2B5EF4-FFF2-40B4-BE49-F238E27FC236}">
                <a16:creationId xmlns:a16="http://schemas.microsoft.com/office/drawing/2014/main" id="{EA7BD34A-6BFC-AE41-B172-1B18C06D85EE}"/>
              </a:ext>
            </a:extLst>
          </p:cNvPr>
          <p:cNvSpPr txBox="1"/>
          <p:nvPr/>
        </p:nvSpPr>
        <p:spPr>
          <a:xfrm>
            <a:off x="0" y="6565612"/>
            <a:ext cx="3425490" cy="307777"/>
          </a:xfrm>
          <a:prstGeom prst="rect">
            <a:avLst/>
          </a:prstGeom>
          <a:noFill/>
        </p:spPr>
        <p:txBody>
          <a:bodyPr wrap="none" rtlCol="0">
            <a:spAutoFit/>
          </a:bodyPr>
          <a:lstStyle/>
          <a:p>
            <a:r>
              <a:rPr lang="en-US" sz="1400" dirty="0">
                <a:solidFill>
                  <a:schemeClr val="bg1">
                    <a:lumMod val="50000"/>
                  </a:schemeClr>
                </a:solidFill>
                <a:latin typeface="Calibri" panose="020F0502020204030204" pitchFamily="34" charset="0"/>
                <a:cs typeface="Calibri" panose="020F0502020204030204" pitchFamily="34" charset="0"/>
              </a:rPr>
              <a:t>Marin D, </a:t>
            </a:r>
            <a:r>
              <a:rPr lang="en-US" sz="1400" dirty="0" err="1">
                <a:solidFill>
                  <a:schemeClr val="bg1">
                    <a:lumMod val="50000"/>
                  </a:schemeClr>
                </a:solidFill>
                <a:latin typeface="Calibri" panose="020F0502020204030204" pitchFamily="34" charset="0"/>
                <a:cs typeface="Calibri" panose="020F0502020204030204" pitchFamily="34" charset="0"/>
              </a:rPr>
              <a:t>Taranu</a:t>
            </a:r>
            <a:r>
              <a:rPr lang="en-US" sz="1400" dirty="0">
                <a:solidFill>
                  <a:schemeClr val="bg1">
                    <a:lumMod val="50000"/>
                  </a:schemeClr>
                </a:solidFill>
                <a:latin typeface="Calibri" panose="020F0502020204030204" pitchFamily="34" charset="0"/>
                <a:cs typeface="Calibri" panose="020F0502020204030204" pitchFamily="34" charset="0"/>
              </a:rPr>
              <a:t> I. </a:t>
            </a:r>
            <a:r>
              <a:rPr lang="en-US" sz="1400" i="0" u="none" strike="noStrike" dirty="0">
                <a:solidFill>
                  <a:schemeClr val="bg1">
                    <a:lumMod val="50000"/>
                  </a:schemeClr>
                </a:solidFill>
                <a:effectLst/>
                <a:latin typeface="Calibri" panose="020F0502020204030204" pitchFamily="34" charset="0"/>
                <a:cs typeface="Calibri" panose="020F0502020204030204" pitchFamily="34" charset="0"/>
              </a:rPr>
              <a:t>Toxin Reviews. 2015, 34, 1</a:t>
            </a:r>
            <a:endParaRPr lang="en-US" sz="1400" dirty="0">
              <a:solidFill>
                <a:schemeClr val="bg1">
                  <a:lumMod val="50000"/>
                </a:schemeClr>
              </a:solidFill>
              <a:latin typeface="Calibri" panose="020F0502020204030204" pitchFamily="34" charset="0"/>
              <a:cs typeface="Calibri" panose="020F0502020204030204" pitchFamily="34" charset="0"/>
            </a:endParaRPr>
          </a:p>
        </p:txBody>
      </p:sp>
      <p:sp>
        <p:nvSpPr>
          <p:cNvPr id="8" name="Text Placeholder 1">
            <a:extLst>
              <a:ext uri="{FF2B5EF4-FFF2-40B4-BE49-F238E27FC236}">
                <a16:creationId xmlns:a16="http://schemas.microsoft.com/office/drawing/2014/main" id="{CCB09024-069C-364C-BC94-F43246434C2F}"/>
              </a:ext>
            </a:extLst>
          </p:cNvPr>
          <p:cNvSpPr>
            <a:spLocks noGrp="1"/>
          </p:cNvSpPr>
          <p:nvPr>
            <p:ph type="body" sz="quarter" idx="13"/>
          </p:nvPr>
        </p:nvSpPr>
        <p:spPr>
          <a:xfrm>
            <a:off x="263254" y="443245"/>
            <a:ext cx="11722100" cy="604837"/>
          </a:xfrm>
        </p:spPr>
        <p:txBody>
          <a:bodyPr/>
          <a:lstStyle/>
          <a:p>
            <a:r>
              <a:rPr lang="en-US" dirty="0">
                <a:latin typeface="Calibri" panose="020F0502020204030204" pitchFamily="34" charset="0"/>
                <a:cs typeface="Calibri" panose="020F0502020204030204" pitchFamily="34" charset="0"/>
              </a:rPr>
              <a:t>Mycotoxins change the immune systems of rat pups</a:t>
            </a:r>
          </a:p>
        </p:txBody>
      </p:sp>
      <p:pic>
        <p:nvPicPr>
          <p:cNvPr id="5" name="Picture 4">
            <a:extLst>
              <a:ext uri="{FF2B5EF4-FFF2-40B4-BE49-F238E27FC236}">
                <a16:creationId xmlns:a16="http://schemas.microsoft.com/office/drawing/2014/main" id="{F040E177-C98E-ACB4-8EA9-58BCDBCCC4CC}"/>
              </a:ext>
            </a:extLst>
          </p:cNvPr>
          <p:cNvPicPr>
            <a:picLocks noChangeAspect="1"/>
          </p:cNvPicPr>
          <p:nvPr/>
        </p:nvPicPr>
        <p:blipFill>
          <a:blip r:embed="rId2"/>
          <a:stretch>
            <a:fillRect/>
          </a:stretch>
        </p:blipFill>
        <p:spPr>
          <a:xfrm>
            <a:off x="8821271" y="3445160"/>
            <a:ext cx="3164082" cy="1881460"/>
          </a:xfrm>
          <a:prstGeom prst="rect">
            <a:avLst/>
          </a:prstGeom>
        </p:spPr>
      </p:pic>
    </p:spTree>
    <p:extLst>
      <p:ext uri="{BB962C8B-B14F-4D97-AF65-F5344CB8AC3E}">
        <p14:creationId xmlns:p14="http://schemas.microsoft.com/office/powerpoint/2010/main" val="4248506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13757-AB24-898F-7FD6-B796E913ECA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CEAE8DA-9BF8-2DA1-2BD6-FE474FD0EB95}"/>
              </a:ext>
            </a:extLst>
          </p:cNvPr>
          <p:cNvSpPr>
            <a:spLocks noGrp="1"/>
          </p:cNvSpPr>
          <p:nvPr>
            <p:ph type="body" sz="quarter" idx="13"/>
          </p:nvPr>
        </p:nvSpPr>
        <p:spPr>
          <a:xfrm>
            <a:off x="234950" y="307777"/>
            <a:ext cx="11722100" cy="604837"/>
          </a:xfrm>
        </p:spPr>
        <p:txBody>
          <a:bodyPr/>
          <a:lstStyle/>
          <a:p>
            <a:pPr algn="l"/>
            <a:r>
              <a:rPr lang="en-US" sz="3800" b="1" i="0" u="none" strike="noStrike" dirty="0">
                <a:effectLst/>
                <a:latin typeface="Calibri" panose="020F0502020204030204" pitchFamily="34" charset="0"/>
                <a:cs typeface="Calibri" panose="020F0502020204030204" pitchFamily="34" charset="0"/>
              </a:rPr>
              <a:t>Damp Indoor Spaces and Health (IOM) </a:t>
            </a:r>
            <a:r>
              <a:rPr lang="en-US" sz="3800" dirty="0">
                <a:latin typeface="Calibri" panose="020F0502020204030204" pitchFamily="34" charset="0"/>
                <a:cs typeface="Calibri" panose="020F0502020204030204" pitchFamily="34" charset="0"/>
              </a:rPr>
              <a:t>– Immunotoxicity</a:t>
            </a:r>
            <a:endParaRPr lang="en-US" sz="3800" b="1" i="0" u="none" strike="noStrike" dirty="0">
              <a:effectLst/>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07CA87C0-1B18-FCDB-2524-2A9E3D8FA044}"/>
              </a:ext>
            </a:extLst>
          </p:cNvPr>
          <p:cNvSpPr/>
          <p:nvPr/>
        </p:nvSpPr>
        <p:spPr>
          <a:xfrm>
            <a:off x="0" y="1969476"/>
            <a:ext cx="11347938" cy="45807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C83B8E0-4277-07EB-E8A4-89F3408CCE08}"/>
              </a:ext>
            </a:extLst>
          </p:cNvPr>
          <p:cNvSpPr txBox="1"/>
          <p:nvPr/>
        </p:nvSpPr>
        <p:spPr>
          <a:xfrm>
            <a:off x="234950" y="1328277"/>
            <a:ext cx="11682792" cy="5093702"/>
          </a:xfrm>
          <a:prstGeom prst="rect">
            <a:avLst/>
          </a:prstGeom>
          <a:noFill/>
        </p:spPr>
        <p:txBody>
          <a:bodyPr wrap="square" rtlCol="0">
            <a:spAutoFit/>
          </a:bodyPr>
          <a:lstStyle/>
          <a:p>
            <a:r>
              <a:rPr lang="en-US" sz="2500" dirty="0">
                <a:solidFill>
                  <a:srgbClr val="141413"/>
                </a:solidFill>
                <a:effectLst/>
                <a:latin typeface="Calibri" panose="020F0502020204030204" pitchFamily="34" charset="0"/>
                <a:cs typeface="Calibri" panose="020F0502020204030204" pitchFamily="34" charset="0"/>
              </a:rPr>
              <a:t>Pier and McLoughlin (1985): </a:t>
            </a:r>
          </a:p>
          <a:p>
            <a:pPr marL="342900" indent="-342900">
              <a:buFont typeface="Arial" panose="020B0604020202020204" pitchFamily="34" charset="0"/>
              <a:buChar char="•"/>
            </a:pPr>
            <a:r>
              <a:rPr lang="en-US" sz="2500" dirty="0">
                <a:solidFill>
                  <a:srgbClr val="141413"/>
                </a:solidFill>
                <a:effectLst/>
                <a:latin typeface="Calibri" panose="020F0502020204030204" pitchFamily="34" charset="0"/>
                <a:cs typeface="Calibri" panose="020F0502020204030204" pitchFamily="34" charset="0"/>
              </a:rPr>
              <a:t>(Mycotoxins exposure results in) </a:t>
            </a:r>
            <a:r>
              <a:rPr lang="en-US" sz="2500" b="1" dirty="0">
                <a:solidFill>
                  <a:srgbClr val="141413"/>
                </a:solidFill>
                <a:effectLst/>
                <a:latin typeface="Calibri" panose="020F0502020204030204" pitchFamily="34" charset="0"/>
                <a:cs typeface="Calibri" panose="020F0502020204030204" pitchFamily="34" charset="0"/>
              </a:rPr>
              <a:t>alterations in serum proteins and immunoglobulin profiles, reduced antibody formation</a:t>
            </a:r>
            <a:r>
              <a:rPr lang="en-US" sz="2500" dirty="0">
                <a:solidFill>
                  <a:srgbClr val="141413"/>
                </a:solidFill>
                <a:effectLst/>
                <a:latin typeface="Calibri" panose="020F0502020204030204" pitchFamily="34" charset="0"/>
                <a:cs typeface="Calibri" panose="020F0502020204030204" pitchFamily="34" charset="0"/>
              </a:rPr>
              <a:t>, thymic aplasia, reduced cell-mediated immune responses, increased delayed cutaneous hypersensitivity, and impaired bacterial clearance and acquired immunity in mice, rats, cattle, turkeys, and guinea pigs.</a:t>
            </a:r>
          </a:p>
          <a:p>
            <a:pPr marL="342900" indent="-342900">
              <a:buFont typeface="Arial" panose="020B0604020202020204" pitchFamily="34" charset="0"/>
              <a:buChar char="•"/>
            </a:pPr>
            <a:endParaRPr lang="en-US" sz="2500" dirty="0">
              <a:solidFill>
                <a:srgbClr val="141413"/>
              </a:solidFill>
              <a:effectLst/>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500" b="1" dirty="0">
              <a:solidFill>
                <a:srgbClr val="141413"/>
              </a:solidFill>
              <a:effectLst/>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500" b="1" dirty="0">
                <a:solidFill>
                  <a:srgbClr val="141413"/>
                </a:solidFill>
                <a:effectLst/>
                <a:latin typeface="Calibri" panose="020F0502020204030204" pitchFamily="34" charset="0"/>
                <a:cs typeface="Calibri" panose="020F0502020204030204" pitchFamily="34" charset="0"/>
              </a:rPr>
              <a:t>T-2 toxin reduces complement (primarily C3) formation, diminishes serum immunoglobin (IgA and IgM, but not IgG), and diminishes antibody production.</a:t>
            </a:r>
          </a:p>
          <a:p>
            <a:pPr marL="342900" indent="-342900">
              <a:buFont typeface="Arial" panose="020B0604020202020204" pitchFamily="34" charset="0"/>
              <a:buChar char="•"/>
            </a:pPr>
            <a:endParaRPr lang="en-US" sz="2500" dirty="0">
              <a:solidFill>
                <a:srgbClr val="141413"/>
              </a:solidFill>
              <a:effectLst/>
              <a:latin typeface="Calibri" panose="020F0502020204030204" pitchFamily="34" charset="0"/>
              <a:cs typeface="Calibri" panose="020F0502020204030204" pitchFamily="34" charset="0"/>
            </a:endParaRPr>
          </a:p>
          <a:p>
            <a:endParaRPr lang="en-US" sz="2500" dirty="0">
              <a:solidFill>
                <a:srgbClr val="141413"/>
              </a:solidFill>
              <a:effectLst/>
              <a:latin typeface="Calibri" panose="020F0502020204030204" pitchFamily="34" charset="0"/>
              <a:cs typeface="Calibri" panose="020F0502020204030204" pitchFamily="34" charset="0"/>
            </a:endParaRPr>
          </a:p>
          <a:p>
            <a:endParaRPr lang="en-US" sz="2500" dirty="0">
              <a:solidFill>
                <a:srgbClr val="141413"/>
              </a:solidFill>
              <a:effectLst/>
              <a:latin typeface="Calibri" panose="020F0502020204030204" pitchFamily="34" charset="0"/>
              <a:cs typeface="Calibri" panose="020F0502020204030204" pitchFamily="34" charset="0"/>
            </a:endParaRPr>
          </a:p>
          <a:p>
            <a:endParaRPr lang="en-US" sz="2500" dirty="0">
              <a:solidFill>
                <a:srgbClr val="141413"/>
              </a:solidFill>
              <a:effectLst/>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713AED8A-A527-3872-8DB5-21C397CC204F}"/>
              </a:ext>
            </a:extLst>
          </p:cNvPr>
          <p:cNvSpPr txBox="1"/>
          <p:nvPr/>
        </p:nvSpPr>
        <p:spPr>
          <a:xfrm>
            <a:off x="0" y="6550223"/>
            <a:ext cx="7013843" cy="276999"/>
          </a:xfrm>
          <a:prstGeom prst="rect">
            <a:avLst/>
          </a:prstGeom>
          <a:noFill/>
        </p:spPr>
        <p:txBody>
          <a:bodyPr wrap="none" rtlCol="0">
            <a:spAutoFit/>
          </a:bodyPr>
          <a:lstStyle/>
          <a:p>
            <a:r>
              <a:rPr lang="en-US" sz="1200" dirty="0">
                <a:solidFill>
                  <a:schemeClr val="bg1">
                    <a:lumMod val="50000"/>
                  </a:schemeClr>
                </a:solidFill>
                <a:effectLst/>
                <a:latin typeface="Calibri" panose="020F0502020204030204" pitchFamily="34" charset="0"/>
                <a:cs typeface="Calibri" panose="020F0502020204030204" pitchFamily="34" charset="0"/>
              </a:rPr>
              <a:t>Institute of Medicine. 2004. Damp Indoor Spaces and Health. Washington, DC: The National Academies Press.</a:t>
            </a:r>
          </a:p>
        </p:txBody>
      </p:sp>
    </p:spTree>
    <p:extLst>
      <p:ext uri="{BB962C8B-B14F-4D97-AF65-F5344CB8AC3E}">
        <p14:creationId xmlns:p14="http://schemas.microsoft.com/office/powerpoint/2010/main" val="16076884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5BD7C-5D7E-7E92-4E60-509E7712E54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76DD09A-5F91-3299-1899-F1FA300EA09B}"/>
              </a:ext>
            </a:extLst>
          </p:cNvPr>
          <p:cNvSpPr>
            <a:spLocks noGrp="1"/>
          </p:cNvSpPr>
          <p:nvPr>
            <p:ph type="body" sz="quarter" idx="13"/>
          </p:nvPr>
        </p:nvSpPr>
        <p:spPr>
          <a:xfrm>
            <a:off x="1107141" y="2235200"/>
            <a:ext cx="9977718" cy="2387600"/>
          </a:xfrm>
        </p:spPr>
        <p:txBody>
          <a:bodyPr>
            <a:noAutofit/>
          </a:bodyPr>
          <a:lstStyle/>
          <a:p>
            <a:r>
              <a:rPr lang="en-US" sz="9000" dirty="0"/>
              <a:t>FINDINGS IN CHILDREN EXPOSED TO DAMPNESS</a:t>
            </a:r>
          </a:p>
        </p:txBody>
      </p:sp>
    </p:spTree>
    <p:extLst>
      <p:ext uri="{BB962C8B-B14F-4D97-AF65-F5344CB8AC3E}">
        <p14:creationId xmlns:p14="http://schemas.microsoft.com/office/powerpoint/2010/main" val="35897066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3E7AC-1693-E73D-619E-DB5A68C6E7E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65DB06D-EA86-54B4-12E2-F6D2BC0452FD}"/>
              </a:ext>
            </a:extLst>
          </p:cNvPr>
          <p:cNvSpPr>
            <a:spLocks noGrp="1"/>
          </p:cNvSpPr>
          <p:nvPr>
            <p:ph type="body" sz="quarter" idx="13"/>
          </p:nvPr>
        </p:nvSpPr>
        <p:spPr>
          <a:xfrm>
            <a:off x="469899" y="122294"/>
            <a:ext cx="11722100" cy="604837"/>
          </a:xfrm>
        </p:spPr>
        <p:txBody>
          <a:bodyPr/>
          <a:lstStyle/>
          <a:p>
            <a:r>
              <a:rPr lang="en-US" dirty="0"/>
              <a:t>Gut Immune Reactivity to LPS</a:t>
            </a:r>
          </a:p>
        </p:txBody>
      </p:sp>
      <p:pic>
        <p:nvPicPr>
          <p:cNvPr id="2" name="Picture 1">
            <a:extLst>
              <a:ext uri="{FF2B5EF4-FFF2-40B4-BE49-F238E27FC236}">
                <a16:creationId xmlns:a16="http://schemas.microsoft.com/office/drawing/2014/main" id="{7661F7DD-2EDC-2734-3A5A-872783B35664}"/>
              </a:ext>
            </a:extLst>
          </p:cNvPr>
          <p:cNvPicPr>
            <a:picLocks noChangeAspect="1"/>
          </p:cNvPicPr>
          <p:nvPr/>
        </p:nvPicPr>
        <p:blipFill>
          <a:blip r:embed="rId2"/>
          <a:stretch>
            <a:fillRect/>
          </a:stretch>
        </p:blipFill>
        <p:spPr>
          <a:xfrm>
            <a:off x="469899" y="1337050"/>
            <a:ext cx="9006609" cy="4650592"/>
          </a:xfrm>
          <a:prstGeom prst="rect">
            <a:avLst/>
          </a:prstGeom>
        </p:spPr>
      </p:pic>
    </p:spTree>
    <p:extLst>
      <p:ext uri="{BB962C8B-B14F-4D97-AF65-F5344CB8AC3E}">
        <p14:creationId xmlns:p14="http://schemas.microsoft.com/office/powerpoint/2010/main" val="13283269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D4ED3-F7E5-4CA6-EB4F-188B4E7F7F0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7B7CC30-2A41-88AE-294D-862E1788D758}"/>
              </a:ext>
            </a:extLst>
          </p:cNvPr>
          <p:cNvSpPr>
            <a:spLocks noGrp="1"/>
          </p:cNvSpPr>
          <p:nvPr>
            <p:ph type="body" sz="quarter" idx="13"/>
          </p:nvPr>
        </p:nvSpPr>
        <p:spPr>
          <a:xfrm>
            <a:off x="469899" y="122294"/>
            <a:ext cx="11722100" cy="604837"/>
          </a:xfrm>
        </p:spPr>
        <p:txBody>
          <a:bodyPr/>
          <a:lstStyle/>
          <a:p>
            <a:r>
              <a:rPr lang="en-US" dirty="0"/>
              <a:t>3-year-old male with ASD exposed to dampness </a:t>
            </a:r>
          </a:p>
        </p:txBody>
      </p:sp>
      <p:pic>
        <p:nvPicPr>
          <p:cNvPr id="3" name="Picture 2">
            <a:extLst>
              <a:ext uri="{FF2B5EF4-FFF2-40B4-BE49-F238E27FC236}">
                <a16:creationId xmlns:a16="http://schemas.microsoft.com/office/drawing/2014/main" id="{FF0546B0-49E5-AA13-3D52-4C4D878E6B3C}"/>
              </a:ext>
            </a:extLst>
          </p:cNvPr>
          <p:cNvPicPr>
            <a:picLocks noChangeAspect="1"/>
          </p:cNvPicPr>
          <p:nvPr/>
        </p:nvPicPr>
        <p:blipFill>
          <a:blip r:embed="rId3"/>
          <a:stretch>
            <a:fillRect/>
          </a:stretch>
        </p:blipFill>
        <p:spPr>
          <a:xfrm>
            <a:off x="469898" y="727131"/>
            <a:ext cx="8565613" cy="6130869"/>
          </a:xfrm>
          <a:prstGeom prst="rect">
            <a:avLst/>
          </a:prstGeom>
        </p:spPr>
      </p:pic>
      <p:sp>
        <p:nvSpPr>
          <p:cNvPr id="5" name="TextBox 4">
            <a:extLst>
              <a:ext uri="{FF2B5EF4-FFF2-40B4-BE49-F238E27FC236}">
                <a16:creationId xmlns:a16="http://schemas.microsoft.com/office/drawing/2014/main" id="{B0FB818A-AB21-1A54-88B0-672C34DDDEF0}"/>
              </a:ext>
            </a:extLst>
          </p:cNvPr>
          <p:cNvSpPr txBox="1"/>
          <p:nvPr/>
        </p:nvSpPr>
        <p:spPr>
          <a:xfrm>
            <a:off x="9162364" y="914400"/>
            <a:ext cx="2902782" cy="369332"/>
          </a:xfrm>
          <a:prstGeom prst="rect">
            <a:avLst/>
          </a:prstGeom>
          <a:noFill/>
        </p:spPr>
        <p:txBody>
          <a:bodyPr wrap="none" rtlCol="0">
            <a:spAutoFit/>
          </a:bodyPr>
          <a:lstStyle/>
          <a:p>
            <a:r>
              <a:rPr lang="en-US" b="1" dirty="0"/>
              <a:t>IGG, IGA, and IGM Response</a:t>
            </a:r>
          </a:p>
        </p:txBody>
      </p:sp>
    </p:spTree>
    <p:extLst>
      <p:ext uri="{BB962C8B-B14F-4D97-AF65-F5344CB8AC3E}">
        <p14:creationId xmlns:p14="http://schemas.microsoft.com/office/powerpoint/2010/main" val="39193625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6F02B-78E2-2DC2-055F-85C6E3958AC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2E3B537-13A8-13B7-2A0F-AB9ED78A3B38}"/>
              </a:ext>
            </a:extLst>
          </p:cNvPr>
          <p:cNvPicPr>
            <a:picLocks noChangeAspect="1"/>
          </p:cNvPicPr>
          <p:nvPr/>
        </p:nvPicPr>
        <p:blipFill>
          <a:blip r:embed="rId2"/>
          <a:stretch>
            <a:fillRect/>
          </a:stretch>
        </p:blipFill>
        <p:spPr>
          <a:xfrm>
            <a:off x="1213929" y="723475"/>
            <a:ext cx="7772400" cy="6110202"/>
          </a:xfrm>
          <a:prstGeom prst="rect">
            <a:avLst/>
          </a:prstGeom>
        </p:spPr>
      </p:pic>
      <p:sp>
        <p:nvSpPr>
          <p:cNvPr id="4" name="Text Placeholder 3">
            <a:extLst>
              <a:ext uri="{FF2B5EF4-FFF2-40B4-BE49-F238E27FC236}">
                <a16:creationId xmlns:a16="http://schemas.microsoft.com/office/drawing/2014/main" id="{FC3ABDF7-E03D-E7FF-8DA8-B505AEAF74C5}"/>
              </a:ext>
            </a:extLst>
          </p:cNvPr>
          <p:cNvSpPr>
            <a:spLocks noGrp="1"/>
          </p:cNvSpPr>
          <p:nvPr>
            <p:ph type="body" sz="quarter" idx="13"/>
          </p:nvPr>
        </p:nvSpPr>
        <p:spPr>
          <a:xfrm>
            <a:off x="469899" y="122294"/>
            <a:ext cx="11722100" cy="604837"/>
          </a:xfrm>
        </p:spPr>
        <p:txBody>
          <a:bodyPr/>
          <a:lstStyle/>
          <a:p>
            <a:r>
              <a:rPr lang="en-US" dirty="0"/>
              <a:t>Child with ASD exposed to dampness</a:t>
            </a:r>
          </a:p>
        </p:txBody>
      </p:sp>
      <p:cxnSp>
        <p:nvCxnSpPr>
          <p:cNvPr id="7" name="Straight Arrow Connector 6">
            <a:extLst>
              <a:ext uri="{FF2B5EF4-FFF2-40B4-BE49-F238E27FC236}">
                <a16:creationId xmlns:a16="http://schemas.microsoft.com/office/drawing/2014/main" id="{09E18CD9-9EAE-4A92-C2D6-17F5EB3C9377}"/>
              </a:ext>
            </a:extLst>
          </p:cNvPr>
          <p:cNvCxnSpPr/>
          <p:nvPr/>
        </p:nvCxnSpPr>
        <p:spPr>
          <a:xfrm flipH="1">
            <a:off x="5890078" y="1394899"/>
            <a:ext cx="817418" cy="0"/>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01DEAC8-FCF6-3624-BD04-75F7B7361719}"/>
              </a:ext>
            </a:extLst>
          </p:cNvPr>
          <p:cNvCxnSpPr/>
          <p:nvPr/>
        </p:nvCxnSpPr>
        <p:spPr>
          <a:xfrm flipH="1">
            <a:off x="5890078" y="1747206"/>
            <a:ext cx="817418" cy="0"/>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E5D8BD4-BA3F-128B-43C4-B5DE10D27733}"/>
              </a:ext>
            </a:extLst>
          </p:cNvPr>
          <p:cNvCxnSpPr/>
          <p:nvPr/>
        </p:nvCxnSpPr>
        <p:spPr>
          <a:xfrm flipH="1">
            <a:off x="5890078" y="2133847"/>
            <a:ext cx="817418" cy="0"/>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C0D793F-DBB3-41DF-B4A2-A14D025782C5}"/>
              </a:ext>
            </a:extLst>
          </p:cNvPr>
          <p:cNvCxnSpPr/>
          <p:nvPr/>
        </p:nvCxnSpPr>
        <p:spPr>
          <a:xfrm flipH="1">
            <a:off x="5913891" y="2853762"/>
            <a:ext cx="817418" cy="0"/>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720D5A5-496E-2D62-0466-CEB8AF5E4BC9}"/>
              </a:ext>
            </a:extLst>
          </p:cNvPr>
          <p:cNvCxnSpPr/>
          <p:nvPr/>
        </p:nvCxnSpPr>
        <p:spPr>
          <a:xfrm flipH="1">
            <a:off x="5890078" y="2489329"/>
            <a:ext cx="817418" cy="0"/>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E9DB013-B78C-4CEB-41D8-0F885BCE1EE0}"/>
              </a:ext>
            </a:extLst>
          </p:cNvPr>
          <p:cNvCxnSpPr/>
          <p:nvPr/>
        </p:nvCxnSpPr>
        <p:spPr>
          <a:xfrm flipH="1">
            <a:off x="6850583" y="3242800"/>
            <a:ext cx="817418" cy="0"/>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4595908-7B78-0A33-2E19-3E6C89354AF2}"/>
              </a:ext>
            </a:extLst>
          </p:cNvPr>
          <p:cNvCxnSpPr/>
          <p:nvPr/>
        </p:nvCxnSpPr>
        <p:spPr>
          <a:xfrm flipH="1">
            <a:off x="5890078" y="3959894"/>
            <a:ext cx="817418" cy="0"/>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D28BA0B-C1C1-E06C-F5E4-69EDE33E3258}"/>
              </a:ext>
            </a:extLst>
          </p:cNvPr>
          <p:cNvCxnSpPr/>
          <p:nvPr/>
        </p:nvCxnSpPr>
        <p:spPr>
          <a:xfrm flipH="1">
            <a:off x="5890078" y="4356263"/>
            <a:ext cx="817418" cy="0"/>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E171A9B-F9DB-8BEE-7EA2-EEBE4D5C1D62}"/>
              </a:ext>
            </a:extLst>
          </p:cNvPr>
          <p:cNvCxnSpPr/>
          <p:nvPr/>
        </p:nvCxnSpPr>
        <p:spPr>
          <a:xfrm flipH="1">
            <a:off x="5890078" y="5820712"/>
            <a:ext cx="817418" cy="0"/>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43E7C9A-72BE-1556-D9B2-6C0209B78794}"/>
              </a:ext>
            </a:extLst>
          </p:cNvPr>
          <p:cNvCxnSpPr/>
          <p:nvPr/>
        </p:nvCxnSpPr>
        <p:spPr>
          <a:xfrm flipH="1">
            <a:off x="5890078" y="5100851"/>
            <a:ext cx="817418" cy="0"/>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040210F-4E16-9979-63A5-1C88CC6B254A}"/>
              </a:ext>
            </a:extLst>
          </p:cNvPr>
          <p:cNvCxnSpPr/>
          <p:nvPr/>
        </p:nvCxnSpPr>
        <p:spPr>
          <a:xfrm flipH="1">
            <a:off x="5890078" y="5459576"/>
            <a:ext cx="817418" cy="0"/>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446EA65-B41A-AFA4-EC15-B3A8BC5BB79A}"/>
              </a:ext>
            </a:extLst>
          </p:cNvPr>
          <p:cNvCxnSpPr/>
          <p:nvPr/>
        </p:nvCxnSpPr>
        <p:spPr>
          <a:xfrm flipH="1">
            <a:off x="5890078" y="6028222"/>
            <a:ext cx="817418" cy="0"/>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A8EACFF-4556-54DF-4D38-4A69B11DE532}"/>
              </a:ext>
            </a:extLst>
          </p:cNvPr>
          <p:cNvCxnSpPr/>
          <p:nvPr/>
        </p:nvCxnSpPr>
        <p:spPr>
          <a:xfrm flipH="1">
            <a:off x="5890078" y="6213892"/>
            <a:ext cx="817418" cy="0"/>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0521314-7B12-9FFB-074A-851953C26A0E}"/>
              </a:ext>
            </a:extLst>
          </p:cNvPr>
          <p:cNvCxnSpPr/>
          <p:nvPr/>
        </p:nvCxnSpPr>
        <p:spPr>
          <a:xfrm flipH="1">
            <a:off x="5890078" y="6554429"/>
            <a:ext cx="817418" cy="0"/>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56845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3567A-3773-D479-918E-4ED2083B896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97755D6-F650-ACC7-8549-3B70FF2C4BBD}"/>
              </a:ext>
            </a:extLst>
          </p:cNvPr>
          <p:cNvSpPr>
            <a:spLocks noGrp="1"/>
          </p:cNvSpPr>
          <p:nvPr>
            <p:ph type="body" sz="quarter" idx="13"/>
          </p:nvPr>
        </p:nvSpPr>
        <p:spPr>
          <a:xfrm>
            <a:off x="123986" y="1831278"/>
            <a:ext cx="11515241" cy="3195444"/>
          </a:xfrm>
        </p:spPr>
        <p:txBody>
          <a:bodyPr>
            <a:noAutofit/>
          </a:bodyPr>
          <a:lstStyle/>
          <a:p>
            <a:r>
              <a:rPr lang="en-US" sz="9000" dirty="0"/>
              <a:t>WHAT IS BEHIND </a:t>
            </a:r>
          </a:p>
          <a:p>
            <a:r>
              <a:rPr lang="en-US" sz="9000" dirty="0"/>
              <a:t>THIS IMMUNE SUPPRESSION?</a:t>
            </a:r>
            <a:endParaRPr lang="en-US" sz="8000" dirty="0"/>
          </a:p>
        </p:txBody>
      </p:sp>
    </p:spTree>
    <p:extLst>
      <p:ext uri="{BB962C8B-B14F-4D97-AF65-F5344CB8AC3E}">
        <p14:creationId xmlns:p14="http://schemas.microsoft.com/office/powerpoint/2010/main" val="36479166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63D0E-2DDE-15F5-C976-D2290CCFF10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2DE806-89B1-D11D-936B-7CFB721120F1}"/>
              </a:ext>
            </a:extLst>
          </p:cNvPr>
          <p:cNvSpPr txBox="1">
            <a:spLocks/>
          </p:cNvSpPr>
          <p:nvPr/>
        </p:nvSpPr>
        <p:spPr>
          <a:xfrm>
            <a:off x="176270" y="1497350"/>
            <a:ext cx="8219585" cy="45663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400" dirty="0">
              <a:latin typeface="Calibri" panose="020F0502020204030204" pitchFamily="34" charset="0"/>
              <a:cs typeface="Calibri" panose="020F0502020204030204" pitchFamily="34" charset="0"/>
            </a:endParaRPr>
          </a:p>
          <a:p>
            <a:pPr marL="0" indent="0">
              <a:buNone/>
            </a:pPr>
            <a:endParaRPr lang="en-US" sz="1400" dirty="0">
              <a:latin typeface="Calibri" panose="020F0502020204030204" pitchFamily="34" charset="0"/>
              <a:cs typeface="Calibri" panose="020F0502020204030204" pitchFamily="34" charset="0"/>
            </a:endParaRPr>
          </a:p>
          <a:p>
            <a:pPr marL="0" indent="0">
              <a:buNone/>
            </a:pPr>
            <a:endParaRPr lang="en-US" sz="1400" dirty="0">
              <a:effectLst/>
              <a:latin typeface="Calibri" panose="020F0502020204030204" pitchFamily="34" charset="0"/>
              <a:cs typeface="Calibri" panose="020F0502020204030204" pitchFamily="34" charset="0"/>
            </a:endParaRPr>
          </a:p>
          <a:p>
            <a:pPr marL="0" indent="0">
              <a:buNone/>
            </a:pPr>
            <a:endParaRPr lang="en-US" sz="1400" dirty="0">
              <a:latin typeface="Calibri" panose="020F0502020204030204" pitchFamily="34" charset="0"/>
              <a:cs typeface="Calibri" panose="020F0502020204030204" pitchFamily="34" charset="0"/>
            </a:endParaRPr>
          </a:p>
          <a:p>
            <a:pPr marL="0" indent="0">
              <a:buNone/>
            </a:pPr>
            <a:endParaRPr lang="en-US" sz="1400" dirty="0">
              <a:effectLst/>
              <a:latin typeface="Calibri" panose="020F0502020204030204" pitchFamily="34" charset="0"/>
              <a:cs typeface="Calibri" panose="020F0502020204030204" pitchFamily="34" charset="0"/>
            </a:endParaRPr>
          </a:p>
        </p:txBody>
      </p:sp>
      <p:sp>
        <p:nvSpPr>
          <p:cNvPr id="6" name="Text Placeholder 1">
            <a:extLst>
              <a:ext uri="{FF2B5EF4-FFF2-40B4-BE49-F238E27FC236}">
                <a16:creationId xmlns:a16="http://schemas.microsoft.com/office/drawing/2014/main" id="{A0F962D5-906E-454E-5B4F-EAA6924B3F65}"/>
              </a:ext>
            </a:extLst>
          </p:cNvPr>
          <p:cNvSpPr txBox="1">
            <a:spLocks/>
          </p:cNvSpPr>
          <p:nvPr/>
        </p:nvSpPr>
        <p:spPr>
          <a:xfrm>
            <a:off x="279284" y="181078"/>
            <a:ext cx="11633431" cy="6048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rgbClr val="00BAD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800" dirty="0"/>
              <a:t>Mitochondria: A master regulator in macrophage and T cell immunity</a:t>
            </a:r>
          </a:p>
        </p:txBody>
      </p:sp>
      <p:sp>
        <p:nvSpPr>
          <p:cNvPr id="4" name="TextBox 3">
            <a:extLst>
              <a:ext uri="{FF2B5EF4-FFF2-40B4-BE49-F238E27FC236}">
                <a16:creationId xmlns:a16="http://schemas.microsoft.com/office/drawing/2014/main" id="{73262E04-999B-6498-E3BD-9DD5EA735282}"/>
              </a:ext>
            </a:extLst>
          </p:cNvPr>
          <p:cNvSpPr txBox="1"/>
          <p:nvPr/>
        </p:nvSpPr>
        <p:spPr>
          <a:xfrm>
            <a:off x="0" y="6514107"/>
            <a:ext cx="8156015" cy="307777"/>
          </a:xfrm>
          <a:prstGeom prst="rect">
            <a:avLst/>
          </a:prstGeom>
          <a:noFill/>
        </p:spPr>
        <p:txBody>
          <a:bodyPr wrap="none" rtlCol="0">
            <a:spAutoFit/>
          </a:bodyPr>
          <a:lstStyle/>
          <a:p>
            <a:r>
              <a:rPr lang="en-US" sz="1400" dirty="0">
                <a:solidFill>
                  <a:schemeClr val="bg1">
                    <a:lumMod val="50000"/>
                  </a:schemeClr>
                </a:solidFill>
              </a:rPr>
              <a:t>1) </a:t>
            </a:r>
            <a:r>
              <a:rPr lang="en-US" sz="1400" dirty="0" err="1">
                <a:solidFill>
                  <a:schemeClr val="bg1">
                    <a:lumMod val="50000"/>
                  </a:schemeClr>
                </a:solidFill>
              </a:rPr>
              <a:t>Desdín-Micó</a:t>
            </a:r>
            <a:r>
              <a:rPr lang="en-US" sz="1400" dirty="0">
                <a:solidFill>
                  <a:schemeClr val="bg1">
                    <a:lumMod val="50000"/>
                  </a:schemeClr>
                </a:solidFill>
              </a:rPr>
              <a:t> G, et al. Mitochondrion. 2018, 41, 51-57	2) Liu P, Ho P. Mitochondrion. 2018, 41, 45-50 </a:t>
            </a:r>
          </a:p>
        </p:txBody>
      </p:sp>
      <p:sp>
        <p:nvSpPr>
          <p:cNvPr id="7" name="TextBox 6">
            <a:extLst>
              <a:ext uri="{FF2B5EF4-FFF2-40B4-BE49-F238E27FC236}">
                <a16:creationId xmlns:a16="http://schemas.microsoft.com/office/drawing/2014/main" id="{6E49CC5E-7E5D-5735-8F4C-E549DFD5FFE2}"/>
              </a:ext>
            </a:extLst>
          </p:cNvPr>
          <p:cNvSpPr txBox="1"/>
          <p:nvPr/>
        </p:nvSpPr>
        <p:spPr>
          <a:xfrm>
            <a:off x="279284" y="1877897"/>
            <a:ext cx="11912716" cy="4185761"/>
          </a:xfrm>
          <a:prstGeom prst="rect">
            <a:avLst/>
          </a:prstGeom>
          <a:noFill/>
        </p:spPr>
        <p:txBody>
          <a:bodyPr wrap="square" rtlCol="0">
            <a:spAutoFit/>
          </a:bodyPr>
          <a:lstStyle/>
          <a:p>
            <a:pPr algn="ctr"/>
            <a:r>
              <a:rPr lang="en-US" sz="3800" dirty="0"/>
              <a:t>Currently, mitochondria may be considered as the master metabolic regulator of T cells, implicating that by controlling mitochondrial metabolism we could control lymphocyte fate and function.</a:t>
            </a:r>
            <a:r>
              <a:rPr lang="en-US" sz="3800" baseline="30000" dirty="0"/>
              <a:t>1</a:t>
            </a:r>
          </a:p>
          <a:p>
            <a:pPr algn="ctr"/>
            <a:endParaRPr lang="en-US" sz="3800" dirty="0"/>
          </a:p>
          <a:p>
            <a:pPr algn="ctr"/>
            <a:r>
              <a:rPr lang="en-US" sz="3800" dirty="0"/>
              <a:t>The mitochondrion acts as a master regulator to fine-tune immune responses elicited by macrophages and T cells.</a:t>
            </a:r>
            <a:r>
              <a:rPr lang="en-US" sz="3800" baseline="30000" dirty="0"/>
              <a:t>2</a:t>
            </a:r>
          </a:p>
        </p:txBody>
      </p:sp>
    </p:spTree>
    <p:extLst>
      <p:ext uri="{BB962C8B-B14F-4D97-AF65-F5344CB8AC3E}">
        <p14:creationId xmlns:p14="http://schemas.microsoft.com/office/powerpoint/2010/main" val="23621336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35F2F-0CB9-8724-B6F5-45F9E1238F7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9D7EEF-6642-6469-044A-1E0FFF3E0770}"/>
              </a:ext>
            </a:extLst>
          </p:cNvPr>
          <p:cNvSpPr txBox="1">
            <a:spLocks/>
          </p:cNvSpPr>
          <p:nvPr/>
        </p:nvSpPr>
        <p:spPr>
          <a:xfrm>
            <a:off x="176270" y="1497350"/>
            <a:ext cx="8219585" cy="45663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400" dirty="0">
              <a:latin typeface="Calibri" panose="020F0502020204030204" pitchFamily="34" charset="0"/>
              <a:cs typeface="Calibri" panose="020F0502020204030204" pitchFamily="34" charset="0"/>
            </a:endParaRPr>
          </a:p>
          <a:p>
            <a:pPr marL="0" indent="0">
              <a:buNone/>
            </a:pPr>
            <a:endParaRPr lang="en-US" sz="1400" dirty="0">
              <a:latin typeface="Calibri" panose="020F0502020204030204" pitchFamily="34" charset="0"/>
              <a:cs typeface="Calibri" panose="020F0502020204030204" pitchFamily="34" charset="0"/>
            </a:endParaRPr>
          </a:p>
          <a:p>
            <a:pPr marL="0" indent="0">
              <a:buNone/>
            </a:pPr>
            <a:endParaRPr lang="en-US" sz="1400" dirty="0">
              <a:effectLst/>
              <a:latin typeface="Calibri" panose="020F0502020204030204" pitchFamily="34" charset="0"/>
              <a:cs typeface="Calibri" panose="020F0502020204030204" pitchFamily="34" charset="0"/>
            </a:endParaRPr>
          </a:p>
          <a:p>
            <a:pPr marL="0" indent="0">
              <a:buNone/>
            </a:pPr>
            <a:endParaRPr lang="en-US" sz="1400" dirty="0">
              <a:latin typeface="Calibri" panose="020F0502020204030204" pitchFamily="34" charset="0"/>
              <a:cs typeface="Calibri" panose="020F0502020204030204" pitchFamily="34" charset="0"/>
            </a:endParaRPr>
          </a:p>
          <a:p>
            <a:pPr marL="0" indent="0">
              <a:buNone/>
            </a:pPr>
            <a:endParaRPr lang="en-US" sz="1400" dirty="0">
              <a:effectLst/>
              <a:latin typeface="Calibri" panose="020F0502020204030204" pitchFamily="34" charset="0"/>
              <a:cs typeface="Calibri" panose="020F0502020204030204" pitchFamily="34" charset="0"/>
            </a:endParaRPr>
          </a:p>
        </p:txBody>
      </p:sp>
      <p:sp>
        <p:nvSpPr>
          <p:cNvPr id="6" name="Text Placeholder 1">
            <a:extLst>
              <a:ext uri="{FF2B5EF4-FFF2-40B4-BE49-F238E27FC236}">
                <a16:creationId xmlns:a16="http://schemas.microsoft.com/office/drawing/2014/main" id="{8733FEA1-F432-8B9D-BDD8-C57EBEE187C2}"/>
              </a:ext>
            </a:extLst>
          </p:cNvPr>
          <p:cNvSpPr txBox="1">
            <a:spLocks/>
          </p:cNvSpPr>
          <p:nvPr/>
        </p:nvSpPr>
        <p:spPr>
          <a:xfrm>
            <a:off x="279284" y="438113"/>
            <a:ext cx="11633431" cy="6048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rgbClr val="00BAD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Mitochondria and T Cell Exhaustion</a:t>
            </a:r>
          </a:p>
        </p:txBody>
      </p:sp>
      <p:sp>
        <p:nvSpPr>
          <p:cNvPr id="4" name="TextBox 3">
            <a:extLst>
              <a:ext uri="{FF2B5EF4-FFF2-40B4-BE49-F238E27FC236}">
                <a16:creationId xmlns:a16="http://schemas.microsoft.com/office/drawing/2014/main" id="{FD3DFAF9-DF84-97FF-E2EA-94E34FCCFA6A}"/>
              </a:ext>
            </a:extLst>
          </p:cNvPr>
          <p:cNvSpPr txBox="1"/>
          <p:nvPr/>
        </p:nvSpPr>
        <p:spPr>
          <a:xfrm>
            <a:off x="0" y="6514107"/>
            <a:ext cx="4016869" cy="307777"/>
          </a:xfrm>
          <a:prstGeom prst="rect">
            <a:avLst/>
          </a:prstGeom>
          <a:noFill/>
        </p:spPr>
        <p:txBody>
          <a:bodyPr wrap="none" rtlCol="0">
            <a:spAutoFit/>
          </a:bodyPr>
          <a:lstStyle/>
          <a:p>
            <a:r>
              <a:rPr lang="en-US" sz="1400" dirty="0">
                <a:solidFill>
                  <a:schemeClr val="bg1">
                    <a:lumMod val="50000"/>
                  </a:schemeClr>
                </a:solidFill>
              </a:rPr>
              <a:t>Wu H, et al. Nature Communications. 2023, 14, 6858</a:t>
            </a:r>
          </a:p>
        </p:txBody>
      </p:sp>
      <p:sp>
        <p:nvSpPr>
          <p:cNvPr id="5" name="TextBox 4">
            <a:extLst>
              <a:ext uri="{FF2B5EF4-FFF2-40B4-BE49-F238E27FC236}">
                <a16:creationId xmlns:a16="http://schemas.microsoft.com/office/drawing/2014/main" id="{FF147C07-C61B-2E3D-8791-6D7D5AC2A5F4}"/>
              </a:ext>
            </a:extLst>
          </p:cNvPr>
          <p:cNvSpPr txBox="1"/>
          <p:nvPr/>
        </p:nvSpPr>
        <p:spPr>
          <a:xfrm>
            <a:off x="279284" y="1605497"/>
            <a:ext cx="11483281" cy="3539430"/>
          </a:xfrm>
          <a:prstGeom prst="rect">
            <a:avLst/>
          </a:prstGeom>
          <a:noFill/>
        </p:spPr>
        <p:txBody>
          <a:bodyPr wrap="square" rtlCol="0">
            <a:spAutoFit/>
          </a:bodyPr>
          <a:lstStyle/>
          <a:p>
            <a:r>
              <a:rPr lang="en-US" sz="3200" b="1" dirty="0"/>
              <a:t>T cell exhaustion is a hallmark of cancer and persistent infections, marked by inhibitory receptor upregulation, diminished cytokine secretion, and impaired cytolytic activity. </a:t>
            </a:r>
          </a:p>
          <a:p>
            <a:endParaRPr lang="en-US" sz="3200" b="1" dirty="0"/>
          </a:p>
          <a:p>
            <a:endParaRPr lang="en-US" sz="3200" b="1" dirty="0"/>
          </a:p>
          <a:p>
            <a:r>
              <a:rPr lang="en-US" sz="3200" b="1" dirty="0"/>
              <a:t>We show that mitochondrial insufficiency is a cell-intrinsic trigger that initiates the functional exhaustion of T cells.</a:t>
            </a:r>
          </a:p>
        </p:txBody>
      </p:sp>
    </p:spTree>
    <p:extLst>
      <p:ext uri="{BB962C8B-B14F-4D97-AF65-F5344CB8AC3E}">
        <p14:creationId xmlns:p14="http://schemas.microsoft.com/office/powerpoint/2010/main" val="1762706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CA4D5-7F09-B562-1B7E-C0CC741110E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3363D84-F21E-7C65-A963-375D89586D98}"/>
              </a:ext>
            </a:extLst>
          </p:cNvPr>
          <p:cNvSpPr>
            <a:spLocks noGrp="1"/>
          </p:cNvSpPr>
          <p:nvPr>
            <p:ph type="body" sz="quarter" idx="13"/>
          </p:nvPr>
        </p:nvSpPr>
        <p:spPr/>
        <p:txBody>
          <a:bodyPr>
            <a:noAutofit/>
          </a:bodyPr>
          <a:lstStyle/>
          <a:p>
            <a:r>
              <a:rPr lang="en" sz="15000" dirty="0"/>
              <a:t>1 in 3</a:t>
            </a:r>
          </a:p>
          <a:p>
            <a:r>
              <a:rPr lang="en-US" sz="8000" dirty="0"/>
              <a:t>of ALL children </a:t>
            </a:r>
          </a:p>
          <a:p>
            <a:r>
              <a:rPr lang="en-US" sz="8000" dirty="0"/>
              <a:t>are exposed to dampness!</a:t>
            </a:r>
          </a:p>
        </p:txBody>
      </p:sp>
    </p:spTree>
    <p:extLst>
      <p:ext uri="{BB962C8B-B14F-4D97-AF65-F5344CB8AC3E}">
        <p14:creationId xmlns:p14="http://schemas.microsoft.com/office/powerpoint/2010/main" val="2912486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0DA83-4BD4-6F7B-D5FD-B0FAD6F958A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50158C-2BCF-327A-A053-FC7E0BA324F2}"/>
              </a:ext>
            </a:extLst>
          </p:cNvPr>
          <p:cNvSpPr txBox="1">
            <a:spLocks/>
          </p:cNvSpPr>
          <p:nvPr/>
        </p:nvSpPr>
        <p:spPr>
          <a:xfrm>
            <a:off x="176270" y="1497350"/>
            <a:ext cx="8219585" cy="45663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400" dirty="0">
              <a:latin typeface="Calibri" panose="020F0502020204030204" pitchFamily="34" charset="0"/>
              <a:cs typeface="Calibri" panose="020F0502020204030204" pitchFamily="34" charset="0"/>
            </a:endParaRPr>
          </a:p>
          <a:p>
            <a:pPr marL="0" indent="0">
              <a:buNone/>
            </a:pPr>
            <a:endParaRPr lang="en-US" sz="1400" dirty="0">
              <a:latin typeface="Calibri" panose="020F0502020204030204" pitchFamily="34" charset="0"/>
              <a:cs typeface="Calibri" panose="020F0502020204030204" pitchFamily="34" charset="0"/>
            </a:endParaRPr>
          </a:p>
          <a:p>
            <a:pPr marL="0" indent="0">
              <a:buNone/>
            </a:pPr>
            <a:endParaRPr lang="en-US" sz="1400" dirty="0">
              <a:effectLst/>
              <a:latin typeface="Calibri" panose="020F0502020204030204" pitchFamily="34" charset="0"/>
              <a:cs typeface="Calibri" panose="020F0502020204030204" pitchFamily="34" charset="0"/>
            </a:endParaRPr>
          </a:p>
          <a:p>
            <a:pPr marL="0" indent="0">
              <a:buNone/>
            </a:pPr>
            <a:endParaRPr lang="en-US" sz="1400" dirty="0">
              <a:latin typeface="Calibri" panose="020F0502020204030204" pitchFamily="34" charset="0"/>
              <a:cs typeface="Calibri" panose="020F0502020204030204" pitchFamily="34" charset="0"/>
            </a:endParaRPr>
          </a:p>
          <a:p>
            <a:pPr marL="0" indent="0">
              <a:buNone/>
            </a:pPr>
            <a:endParaRPr lang="en-US" sz="1400" dirty="0">
              <a:effectLst/>
              <a:latin typeface="Calibri" panose="020F0502020204030204" pitchFamily="34" charset="0"/>
              <a:cs typeface="Calibri" panose="020F0502020204030204" pitchFamily="34" charset="0"/>
            </a:endParaRPr>
          </a:p>
        </p:txBody>
      </p:sp>
      <p:sp>
        <p:nvSpPr>
          <p:cNvPr id="6" name="Text Placeholder 1">
            <a:extLst>
              <a:ext uri="{FF2B5EF4-FFF2-40B4-BE49-F238E27FC236}">
                <a16:creationId xmlns:a16="http://schemas.microsoft.com/office/drawing/2014/main" id="{9D68E0A0-D51B-4A3E-91B7-89BBAFB12C65}"/>
              </a:ext>
            </a:extLst>
          </p:cNvPr>
          <p:cNvSpPr txBox="1">
            <a:spLocks/>
          </p:cNvSpPr>
          <p:nvPr/>
        </p:nvSpPr>
        <p:spPr>
          <a:xfrm>
            <a:off x="279284" y="438113"/>
            <a:ext cx="11633431" cy="6048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rgbClr val="00BAD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T-cell exhaustion</a:t>
            </a:r>
          </a:p>
        </p:txBody>
      </p:sp>
      <p:pic>
        <p:nvPicPr>
          <p:cNvPr id="5" name="Picture 4">
            <a:extLst>
              <a:ext uri="{FF2B5EF4-FFF2-40B4-BE49-F238E27FC236}">
                <a16:creationId xmlns:a16="http://schemas.microsoft.com/office/drawing/2014/main" id="{768E0C51-3269-0C4A-CF34-6302C54E520B}"/>
              </a:ext>
            </a:extLst>
          </p:cNvPr>
          <p:cNvPicPr>
            <a:picLocks noChangeAspect="1"/>
          </p:cNvPicPr>
          <p:nvPr/>
        </p:nvPicPr>
        <p:blipFill>
          <a:blip r:embed="rId2"/>
          <a:stretch>
            <a:fillRect/>
          </a:stretch>
        </p:blipFill>
        <p:spPr>
          <a:xfrm>
            <a:off x="988374" y="1870133"/>
            <a:ext cx="10215249" cy="3117734"/>
          </a:xfrm>
          <a:prstGeom prst="rect">
            <a:avLst/>
          </a:prstGeom>
        </p:spPr>
      </p:pic>
    </p:spTree>
    <p:extLst>
      <p:ext uri="{BB962C8B-B14F-4D97-AF65-F5344CB8AC3E}">
        <p14:creationId xmlns:p14="http://schemas.microsoft.com/office/powerpoint/2010/main" val="30566901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119BA-5128-5AF5-E833-DDE80B7C8AE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122636-84A2-673A-F807-93A718EEB7F6}"/>
              </a:ext>
            </a:extLst>
          </p:cNvPr>
          <p:cNvSpPr txBox="1">
            <a:spLocks/>
          </p:cNvSpPr>
          <p:nvPr/>
        </p:nvSpPr>
        <p:spPr>
          <a:xfrm>
            <a:off x="176270" y="1497350"/>
            <a:ext cx="8219585" cy="45663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400" dirty="0">
              <a:latin typeface="Calibri" panose="020F0502020204030204" pitchFamily="34" charset="0"/>
              <a:cs typeface="Calibri" panose="020F0502020204030204" pitchFamily="34" charset="0"/>
            </a:endParaRPr>
          </a:p>
          <a:p>
            <a:pPr marL="0" indent="0">
              <a:buNone/>
            </a:pPr>
            <a:endParaRPr lang="en-US" sz="1400" dirty="0">
              <a:latin typeface="Calibri" panose="020F0502020204030204" pitchFamily="34" charset="0"/>
              <a:cs typeface="Calibri" panose="020F0502020204030204" pitchFamily="34" charset="0"/>
            </a:endParaRPr>
          </a:p>
          <a:p>
            <a:pPr marL="0" indent="0">
              <a:buNone/>
            </a:pPr>
            <a:endParaRPr lang="en-US" sz="1400" dirty="0">
              <a:effectLst/>
              <a:latin typeface="Calibri" panose="020F0502020204030204" pitchFamily="34" charset="0"/>
              <a:cs typeface="Calibri" panose="020F0502020204030204" pitchFamily="34" charset="0"/>
            </a:endParaRPr>
          </a:p>
          <a:p>
            <a:pPr marL="0" indent="0">
              <a:buNone/>
            </a:pPr>
            <a:endParaRPr lang="en-US" sz="1400" dirty="0">
              <a:latin typeface="Calibri" panose="020F0502020204030204" pitchFamily="34" charset="0"/>
              <a:cs typeface="Calibri" panose="020F0502020204030204" pitchFamily="34" charset="0"/>
            </a:endParaRPr>
          </a:p>
          <a:p>
            <a:pPr marL="0" indent="0">
              <a:buNone/>
            </a:pPr>
            <a:endParaRPr lang="en-US" sz="1400" dirty="0">
              <a:effectLst/>
              <a:latin typeface="Calibri" panose="020F0502020204030204" pitchFamily="34" charset="0"/>
              <a:cs typeface="Calibri" panose="020F0502020204030204" pitchFamily="34" charset="0"/>
            </a:endParaRPr>
          </a:p>
        </p:txBody>
      </p:sp>
      <p:sp>
        <p:nvSpPr>
          <p:cNvPr id="6" name="Text Placeholder 1">
            <a:extLst>
              <a:ext uri="{FF2B5EF4-FFF2-40B4-BE49-F238E27FC236}">
                <a16:creationId xmlns:a16="http://schemas.microsoft.com/office/drawing/2014/main" id="{B8317B26-40E6-998E-B72D-60A147247652}"/>
              </a:ext>
            </a:extLst>
          </p:cNvPr>
          <p:cNvSpPr txBox="1">
            <a:spLocks/>
          </p:cNvSpPr>
          <p:nvPr/>
        </p:nvSpPr>
        <p:spPr>
          <a:xfrm>
            <a:off x="279284" y="438113"/>
            <a:ext cx="11633431" cy="6048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rgbClr val="00BAD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Mitochondria and B Cells</a:t>
            </a:r>
          </a:p>
        </p:txBody>
      </p:sp>
      <p:sp>
        <p:nvSpPr>
          <p:cNvPr id="2" name="TextBox 1">
            <a:extLst>
              <a:ext uri="{FF2B5EF4-FFF2-40B4-BE49-F238E27FC236}">
                <a16:creationId xmlns:a16="http://schemas.microsoft.com/office/drawing/2014/main" id="{29CC1ABE-B772-6646-4A35-378F745EC137}"/>
              </a:ext>
            </a:extLst>
          </p:cNvPr>
          <p:cNvSpPr txBox="1"/>
          <p:nvPr/>
        </p:nvSpPr>
        <p:spPr>
          <a:xfrm>
            <a:off x="428625" y="1771650"/>
            <a:ext cx="11484090" cy="3046988"/>
          </a:xfrm>
          <a:prstGeom prst="rect">
            <a:avLst/>
          </a:prstGeom>
          <a:noFill/>
        </p:spPr>
        <p:txBody>
          <a:bodyPr wrap="square" rtlCol="0">
            <a:spAutoFit/>
          </a:bodyPr>
          <a:lstStyle/>
          <a:p>
            <a:r>
              <a:rPr lang="en-US" sz="3200" dirty="0"/>
              <a:t>The </a:t>
            </a:r>
            <a:r>
              <a:rPr lang="en-US" sz="3200" b="1" dirty="0"/>
              <a:t>differentiation of naive B cells </a:t>
            </a:r>
            <a:r>
              <a:rPr lang="en-US" sz="3200" dirty="0"/>
              <a:t>in Peyer’s </a:t>
            </a:r>
            <a:r>
              <a:rPr lang="en-US" sz="3200" b="1" dirty="0"/>
              <a:t>patches to IgA+ plasma cells </a:t>
            </a:r>
            <a:r>
              <a:rPr lang="en-US" sz="3200" dirty="0"/>
              <a:t>in the lamina propria of the intestine </a:t>
            </a:r>
            <a:r>
              <a:rPr lang="en-US" sz="3200" b="1" u="sng" dirty="0"/>
              <a:t>involves a metabolic shift…</a:t>
            </a:r>
          </a:p>
          <a:p>
            <a:endParaRPr lang="en-US" sz="3200" dirty="0"/>
          </a:p>
          <a:p>
            <a:r>
              <a:rPr lang="en-US" sz="3200" dirty="0"/>
              <a:t>Regulation of mitochondrial homeostasis and functions is likely to be </a:t>
            </a:r>
            <a:r>
              <a:rPr lang="en-US" sz="3200" b="1" dirty="0"/>
              <a:t>critical for the development of B cell lineages…</a:t>
            </a:r>
            <a:endParaRPr lang="en-US" sz="3200" dirty="0"/>
          </a:p>
        </p:txBody>
      </p:sp>
      <p:sp>
        <p:nvSpPr>
          <p:cNvPr id="5" name="TextBox 4">
            <a:extLst>
              <a:ext uri="{FF2B5EF4-FFF2-40B4-BE49-F238E27FC236}">
                <a16:creationId xmlns:a16="http://schemas.microsoft.com/office/drawing/2014/main" id="{FA3FE581-E53F-42E5-7C9E-EC2A4C447914}"/>
              </a:ext>
            </a:extLst>
          </p:cNvPr>
          <p:cNvSpPr txBox="1"/>
          <p:nvPr/>
        </p:nvSpPr>
        <p:spPr>
          <a:xfrm>
            <a:off x="0" y="6550223"/>
            <a:ext cx="4987263" cy="307777"/>
          </a:xfrm>
          <a:prstGeom prst="rect">
            <a:avLst/>
          </a:prstGeom>
          <a:noFill/>
        </p:spPr>
        <p:txBody>
          <a:bodyPr wrap="none" rtlCol="0">
            <a:spAutoFit/>
          </a:bodyPr>
          <a:lstStyle/>
          <a:p>
            <a:r>
              <a:rPr lang="en-US" sz="1400" dirty="0">
                <a:solidFill>
                  <a:schemeClr val="bg1">
                    <a:lumMod val="50000"/>
                  </a:schemeClr>
                </a:solidFill>
              </a:rPr>
              <a:t>Sandoval H, et al. Mitochondrion . 2018, 41, 58–65	</a:t>
            </a:r>
          </a:p>
        </p:txBody>
      </p:sp>
    </p:spTree>
    <p:extLst>
      <p:ext uri="{BB962C8B-B14F-4D97-AF65-F5344CB8AC3E}">
        <p14:creationId xmlns:p14="http://schemas.microsoft.com/office/powerpoint/2010/main" val="11991380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0F6D7-4BEF-1E0F-2426-5B2DFBA9C70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34FC62-8DAB-7CDE-6A75-132172846E4F}"/>
              </a:ext>
            </a:extLst>
          </p:cNvPr>
          <p:cNvSpPr txBox="1">
            <a:spLocks/>
          </p:cNvSpPr>
          <p:nvPr/>
        </p:nvSpPr>
        <p:spPr>
          <a:xfrm>
            <a:off x="176270" y="1497350"/>
            <a:ext cx="8219585" cy="45663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400" dirty="0">
              <a:latin typeface="Calibri" panose="020F0502020204030204" pitchFamily="34" charset="0"/>
              <a:cs typeface="Calibri" panose="020F0502020204030204" pitchFamily="34" charset="0"/>
            </a:endParaRPr>
          </a:p>
          <a:p>
            <a:pPr marL="0" indent="0">
              <a:buNone/>
            </a:pPr>
            <a:endParaRPr lang="en-US" sz="1400" dirty="0">
              <a:latin typeface="Calibri" panose="020F0502020204030204" pitchFamily="34" charset="0"/>
              <a:cs typeface="Calibri" panose="020F0502020204030204" pitchFamily="34" charset="0"/>
            </a:endParaRPr>
          </a:p>
          <a:p>
            <a:pPr marL="0" indent="0">
              <a:buNone/>
            </a:pPr>
            <a:endParaRPr lang="en-US" sz="1400" dirty="0">
              <a:effectLst/>
              <a:latin typeface="Calibri" panose="020F0502020204030204" pitchFamily="34" charset="0"/>
              <a:cs typeface="Calibri" panose="020F0502020204030204" pitchFamily="34" charset="0"/>
            </a:endParaRPr>
          </a:p>
          <a:p>
            <a:pPr marL="0" indent="0">
              <a:buNone/>
            </a:pPr>
            <a:endParaRPr lang="en-US" sz="1400" dirty="0">
              <a:latin typeface="Calibri" panose="020F0502020204030204" pitchFamily="34" charset="0"/>
              <a:cs typeface="Calibri" panose="020F0502020204030204" pitchFamily="34" charset="0"/>
            </a:endParaRPr>
          </a:p>
          <a:p>
            <a:pPr marL="0" indent="0">
              <a:buNone/>
            </a:pPr>
            <a:endParaRPr lang="en-US" sz="1400" dirty="0">
              <a:effectLst/>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CDFDA8DB-9715-18BC-C419-E192D1A8709C}"/>
              </a:ext>
            </a:extLst>
          </p:cNvPr>
          <p:cNvSpPr txBox="1"/>
          <p:nvPr/>
        </p:nvSpPr>
        <p:spPr>
          <a:xfrm>
            <a:off x="0" y="6550223"/>
            <a:ext cx="8920455" cy="307777"/>
          </a:xfrm>
          <a:prstGeom prst="rect">
            <a:avLst/>
          </a:prstGeom>
          <a:noFill/>
        </p:spPr>
        <p:txBody>
          <a:bodyPr wrap="none" rtlCol="0">
            <a:spAutoFit/>
          </a:bodyPr>
          <a:lstStyle/>
          <a:p>
            <a:r>
              <a:rPr lang="en-US" sz="1400" dirty="0">
                <a:solidFill>
                  <a:schemeClr val="bg1">
                    <a:lumMod val="50000"/>
                  </a:schemeClr>
                </a:solidFill>
                <a:latin typeface="Calibri" panose="020F0502020204030204" pitchFamily="34" charset="0"/>
                <a:cs typeface="Calibri" panose="020F0502020204030204" pitchFamily="34" charset="0"/>
              </a:rPr>
              <a:t>1) Iborra-</a:t>
            </a:r>
            <a:r>
              <a:rPr lang="en-US" sz="1400" dirty="0" err="1">
                <a:solidFill>
                  <a:schemeClr val="bg1">
                    <a:lumMod val="50000"/>
                  </a:schemeClr>
                </a:solidFill>
                <a:latin typeface="Calibri" panose="020F0502020204030204" pitchFamily="34" charset="0"/>
                <a:cs typeface="Calibri" panose="020F0502020204030204" pitchFamily="34" charset="0"/>
              </a:rPr>
              <a:t>Pernichi</a:t>
            </a:r>
            <a:r>
              <a:rPr lang="en-US" sz="1400" dirty="0">
                <a:solidFill>
                  <a:schemeClr val="bg1">
                    <a:lumMod val="50000"/>
                  </a:schemeClr>
                </a:solidFill>
                <a:latin typeface="Calibri" panose="020F0502020204030204" pitchFamily="34" charset="0"/>
                <a:cs typeface="Calibri" panose="020F0502020204030204" pitchFamily="34" charset="0"/>
              </a:rPr>
              <a:t> M, et al. Nat Commun. 2024, 15(1), 2569		2) </a:t>
            </a:r>
            <a:r>
              <a:rPr lang="en-US" altLang="en-US" sz="1400" dirty="0">
                <a:solidFill>
                  <a:schemeClr val="bg1">
                    <a:lumMod val="50000"/>
                  </a:schemeClr>
                </a:solidFill>
                <a:latin typeface="Calibri" panose="020F0502020204030204" pitchFamily="34" charset="0"/>
                <a:cs typeface="Calibri" panose="020F0502020204030204" pitchFamily="34" charset="0"/>
              </a:rPr>
              <a:t>Li W, et al. </a:t>
            </a:r>
            <a:r>
              <a:rPr lang="en-US" sz="1400" dirty="0">
                <a:solidFill>
                  <a:schemeClr val="bg1">
                    <a:lumMod val="50000"/>
                  </a:schemeClr>
                </a:solidFill>
                <a:latin typeface="Calibri" panose="020F0502020204030204" pitchFamily="34" charset="0"/>
                <a:cs typeface="Calibri" panose="020F0502020204030204" pitchFamily="34" charset="0"/>
              </a:rPr>
              <a:t>J Immunol Res. 2024, 5577506</a:t>
            </a:r>
          </a:p>
        </p:txBody>
      </p:sp>
      <p:sp>
        <p:nvSpPr>
          <p:cNvPr id="7" name="Rectangle 2">
            <a:extLst>
              <a:ext uri="{FF2B5EF4-FFF2-40B4-BE49-F238E27FC236}">
                <a16:creationId xmlns:a16="http://schemas.microsoft.com/office/drawing/2014/main" id="{83EB6017-BF8F-713E-1467-2CBEE157FC6A}"/>
              </a:ext>
            </a:extLst>
          </p:cNvPr>
          <p:cNvSpPr>
            <a:spLocks noChangeArrowheads="1"/>
          </p:cNvSpPr>
          <p:nvPr/>
        </p:nvSpPr>
        <p:spPr bwMode="auto">
          <a:xfrm>
            <a:off x="0" y="-92333"/>
            <a:ext cx="6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5B616B"/>
              </a:solidFill>
              <a:effectLst/>
              <a:latin typeface="BlinkMacSystemFont"/>
            </a:endParaRPr>
          </a:p>
        </p:txBody>
      </p:sp>
      <p:sp>
        <p:nvSpPr>
          <p:cNvPr id="8" name="TextBox 7">
            <a:extLst>
              <a:ext uri="{FF2B5EF4-FFF2-40B4-BE49-F238E27FC236}">
                <a16:creationId xmlns:a16="http://schemas.microsoft.com/office/drawing/2014/main" id="{9A522CB4-083D-4B74-75A4-431BCE423941}"/>
              </a:ext>
            </a:extLst>
          </p:cNvPr>
          <p:cNvSpPr txBox="1"/>
          <p:nvPr/>
        </p:nvSpPr>
        <p:spPr>
          <a:xfrm>
            <a:off x="511360" y="2247229"/>
            <a:ext cx="11169280" cy="4247317"/>
          </a:xfrm>
          <a:prstGeom prst="rect">
            <a:avLst/>
          </a:prstGeom>
          <a:noFill/>
        </p:spPr>
        <p:txBody>
          <a:bodyPr wrap="square" rtlCol="0">
            <a:spAutoFit/>
          </a:bodyPr>
          <a:lstStyle/>
          <a:p>
            <a:pPr algn="ctr"/>
            <a:r>
              <a:rPr lang="en-US" sz="3000" i="1" dirty="0" err="1"/>
              <a:t>Tfam</a:t>
            </a:r>
            <a:r>
              <a:rPr lang="en-US" sz="3000" dirty="0"/>
              <a:t> KO B (blocked </a:t>
            </a:r>
            <a:r>
              <a:rPr lang="en-US" sz="3000" u="sng" dirty="0"/>
              <a:t>mitochondrial biogenesis</a:t>
            </a:r>
            <a:r>
              <a:rPr lang="en-US" sz="3000" dirty="0"/>
              <a:t>) cells could not remodel their mitochondria content after antigen encounter, resulting in an inadequate immune response. This </a:t>
            </a:r>
            <a:r>
              <a:rPr lang="en-US" sz="3000" b="1" dirty="0"/>
              <a:t>immunodeficient phenotype</a:t>
            </a:r>
            <a:r>
              <a:rPr lang="en-US" sz="3000" dirty="0"/>
              <a:t> is </a:t>
            </a:r>
            <a:r>
              <a:rPr lang="en-US" sz="3000" dirty="0" err="1"/>
              <a:t>characterised</a:t>
            </a:r>
            <a:r>
              <a:rPr lang="en-US" sz="3000" dirty="0"/>
              <a:t> by a </a:t>
            </a:r>
            <a:r>
              <a:rPr lang="en-US" sz="3000" b="1" dirty="0"/>
              <a:t>severe blockage of activated B cells </a:t>
            </a:r>
            <a:r>
              <a:rPr lang="en-US" sz="3000" dirty="0"/>
              <a:t>at the pre-GC (germinal center) stage.</a:t>
            </a:r>
            <a:r>
              <a:rPr lang="en-US" sz="3000" b="1" baseline="30000" dirty="0"/>
              <a:t>1 </a:t>
            </a:r>
          </a:p>
          <a:p>
            <a:pPr algn="ctr"/>
            <a:endParaRPr lang="en-US" sz="2800" dirty="0"/>
          </a:p>
          <a:p>
            <a:pPr algn="ctr"/>
            <a:endParaRPr lang="en-US" sz="2800" dirty="0"/>
          </a:p>
          <a:p>
            <a:pPr algn="ctr"/>
            <a:r>
              <a:rPr lang="en-US" sz="3200" b="1" dirty="0"/>
              <a:t>Mitochondrial dynamics dictate the fate and function of B cells.</a:t>
            </a:r>
            <a:r>
              <a:rPr lang="en-US" sz="3200" b="1" baseline="30000" dirty="0"/>
              <a:t>2</a:t>
            </a:r>
          </a:p>
          <a:p>
            <a:pPr algn="ctr"/>
            <a:endParaRPr lang="en-US" sz="3200" dirty="0"/>
          </a:p>
        </p:txBody>
      </p:sp>
      <p:pic>
        <p:nvPicPr>
          <p:cNvPr id="2" name="Picture 1">
            <a:extLst>
              <a:ext uri="{FF2B5EF4-FFF2-40B4-BE49-F238E27FC236}">
                <a16:creationId xmlns:a16="http://schemas.microsoft.com/office/drawing/2014/main" id="{7990F19C-EB3A-2EFF-134F-03B226A1C8EF}"/>
              </a:ext>
            </a:extLst>
          </p:cNvPr>
          <p:cNvPicPr>
            <a:picLocks noChangeAspect="1"/>
          </p:cNvPicPr>
          <p:nvPr/>
        </p:nvPicPr>
        <p:blipFill>
          <a:blip r:embed="rId3"/>
          <a:stretch>
            <a:fillRect/>
          </a:stretch>
        </p:blipFill>
        <p:spPr>
          <a:xfrm>
            <a:off x="2209800" y="0"/>
            <a:ext cx="7772400" cy="2104472"/>
          </a:xfrm>
          <a:prstGeom prst="rect">
            <a:avLst/>
          </a:prstGeom>
        </p:spPr>
      </p:pic>
    </p:spTree>
    <p:extLst>
      <p:ext uri="{BB962C8B-B14F-4D97-AF65-F5344CB8AC3E}">
        <p14:creationId xmlns:p14="http://schemas.microsoft.com/office/powerpoint/2010/main" val="32274527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3EEEB-1AEA-46E9-78CE-59EF6F978F7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AB11AE-749D-A83F-096C-FA17F8389E46}"/>
              </a:ext>
            </a:extLst>
          </p:cNvPr>
          <p:cNvSpPr txBox="1">
            <a:spLocks/>
          </p:cNvSpPr>
          <p:nvPr/>
        </p:nvSpPr>
        <p:spPr>
          <a:xfrm>
            <a:off x="176270" y="1497350"/>
            <a:ext cx="8219585" cy="45663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400" dirty="0">
              <a:latin typeface="Calibri" panose="020F0502020204030204" pitchFamily="34" charset="0"/>
              <a:cs typeface="Calibri" panose="020F0502020204030204" pitchFamily="34" charset="0"/>
            </a:endParaRPr>
          </a:p>
          <a:p>
            <a:pPr marL="0" indent="0">
              <a:buNone/>
            </a:pPr>
            <a:endParaRPr lang="en-US" sz="1400" dirty="0">
              <a:latin typeface="Calibri" panose="020F0502020204030204" pitchFamily="34" charset="0"/>
              <a:cs typeface="Calibri" panose="020F0502020204030204" pitchFamily="34" charset="0"/>
            </a:endParaRPr>
          </a:p>
          <a:p>
            <a:pPr marL="0" indent="0">
              <a:buNone/>
            </a:pPr>
            <a:endParaRPr lang="en-US" sz="1400" dirty="0">
              <a:effectLst/>
              <a:latin typeface="Calibri" panose="020F0502020204030204" pitchFamily="34" charset="0"/>
              <a:cs typeface="Calibri" panose="020F0502020204030204" pitchFamily="34" charset="0"/>
            </a:endParaRPr>
          </a:p>
          <a:p>
            <a:pPr marL="0" indent="0">
              <a:buNone/>
            </a:pPr>
            <a:endParaRPr lang="en-US" sz="1400" dirty="0">
              <a:latin typeface="Calibri" panose="020F0502020204030204" pitchFamily="34" charset="0"/>
              <a:cs typeface="Calibri" panose="020F0502020204030204" pitchFamily="34" charset="0"/>
            </a:endParaRPr>
          </a:p>
          <a:p>
            <a:pPr marL="0" indent="0">
              <a:buNone/>
            </a:pPr>
            <a:endParaRPr lang="en-US" sz="1400" dirty="0">
              <a:effectLst/>
              <a:latin typeface="Calibri" panose="020F0502020204030204" pitchFamily="34" charset="0"/>
              <a:cs typeface="Calibri" panose="020F0502020204030204" pitchFamily="34" charset="0"/>
            </a:endParaRPr>
          </a:p>
        </p:txBody>
      </p:sp>
      <p:sp>
        <p:nvSpPr>
          <p:cNvPr id="6" name="Text Placeholder 1">
            <a:extLst>
              <a:ext uri="{FF2B5EF4-FFF2-40B4-BE49-F238E27FC236}">
                <a16:creationId xmlns:a16="http://schemas.microsoft.com/office/drawing/2014/main" id="{58DB306D-E23B-16A4-4CF2-B2529BB5C882}"/>
              </a:ext>
            </a:extLst>
          </p:cNvPr>
          <p:cNvSpPr txBox="1">
            <a:spLocks/>
          </p:cNvSpPr>
          <p:nvPr/>
        </p:nvSpPr>
        <p:spPr>
          <a:xfrm>
            <a:off x="279284" y="438113"/>
            <a:ext cx="11633431" cy="6048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rgbClr val="00BAD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Natural Killers Are Also Impacted</a:t>
            </a:r>
          </a:p>
        </p:txBody>
      </p:sp>
      <p:sp>
        <p:nvSpPr>
          <p:cNvPr id="2" name="TextBox 1">
            <a:extLst>
              <a:ext uri="{FF2B5EF4-FFF2-40B4-BE49-F238E27FC236}">
                <a16:creationId xmlns:a16="http://schemas.microsoft.com/office/drawing/2014/main" id="{C8A072A2-4DC2-7C3C-EE6E-0C9CF2A37B8D}"/>
              </a:ext>
            </a:extLst>
          </p:cNvPr>
          <p:cNvSpPr txBox="1"/>
          <p:nvPr/>
        </p:nvSpPr>
        <p:spPr>
          <a:xfrm>
            <a:off x="279284" y="1389314"/>
            <a:ext cx="11763374" cy="4524315"/>
          </a:xfrm>
          <a:prstGeom prst="rect">
            <a:avLst/>
          </a:prstGeom>
          <a:noFill/>
        </p:spPr>
        <p:txBody>
          <a:bodyPr wrap="square" rtlCol="0">
            <a:spAutoFit/>
          </a:bodyPr>
          <a:lstStyle/>
          <a:p>
            <a:endParaRPr lang="en-US" sz="3200" dirty="0"/>
          </a:p>
          <a:p>
            <a:r>
              <a:rPr lang="en-US" sz="3200" dirty="0"/>
              <a:t>Alterations in the </a:t>
            </a:r>
            <a:r>
              <a:rPr lang="en-US" sz="3200" u="sng" dirty="0"/>
              <a:t>metabolic profile of NK cells directly influence the proliferation, activation, and cytotoxic capacity of these cells.</a:t>
            </a:r>
          </a:p>
          <a:p>
            <a:endParaRPr lang="en-US" sz="3200" dirty="0"/>
          </a:p>
          <a:p>
            <a:r>
              <a:rPr lang="en-US" sz="3200" b="1" dirty="0"/>
              <a:t>Metabolic changes can impact intracellular signals, molecule production, secretion, and cell activation which is essential as the first line of immune defense. </a:t>
            </a:r>
          </a:p>
          <a:p>
            <a:endParaRPr lang="en-US" sz="3200" dirty="0"/>
          </a:p>
          <a:p>
            <a:pPr marL="285750" indent="-285750">
              <a:buFont typeface="Arial" panose="020B0604020202020204" pitchFamily="34" charset="0"/>
              <a:buChar char="•"/>
            </a:pPr>
            <a:endParaRPr lang="en-US" sz="3200" dirty="0"/>
          </a:p>
        </p:txBody>
      </p:sp>
      <p:sp>
        <p:nvSpPr>
          <p:cNvPr id="4" name="TextBox 3">
            <a:extLst>
              <a:ext uri="{FF2B5EF4-FFF2-40B4-BE49-F238E27FC236}">
                <a16:creationId xmlns:a16="http://schemas.microsoft.com/office/drawing/2014/main" id="{01814CD3-BC35-4FAF-B83C-D220A2141351}"/>
              </a:ext>
            </a:extLst>
          </p:cNvPr>
          <p:cNvSpPr txBox="1"/>
          <p:nvPr/>
        </p:nvSpPr>
        <p:spPr>
          <a:xfrm>
            <a:off x="0" y="6518058"/>
            <a:ext cx="5529014" cy="307777"/>
          </a:xfrm>
          <a:prstGeom prst="rect">
            <a:avLst/>
          </a:prstGeom>
          <a:noFill/>
        </p:spPr>
        <p:txBody>
          <a:bodyPr wrap="none" rtlCol="0">
            <a:spAutoFit/>
          </a:bodyPr>
          <a:lstStyle/>
          <a:p>
            <a:r>
              <a:rPr lang="en-US" sz="1400" dirty="0">
                <a:solidFill>
                  <a:schemeClr val="bg1">
                    <a:lumMod val="50000"/>
                  </a:schemeClr>
                </a:solidFill>
              </a:rPr>
              <a:t>Osuna-Espinoza KY, Rosas-</a:t>
            </a:r>
            <a:r>
              <a:rPr lang="en-US" sz="1400" dirty="0" err="1">
                <a:solidFill>
                  <a:schemeClr val="bg1">
                    <a:lumMod val="50000"/>
                  </a:schemeClr>
                </a:solidFill>
              </a:rPr>
              <a:t>Taraco</a:t>
            </a:r>
            <a:r>
              <a:rPr lang="en-US" sz="1400" dirty="0">
                <a:solidFill>
                  <a:schemeClr val="bg1">
                    <a:lumMod val="50000"/>
                  </a:schemeClr>
                </a:solidFill>
              </a:rPr>
              <a:t> AG. Front. Immunol. 2023, 14, 1064101.</a:t>
            </a:r>
          </a:p>
        </p:txBody>
      </p:sp>
    </p:spTree>
    <p:extLst>
      <p:ext uri="{BB962C8B-B14F-4D97-AF65-F5344CB8AC3E}">
        <p14:creationId xmlns:p14="http://schemas.microsoft.com/office/powerpoint/2010/main" val="24887649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8A223-7A76-29ED-8A5A-BC334786CBB8}"/>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C5D9E7E5-A35E-F0D8-71F4-C781DCDA523F}"/>
              </a:ext>
            </a:extLst>
          </p:cNvPr>
          <p:cNvPicPr>
            <a:picLocks noChangeAspect="1"/>
          </p:cNvPicPr>
          <p:nvPr/>
        </p:nvPicPr>
        <p:blipFill>
          <a:blip r:embed="rId2"/>
          <a:stretch>
            <a:fillRect/>
          </a:stretch>
        </p:blipFill>
        <p:spPr>
          <a:xfrm>
            <a:off x="9246552" y="5038165"/>
            <a:ext cx="2802220" cy="1641300"/>
          </a:xfrm>
          <a:prstGeom prst="rect">
            <a:avLst/>
          </a:prstGeom>
        </p:spPr>
      </p:pic>
      <p:sp>
        <p:nvSpPr>
          <p:cNvPr id="3" name="Content Placeholder 2">
            <a:extLst>
              <a:ext uri="{FF2B5EF4-FFF2-40B4-BE49-F238E27FC236}">
                <a16:creationId xmlns:a16="http://schemas.microsoft.com/office/drawing/2014/main" id="{47CB0308-8E33-8EBF-9E9F-DCF17E14F1DC}"/>
              </a:ext>
            </a:extLst>
          </p:cNvPr>
          <p:cNvSpPr txBox="1">
            <a:spLocks/>
          </p:cNvSpPr>
          <p:nvPr/>
        </p:nvSpPr>
        <p:spPr>
          <a:xfrm>
            <a:off x="176270" y="1497350"/>
            <a:ext cx="8219585" cy="45663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400" dirty="0">
              <a:latin typeface="Calibri" panose="020F0502020204030204" pitchFamily="34" charset="0"/>
              <a:cs typeface="Calibri" panose="020F0502020204030204" pitchFamily="34" charset="0"/>
            </a:endParaRPr>
          </a:p>
          <a:p>
            <a:pPr marL="0" indent="0">
              <a:buNone/>
            </a:pPr>
            <a:endParaRPr lang="en-US" sz="1400" dirty="0">
              <a:latin typeface="Calibri" panose="020F0502020204030204" pitchFamily="34" charset="0"/>
              <a:cs typeface="Calibri" panose="020F0502020204030204" pitchFamily="34" charset="0"/>
            </a:endParaRPr>
          </a:p>
          <a:p>
            <a:pPr marL="0" indent="0">
              <a:buNone/>
            </a:pPr>
            <a:endParaRPr lang="en-US" sz="1400" dirty="0">
              <a:effectLst/>
              <a:latin typeface="Calibri" panose="020F0502020204030204" pitchFamily="34" charset="0"/>
              <a:cs typeface="Calibri" panose="020F0502020204030204" pitchFamily="34" charset="0"/>
            </a:endParaRPr>
          </a:p>
          <a:p>
            <a:pPr marL="0" indent="0">
              <a:buNone/>
            </a:pPr>
            <a:endParaRPr lang="en-US" sz="1400" dirty="0">
              <a:latin typeface="Calibri" panose="020F0502020204030204" pitchFamily="34" charset="0"/>
              <a:cs typeface="Calibri" panose="020F0502020204030204" pitchFamily="34" charset="0"/>
            </a:endParaRPr>
          </a:p>
          <a:p>
            <a:pPr marL="0" indent="0">
              <a:buNone/>
            </a:pPr>
            <a:endParaRPr lang="en-US" sz="1400" dirty="0">
              <a:effectLst/>
              <a:latin typeface="Calibri" panose="020F0502020204030204" pitchFamily="34" charset="0"/>
              <a:cs typeface="Calibri" panose="020F0502020204030204" pitchFamily="34" charset="0"/>
            </a:endParaRPr>
          </a:p>
        </p:txBody>
      </p:sp>
      <p:sp>
        <p:nvSpPr>
          <p:cNvPr id="6" name="Text Placeholder 1">
            <a:extLst>
              <a:ext uri="{FF2B5EF4-FFF2-40B4-BE49-F238E27FC236}">
                <a16:creationId xmlns:a16="http://schemas.microsoft.com/office/drawing/2014/main" id="{AF78BA03-C4D8-D63A-04ED-81C6CDD2DAE5}"/>
              </a:ext>
            </a:extLst>
          </p:cNvPr>
          <p:cNvSpPr txBox="1">
            <a:spLocks/>
          </p:cNvSpPr>
          <p:nvPr/>
        </p:nvSpPr>
        <p:spPr>
          <a:xfrm>
            <a:off x="279284" y="438113"/>
            <a:ext cx="11633431" cy="6048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rgbClr val="00BAD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Mitochondria and Macrophages</a:t>
            </a:r>
          </a:p>
        </p:txBody>
      </p:sp>
      <p:sp>
        <p:nvSpPr>
          <p:cNvPr id="5" name="TextBox 4">
            <a:extLst>
              <a:ext uri="{FF2B5EF4-FFF2-40B4-BE49-F238E27FC236}">
                <a16:creationId xmlns:a16="http://schemas.microsoft.com/office/drawing/2014/main" id="{9FAB1072-6437-662E-1991-5247C68755B5}"/>
              </a:ext>
            </a:extLst>
          </p:cNvPr>
          <p:cNvSpPr txBox="1"/>
          <p:nvPr/>
        </p:nvSpPr>
        <p:spPr>
          <a:xfrm>
            <a:off x="280730" y="1324407"/>
            <a:ext cx="11448890" cy="3970318"/>
          </a:xfrm>
          <a:prstGeom prst="rect">
            <a:avLst/>
          </a:prstGeom>
          <a:noFill/>
        </p:spPr>
        <p:txBody>
          <a:bodyPr wrap="square" rtlCol="0">
            <a:spAutoFit/>
          </a:bodyPr>
          <a:lstStyle/>
          <a:p>
            <a:r>
              <a:rPr lang="en-US" sz="2600" dirty="0"/>
              <a:t>Mitochondria are essential organelles directing the fate and function of innate and adaptive immune cells.</a:t>
            </a:r>
          </a:p>
          <a:p>
            <a:endParaRPr lang="en-US" sz="2600" b="1" dirty="0"/>
          </a:p>
          <a:p>
            <a:endParaRPr lang="en-US" sz="2600" dirty="0"/>
          </a:p>
          <a:p>
            <a:r>
              <a:rPr lang="en-US" sz="2600" b="1" dirty="0"/>
              <a:t>Studies have shown that mitochondrial dynamics are also critical in macrophage function.</a:t>
            </a:r>
            <a:endParaRPr lang="en-US" sz="2600" dirty="0"/>
          </a:p>
          <a:p>
            <a:endParaRPr lang="en-US" sz="2600" dirty="0"/>
          </a:p>
          <a:p>
            <a:r>
              <a:rPr lang="en-US" sz="2600" b="1" dirty="0"/>
              <a:t>Mitochondrial metabolism plays a crucial role in DC differentiation.</a:t>
            </a:r>
          </a:p>
          <a:p>
            <a:endParaRPr lang="en-US" sz="2200" dirty="0"/>
          </a:p>
          <a:p>
            <a:endParaRPr lang="en-US" sz="2200" dirty="0"/>
          </a:p>
        </p:txBody>
      </p:sp>
      <p:sp>
        <p:nvSpPr>
          <p:cNvPr id="7" name="TextBox 6">
            <a:extLst>
              <a:ext uri="{FF2B5EF4-FFF2-40B4-BE49-F238E27FC236}">
                <a16:creationId xmlns:a16="http://schemas.microsoft.com/office/drawing/2014/main" id="{7B5F0D55-824C-7348-F05A-B5BC70D87752}"/>
              </a:ext>
            </a:extLst>
          </p:cNvPr>
          <p:cNvSpPr txBox="1"/>
          <p:nvPr/>
        </p:nvSpPr>
        <p:spPr>
          <a:xfrm>
            <a:off x="119270" y="6341165"/>
            <a:ext cx="4438138" cy="307777"/>
          </a:xfrm>
          <a:prstGeom prst="rect">
            <a:avLst/>
          </a:prstGeom>
          <a:noFill/>
        </p:spPr>
        <p:txBody>
          <a:bodyPr wrap="none" rtlCol="0">
            <a:spAutoFit/>
          </a:bodyPr>
          <a:lstStyle/>
          <a:p>
            <a:r>
              <a:rPr lang="en-US" sz="1400" dirty="0">
                <a:solidFill>
                  <a:schemeClr val="bg1">
                    <a:lumMod val="50000"/>
                  </a:schemeClr>
                </a:solidFill>
              </a:rPr>
              <a:t>Cervantes-Silva M, et al. EMBO reports 22: e53086 | 2021 </a:t>
            </a:r>
          </a:p>
        </p:txBody>
      </p:sp>
    </p:spTree>
    <p:extLst>
      <p:ext uri="{BB962C8B-B14F-4D97-AF65-F5344CB8AC3E}">
        <p14:creationId xmlns:p14="http://schemas.microsoft.com/office/powerpoint/2010/main" val="23696150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41E45-1AC9-8E51-B5AC-5EBB86EFEAC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C74611-D75D-D2E4-AB4B-E537EE67FAA6}"/>
              </a:ext>
            </a:extLst>
          </p:cNvPr>
          <p:cNvSpPr txBox="1">
            <a:spLocks/>
          </p:cNvSpPr>
          <p:nvPr/>
        </p:nvSpPr>
        <p:spPr>
          <a:xfrm>
            <a:off x="176270" y="1497350"/>
            <a:ext cx="8219585" cy="45663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400" dirty="0">
              <a:latin typeface="Calibri" panose="020F0502020204030204" pitchFamily="34" charset="0"/>
              <a:cs typeface="Calibri" panose="020F0502020204030204" pitchFamily="34" charset="0"/>
            </a:endParaRPr>
          </a:p>
          <a:p>
            <a:pPr marL="0" indent="0">
              <a:buNone/>
            </a:pPr>
            <a:endParaRPr lang="en-US" sz="1400" dirty="0">
              <a:latin typeface="Calibri" panose="020F0502020204030204" pitchFamily="34" charset="0"/>
              <a:cs typeface="Calibri" panose="020F0502020204030204" pitchFamily="34" charset="0"/>
            </a:endParaRPr>
          </a:p>
          <a:p>
            <a:pPr marL="0" indent="0">
              <a:buNone/>
            </a:pPr>
            <a:endParaRPr lang="en-US" sz="1400" dirty="0">
              <a:effectLst/>
              <a:latin typeface="Calibri" panose="020F0502020204030204" pitchFamily="34" charset="0"/>
              <a:cs typeface="Calibri" panose="020F0502020204030204" pitchFamily="34" charset="0"/>
            </a:endParaRPr>
          </a:p>
          <a:p>
            <a:pPr marL="0" indent="0">
              <a:buNone/>
            </a:pPr>
            <a:endParaRPr lang="en-US" sz="1400" dirty="0">
              <a:latin typeface="Calibri" panose="020F0502020204030204" pitchFamily="34" charset="0"/>
              <a:cs typeface="Calibri" panose="020F0502020204030204" pitchFamily="34" charset="0"/>
            </a:endParaRPr>
          </a:p>
          <a:p>
            <a:pPr marL="0" indent="0">
              <a:buNone/>
            </a:pPr>
            <a:endParaRPr lang="en-US" sz="1400" dirty="0">
              <a:effectLst/>
              <a:latin typeface="Calibri" panose="020F0502020204030204" pitchFamily="34" charset="0"/>
              <a:cs typeface="Calibri" panose="020F0502020204030204" pitchFamily="34" charset="0"/>
            </a:endParaRPr>
          </a:p>
        </p:txBody>
      </p:sp>
      <p:sp>
        <p:nvSpPr>
          <p:cNvPr id="6" name="Text Placeholder 1">
            <a:extLst>
              <a:ext uri="{FF2B5EF4-FFF2-40B4-BE49-F238E27FC236}">
                <a16:creationId xmlns:a16="http://schemas.microsoft.com/office/drawing/2014/main" id="{14B8E386-F9F5-922F-9067-334845F9F4EA}"/>
              </a:ext>
            </a:extLst>
          </p:cNvPr>
          <p:cNvSpPr txBox="1">
            <a:spLocks/>
          </p:cNvSpPr>
          <p:nvPr/>
        </p:nvSpPr>
        <p:spPr>
          <a:xfrm>
            <a:off x="279284" y="438113"/>
            <a:ext cx="11633431" cy="6048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rgbClr val="00BAD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Mitochondria and Macrophages</a:t>
            </a:r>
          </a:p>
        </p:txBody>
      </p:sp>
      <p:sp>
        <p:nvSpPr>
          <p:cNvPr id="5" name="TextBox 4">
            <a:extLst>
              <a:ext uri="{FF2B5EF4-FFF2-40B4-BE49-F238E27FC236}">
                <a16:creationId xmlns:a16="http://schemas.microsoft.com/office/drawing/2014/main" id="{01FF628E-B578-B381-14B9-2ADAC3996BE9}"/>
              </a:ext>
            </a:extLst>
          </p:cNvPr>
          <p:cNvSpPr txBox="1"/>
          <p:nvPr/>
        </p:nvSpPr>
        <p:spPr>
          <a:xfrm>
            <a:off x="382299" y="1549350"/>
            <a:ext cx="11633431" cy="4688463"/>
          </a:xfrm>
          <a:prstGeom prst="rect">
            <a:avLst/>
          </a:prstGeom>
          <a:noFill/>
        </p:spPr>
        <p:txBody>
          <a:bodyPr wrap="square" rtlCol="0">
            <a:spAutoFit/>
          </a:bodyPr>
          <a:lstStyle/>
          <a:p>
            <a:r>
              <a:rPr lang="en-US" sz="2800" b="1" dirty="0"/>
              <a:t>Following M1 polarization (pro-inflammatory), (when) the mitochondrial ETC complex of macrophages was </a:t>
            </a:r>
            <a:r>
              <a:rPr lang="en-US" sz="2200" dirty="0"/>
              <a:t>either partially or completely </a:t>
            </a:r>
            <a:r>
              <a:rPr lang="en-US" sz="2800" b="1" dirty="0"/>
              <a:t>suppressed, </a:t>
            </a:r>
            <a:r>
              <a:rPr lang="en-US" sz="2200" dirty="0"/>
              <a:t>leading to impaired OXPHOS function, and </a:t>
            </a:r>
            <a:r>
              <a:rPr lang="en-US" sz="2800" b="1" dirty="0"/>
              <a:t>macrophages were unable to transform to M2 phenotype even when exposure to IL-4 stimulation . </a:t>
            </a:r>
          </a:p>
          <a:p>
            <a:endParaRPr lang="en-US" sz="2800" b="1" dirty="0"/>
          </a:p>
          <a:p>
            <a:endParaRPr lang="en-US" sz="2800" b="1" dirty="0"/>
          </a:p>
          <a:p>
            <a:r>
              <a:rPr lang="en-US" sz="2800" b="1" dirty="0"/>
              <a:t>Restoration of mitochondrial dynamics </a:t>
            </a:r>
            <a:r>
              <a:rPr lang="en-US" sz="2800" dirty="0"/>
              <a:t>by up-regulation of MFN1/2, which promotes mitochondrial fusion, successfully </a:t>
            </a:r>
            <a:r>
              <a:rPr lang="en-US" sz="2800" b="1" dirty="0"/>
              <a:t>inhibits pro-inflammatory macrophage polarization… </a:t>
            </a:r>
          </a:p>
          <a:p>
            <a:endParaRPr lang="en-US" sz="2800" b="1" dirty="0"/>
          </a:p>
          <a:p>
            <a:endParaRPr lang="en-US" sz="2800" baseline="30000" dirty="0"/>
          </a:p>
        </p:txBody>
      </p:sp>
      <p:sp>
        <p:nvSpPr>
          <p:cNvPr id="2" name="TextBox 1">
            <a:extLst>
              <a:ext uri="{FF2B5EF4-FFF2-40B4-BE49-F238E27FC236}">
                <a16:creationId xmlns:a16="http://schemas.microsoft.com/office/drawing/2014/main" id="{96D6DA9E-AEB8-1A69-FFF1-87E2EC12F5BB}"/>
              </a:ext>
            </a:extLst>
          </p:cNvPr>
          <p:cNvSpPr txBox="1"/>
          <p:nvPr/>
        </p:nvSpPr>
        <p:spPr>
          <a:xfrm>
            <a:off x="176270" y="6460432"/>
            <a:ext cx="3473515" cy="307777"/>
          </a:xfrm>
          <a:prstGeom prst="rect">
            <a:avLst/>
          </a:prstGeom>
          <a:noFill/>
        </p:spPr>
        <p:txBody>
          <a:bodyPr wrap="none" rtlCol="0">
            <a:spAutoFit/>
          </a:bodyPr>
          <a:lstStyle/>
          <a:p>
            <a:r>
              <a:rPr lang="en-US" sz="1400" dirty="0">
                <a:solidFill>
                  <a:schemeClr val="bg1">
                    <a:lumMod val="50000"/>
                  </a:schemeClr>
                </a:solidFill>
              </a:rPr>
              <a:t>Li P, et al. Front. Immunol. 2025, 16, 1520814</a:t>
            </a:r>
          </a:p>
        </p:txBody>
      </p:sp>
    </p:spTree>
    <p:extLst>
      <p:ext uri="{BB962C8B-B14F-4D97-AF65-F5344CB8AC3E}">
        <p14:creationId xmlns:p14="http://schemas.microsoft.com/office/powerpoint/2010/main" val="25934704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B2614-16AB-2DB9-1F67-BAB830DAA7C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7EF3FA1-FB98-4D0D-C5BC-42A10D6FA3B6}"/>
              </a:ext>
            </a:extLst>
          </p:cNvPr>
          <p:cNvSpPr>
            <a:spLocks noGrp="1"/>
          </p:cNvSpPr>
          <p:nvPr>
            <p:ph type="body" sz="quarter" idx="13"/>
          </p:nvPr>
        </p:nvSpPr>
        <p:spPr>
          <a:xfrm>
            <a:off x="762000" y="2310245"/>
            <a:ext cx="10668000" cy="2387600"/>
          </a:xfrm>
        </p:spPr>
        <p:txBody>
          <a:bodyPr>
            <a:noAutofit/>
          </a:bodyPr>
          <a:lstStyle/>
          <a:p>
            <a:r>
              <a:rPr lang="en-US" sz="9000" dirty="0"/>
              <a:t>DAMPNESS AND THE MITOCHONDRIA</a:t>
            </a:r>
          </a:p>
        </p:txBody>
      </p:sp>
    </p:spTree>
    <p:extLst>
      <p:ext uri="{BB962C8B-B14F-4D97-AF65-F5344CB8AC3E}">
        <p14:creationId xmlns:p14="http://schemas.microsoft.com/office/powerpoint/2010/main" val="24585713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E7D3731C-BE42-3F46-A0A0-06A8F88BE34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016500" y="1697801"/>
            <a:ext cx="7073900" cy="4089400"/>
          </a:xfrm>
          <a:prstGeom prst="rect">
            <a:avLst/>
          </a:prstGeom>
        </p:spPr>
      </p:pic>
      <p:sp>
        <p:nvSpPr>
          <p:cNvPr id="3" name="Content Placeholder 2">
            <a:extLst>
              <a:ext uri="{FF2B5EF4-FFF2-40B4-BE49-F238E27FC236}">
                <a16:creationId xmlns:a16="http://schemas.microsoft.com/office/drawing/2014/main" id="{83FF167C-2D57-884C-85B7-2367041352C1}"/>
              </a:ext>
            </a:extLst>
          </p:cNvPr>
          <p:cNvSpPr txBox="1">
            <a:spLocks/>
          </p:cNvSpPr>
          <p:nvPr/>
        </p:nvSpPr>
        <p:spPr>
          <a:xfrm>
            <a:off x="505210" y="1664345"/>
            <a:ext cx="4786862" cy="45049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dirty="0"/>
              <a:t>Mycotoxins can: </a:t>
            </a:r>
          </a:p>
          <a:p>
            <a:pPr marL="274320" lvl="1" indent="-274320">
              <a:spcBef>
                <a:spcPts val="0"/>
              </a:spcBef>
              <a:spcAft>
                <a:spcPts val="600"/>
              </a:spcAft>
              <a:buClr>
                <a:srgbClr val="FF0055"/>
              </a:buClr>
              <a:buSzPct val="150000"/>
            </a:pPr>
            <a:r>
              <a:rPr lang="en-US" sz="2300" dirty="0"/>
              <a:t>Deplete, disrupt or ”collapse” </a:t>
            </a:r>
            <a:br>
              <a:rPr lang="en-US" sz="2300" dirty="0"/>
            </a:br>
            <a:r>
              <a:rPr lang="en-US" sz="2300" dirty="0"/>
              <a:t>mitochondrial membrane potential</a:t>
            </a:r>
          </a:p>
          <a:p>
            <a:pPr marL="274320" lvl="1" indent="-274320">
              <a:spcBef>
                <a:spcPts val="0"/>
              </a:spcBef>
              <a:spcAft>
                <a:spcPts val="600"/>
              </a:spcAft>
              <a:buClr>
                <a:srgbClr val="FF0055"/>
              </a:buClr>
              <a:buSzPct val="150000"/>
            </a:pPr>
            <a:r>
              <a:rPr lang="en-US" sz="2300" dirty="0"/>
              <a:t>Reduce the activities of mitochondrial complexes I,II, III, IV, and V, and ATP content</a:t>
            </a:r>
          </a:p>
          <a:p>
            <a:pPr marL="274320" lvl="1" indent="-274320">
              <a:spcBef>
                <a:spcPts val="0"/>
              </a:spcBef>
              <a:spcAft>
                <a:spcPts val="600"/>
              </a:spcAft>
              <a:buClr>
                <a:srgbClr val="FF0055"/>
              </a:buClr>
            </a:pPr>
            <a:r>
              <a:rPr lang="en-US" sz="2300" dirty="0"/>
              <a:t>Release of mitochondrial cytochrome c, activation of caspase-9/-3 leading to </a:t>
            </a:r>
            <a:r>
              <a:rPr lang="en-US" sz="2300" dirty="0">
                <a:solidFill>
                  <a:schemeClr val="tx1"/>
                </a:solidFill>
              </a:rPr>
              <a:t>cellular (death)</a:t>
            </a:r>
          </a:p>
          <a:p>
            <a:pPr marL="274320" lvl="1" indent="-274320">
              <a:spcBef>
                <a:spcPts val="0"/>
              </a:spcBef>
              <a:spcAft>
                <a:spcPts val="600"/>
              </a:spcAft>
              <a:buClr>
                <a:srgbClr val="FF0055"/>
              </a:buClr>
            </a:pPr>
            <a:r>
              <a:rPr lang="en-US" sz="2300" dirty="0"/>
              <a:t>Induce mitochondrial swelling</a:t>
            </a:r>
          </a:p>
          <a:p>
            <a:pPr marL="274320" lvl="1" indent="-274320">
              <a:spcBef>
                <a:spcPts val="0"/>
              </a:spcBef>
              <a:spcAft>
                <a:spcPts val="600"/>
              </a:spcAft>
              <a:buClr>
                <a:srgbClr val="FF0055"/>
              </a:buClr>
            </a:pPr>
            <a:r>
              <a:rPr lang="en-US" sz="2300" dirty="0"/>
              <a:t>Controlled proton leak</a:t>
            </a:r>
          </a:p>
        </p:txBody>
      </p:sp>
      <p:cxnSp>
        <p:nvCxnSpPr>
          <p:cNvPr id="24" name="Straight Arrow Connector 23">
            <a:extLst>
              <a:ext uri="{FF2B5EF4-FFF2-40B4-BE49-F238E27FC236}">
                <a16:creationId xmlns:a16="http://schemas.microsoft.com/office/drawing/2014/main" id="{A2C7CF18-4156-EC45-8459-FDF74D2D61B2}"/>
              </a:ext>
            </a:extLst>
          </p:cNvPr>
          <p:cNvCxnSpPr>
            <a:cxnSpLocks/>
          </p:cNvCxnSpPr>
          <p:nvPr/>
        </p:nvCxnSpPr>
        <p:spPr>
          <a:xfrm>
            <a:off x="7569366" y="1583501"/>
            <a:ext cx="76034" cy="945185"/>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32C37C7-92C6-5845-A1AD-42808BA0894F}"/>
              </a:ext>
            </a:extLst>
          </p:cNvPr>
          <p:cNvCxnSpPr>
            <a:cxnSpLocks/>
          </p:cNvCxnSpPr>
          <p:nvPr/>
        </p:nvCxnSpPr>
        <p:spPr>
          <a:xfrm flipH="1">
            <a:off x="9753600" y="1393906"/>
            <a:ext cx="371707" cy="645208"/>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A2BB541-EF1D-B546-9770-9CA987166CEA}"/>
              </a:ext>
            </a:extLst>
          </p:cNvPr>
          <p:cNvCxnSpPr>
            <a:cxnSpLocks/>
          </p:cNvCxnSpPr>
          <p:nvPr/>
        </p:nvCxnSpPr>
        <p:spPr>
          <a:xfrm flipH="1">
            <a:off x="10896600" y="4389979"/>
            <a:ext cx="139700" cy="1595037"/>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843EAF0-43B3-CB4C-881F-1EB67903C85A}"/>
              </a:ext>
            </a:extLst>
          </p:cNvPr>
          <p:cNvCxnSpPr>
            <a:cxnSpLocks/>
          </p:cNvCxnSpPr>
          <p:nvPr/>
        </p:nvCxnSpPr>
        <p:spPr>
          <a:xfrm flipH="1" flipV="1">
            <a:off x="8896350" y="5321330"/>
            <a:ext cx="368300" cy="862112"/>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D555955-39CB-ED43-B650-1498F19A3788}"/>
              </a:ext>
            </a:extLst>
          </p:cNvPr>
          <p:cNvCxnSpPr>
            <a:cxnSpLocks/>
          </p:cNvCxnSpPr>
          <p:nvPr/>
        </p:nvCxnSpPr>
        <p:spPr>
          <a:xfrm flipH="1" flipV="1">
            <a:off x="8369300" y="4982809"/>
            <a:ext cx="368300" cy="862112"/>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2D67648-6750-D340-9BC1-6A2D66290974}"/>
              </a:ext>
            </a:extLst>
          </p:cNvPr>
          <p:cNvCxnSpPr>
            <a:cxnSpLocks/>
          </p:cNvCxnSpPr>
          <p:nvPr/>
        </p:nvCxnSpPr>
        <p:spPr>
          <a:xfrm>
            <a:off x="6110868" y="1501847"/>
            <a:ext cx="279888" cy="501274"/>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08AF320A-405E-1A4B-AE78-0DD07FF66115}"/>
              </a:ext>
            </a:extLst>
          </p:cNvPr>
          <p:cNvCxnSpPr>
            <a:cxnSpLocks/>
          </p:cNvCxnSpPr>
          <p:nvPr/>
        </p:nvCxnSpPr>
        <p:spPr>
          <a:xfrm flipH="1" flipV="1">
            <a:off x="7975600" y="5228400"/>
            <a:ext cx="254000" cy="616521"/>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14D7CF1-440C-124C-9720-901E9993E5FF}"/>
              </a:ext>
            </a:extLst>
          </p:cNvPr>
          <p:cNvCxnSpPr>
            <a:cxnSpLocks/>
          </p:cNvCxnSpPr>
          <p:nvPr/>
        </p:nvCxnSpPr>
        <p:spPr>
          <a:xfrm flipH="1" flipV="1">
            <a:off x="6781800" y="5254544"/>
            <a:ext cx="310376" cy="730472"/>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E724904-3C1D-424F-A972-58ACC9E5DB90}"/>
              </a:ext>
            </a:extLst>
          </p:cNvPr>
          <p:cNvSpPr txBox="1"/>
          <p:nvPr/>
        </p:nvSpPr>
        <p:spPr>
          <a:xfrm>
            <a:off x="0" y="6169301"/>
            <a:ext cx="9587625" cy="692497"/>
          </a:xfrm>
          <a:prstGeom prst="rect">
            <a:avLst/>
          </a:prstGeom>
          <a:noFill/>
        </p:spPr>
        <p:txBody>
          <a:bodyPr wrap="none" rtlCol="0">
            <a:spAutoFit/>
          </a:bodyPr>
          <a:lstStyle/>
          <a:p>
            <a:r>
              <a:rPr lang="en-US" sz="1300" dirty="0">
                <a:solidFill>
                  <a:schemeClr val="bg1">
                    <a:lumMod val="50000"/>
                  </a:schemeClr>
                </a:solidFill>
              </a:rPr>
              <a:t>Islam MT, et al. IUBMB Life. 2018, 70(11), 1084-92 </a:t>
            </a:r>
            <a:r>
              <a:rPr lang="en-US" sz="1300" dirty="0"/>
              <a:t>|</a:t>
            </a:r>
            <a:r>
              <a:rPr lang="en-US" sz="1300" dirty="0">
                <a:solidFill>
                  <a:schemeClr val="bg1">
                    <a:lumMod val="50000"/>
                  </a:schemeClr>
                </a:solidFill>
              </a:rPr>
              <a:t> Huang D, et al. Trends in Food Science &amp; Technology. 2019, 88, 33-45</a:t>
            </a:r>
          </a:p>
          <a:p>
            <a:r>
              <a:rPr lang="en-US" sz="1300" dirty="0">
                <a:solidFill>
                  <a:schemeClr val="bg1">
                    <a:lumMod val="50000"/>
                  </a:schemeClr>
                </a:solidFill>
              </a:rPr>
              <a:t>Sava V, et al. </a:t>
            </a:r>
            <a:r>
              <a:rPr lang="en-US" sz="1300" dirty="0" err="1">
                <a:solidFill>
                  <a:schemeClr val="bg1">
                    <a:lumMod val="50000"/>
                  </a:schemeClr>
                </a:solidFill>
              </a:rPr>
              <a:t>NeuroToxicology</a:t>
            </a:r>
            <a:r>
              <a:rPr lang="en-US" sz="1300" dirty="0">
                <a:solidFill>
                  <a:schemeClr val="bg1">
                    <a:lumMod val="50000"/>
                  </a:schemeClr>
                </a:solidFill>
              </a:rPr>
              <a:t>. 2006, 2, 82–92 </a:t>
            </a:r>
            <a:r>
              <a:rPr lang="en-US" sz="1300" dirty="0"/>
              <a:t>|</a:t>
            </a:r>
            <a:r>
              <a:rPr lang="en-US" sz="1300" dirty="0">
                <a:solidFill>
                  <a:schemeClr val="bg1">
                    <a:lumMod val="50000"/>
                  </a:schemeClr>
                </a:solidFill>
              </a:rPr>
              <a:t> Wei Y, et al. Toxicology. 1985, 36 (2-3), 119-130</a:t>
            </a:r>
          </a:p>
          <a:p>
            <a:r>
              <a:rPr lang="en-US" sz="1300" dirty="0">
                <a:solidFill>
                  <a:schemeClr val="bg1">
                    <a:lumMod val="50000"/>
                  </a:schemeClr>
                </a:solidFill>
              </a:rPr>
              <a:t>https://upload.wikimedia.org/wikipedia/commons/8/89/Mitochondrial_electron_transport_chain%E2%80%94Etc4.svg Accessed 03/17/22</a:t>
            </a:r>
          </a:p>
        </p:txBody>
      </p:sp>
      <p:sp>
        <p:nvSpPr>
          <p:cNvPr id="16" name="Text Placeholder 1">
            <a:extLst>
              <a:ext uri="{FF2B5EF4-FFF2-40B4-BE49-F238E27FC236}">
                <a16:creationId xmlns:a16="http://schemas.microsoft.com/office/drawing/2014/main" id="{7E5FA4AD-1B29-EA4E-AA8F-FF610DAEB5B3}"/>
              </a:ext>
            </a:extLst>
          </p:cNvPr>
          <p:cNvSpPr>
            <a:spLocks noGrp="1"/>
          </p:cNvSpPr>
          <p:nvPr>
            <p:ph type="body" sz="quarter" idx="13"/>
          </p:nvPr>
        </p:nvSpPr>
        <p:spPr>
          <a:xfrm>
            <a:off x="249818" y="432402"/>
            <a:ext cx="11722100" cy="604837"/>
          </a:xfrm>
        </p:spPr>
        <p:txBody>
          <a:bodyPr/>
          <a:lstStyle/>
          <a:p>
            <a:r>
              <a:rPr lang="en-US" dirty="0"/>
              <a:t>Mycotoxins and The Mitochondria</a:t>
            </a:r>
            <a:endParaRPr lang="en-US" dirty="0">
              <a:solidFill>
                <a:srgbClr val="FF0000"/>
              </a:solidFill>
            </a:endParaRPr>
          </a:p>
        </p:txBody>
      </p:sp>
    </p:spTree>
    <p:extLst>
      <p:ext uri="{BB962C8B-B14F-4D97-AF65-F5344CB8AC3E}">
        <p14:creationId xmlns:p14="http://schemas.microsoft.com/office/powerpoint/2010/main" val="25046894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78708" y="459870"/>
            <a:ext cx="11722100" cy="604837"/>
          </a:xfrm>
        </p:spPr>
        <p:txBody>
          <a:bodyPr/>
          <a:lstStyle/>
          <a:p>
            <a:r>
              <a:rPr lang="en-US" dirty="0"/>
              <a:t>Mycotoxins harm the genetics of the mitochondria</a:t>
            </a:r>
          </a:p>
        </p:txBody>
      </p:sp>
      <p:sp>
        <p:nvSpPr>
          <p:cNvPr id="4" name="Content Placeholder 2">
            <a:extLst>
              <a:ext uri="{FF2B5EF4-FFF2-40B4-BE49-F238E27FC236}">
                <a16:creationId xmlns:a16="http://schemas.microsoft.com/office/drawing/2014/main" id="{F52CCB9C-2454-B749-9B71-18C80168670F}"/>
              </a:ext>
            </a:extLst>
          </p:cNvPr>
          <p:cNvSpPr txBox="1">
            <a:spLocks/>
          </p:cNvSpPr>
          <p:nvPr/>
        </p:nvSpPr>
        <p:spPr>
          <a:xfrm>
            <a:off x="278708" y="1733390"/>
            <a:ext cx="6983299" cy="3961859"/>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err="1"/>
              <a:t>Trichothecenes</a:t>
            </a:r>
            <a:r>
              <a:rPr lang="en-US" sz="3200" dirty="0"/>
              <a:t> can:</a:t>
            </a:r>
          </a:p>
          <a:p>
            <a:pPr>
              <a:buClr>
                <a:srgbClr val="FF0055"/>
              </a:buClr>
            </a:pPr>
            <a:r>
              <a:rPr lang="en-US" b="1" dirty="0"/>
              <a:t>Inhibit mitochondrial biogenesis</a:t>
            </a:r>
            <a:r>
              <a:rPr lang="en-US" dirty="0"/>
              <a:t> and respiration… and </a:t>
            </a:r>
            <a:r>
              <a:rPr lang="en-US" b="1" dirty="0"/>
              <a:t>mitochondrial transcription and translation </a:t>
            </a:r>
            <a:r>
              <a:rPr lang="en-US" dirty="0"/>
              <a:t>(how mitochondria rebuild and heal)…</a:t>
            </a:r>
          </a:p>
          <a:p>
            <a:pPr marL="0" indent="0">
              <a:buClr>
                <a:srgbClr val="FF0055"/>
              </a:buClr>
              <a:buNone/>
            </a:pPr>
            <a:endParaRPr lang="en-US" dirty="0"/>
          </a:p>
          <a:p>
            <a:pPr>
              <a:buClr>
                <a:srgbClr val="FF0055"/>
              </a:buClr>
            </a:pPr>
            <a:r>
              <a:rPr lang="en-US" b="1" dirty="0"/>
              <a:t>Change the expression of numbers of miRNAs </a:t>
            </a:r>
            <a:r>
              <a:rPr lang="en-US" dirty="0"/>
              <a:t>and specific mitochondria-associated miRNAs which may be involved in mitochondria-dependent toxicity…</a:t>
            </a:r>
          </a:p>
        </p:txBody>
      </p:sp>
      <p:sp>
        <p:nvSpPr>
          <p:cNvPr id="5" name="TextBox 4">
            <a:extLst>
              <a:ext uri="{FF2B5EF4-FFF2-40B4-BE49-F238E27FC236}">
                <a16:creationId xmlns:a16="http://schemas.microsoft.com/office/drawing/2014/main" id="{30C282D4-2480-CD4F-9111-A76096B7E45D}"/>
              </a:ext>
            </a:extLst>
          </p:cNvPr>
          <p:cNvSpPr txBox="1"/>
          <p:nvPr/>
        </p:nvSpPr>
        <p:spPr>
          <a:xfrm>
            <a:off x="0" y="6363933"/>
            <a:ext cx="5740482" cy="492443"/>
          </a:xfrm>
          <a:prstGeom prst="rect">
            <a:avLst/>
          </a:prstGeom>
          <a:noFill/>
        </p:spPr>
        <p:txBody>
          <a:bodyPr wrap="none" rtlCol="0">
            <a:spAutoFit/>
          </a:bodyPr>
          <a:lstStyle/>
          <a:p>
            <a:r>
              <a:rPr lang="en-US" sz="1300" dirty="0">
                <a:solidFill>
                  <a:schemeClr val="bg1">
                    <a:lumMod val="50000"/>
                  </a:schemeClr>
                </a:solidFill>
              </a:rPr>
              <a:t>Huang D, et al. Trends in Food Science &amp; Technology. 2019, 88, 33-45</a:t>
            </a:r>
          </a:p>
          <a:p>
            <a:r>
              <a:rPr lang="en-US" sz="1300" dirty="0">
                <a:solidFill>
                  <a:schemeClr val="bg1">
                    <a:lumMod val="50000"/>
                  </a:schemeClr>
                </a:solidFill>
              </a:rPr>
              <a:t>Bin-</a:t>
            </a:r>
            <a:r>
              <a:rPr lang="en-US" sz="1300" dirty="0" err="1">
                <a:solidFill>
                  <a:schemeClr val="bg1">
                    <a:lumMod val="50000"/>
                  </a:schemeClr>
                </a:solidFill>
              </a:rPr>
              <a:t>Umer</a:t>
            </a:r>
            <a:r>
              <a:rPr lang="en-US" sz="1300" dirty="0">
                <a:solidFill>
                  <a:schemeClr val="bg1">
                    <a:lumMod val="50000"/>
                  </a:schemeClr>
                </a:solidFill>
              </a:rPr>
              <a:t> M, et al. Toxins 2011, 3, 1484-150 </a:t>
            </a:r>
            <a:r>
              <a:rPr lang="en-US" sz="1300" dirty="0"/>
              <a:t>|</a:t>
            </a:r>
            <a:r>
              <a:rPr lang="en-US" sz="1300" dirty="0">
                <a:solidFill>
                  <a:schemeClr val="bg1">
                    <a:lumMod val="50000"/>
                  </a:schemeClr>
                </a:solidFill>
              </a:rPr>
              <a:t> </a:t>
            </a:r>
            <a:r>
              <a:rPr lang="en-US" sz="1300" dirty="0" err="1">
                <a:solidFill>
                  <a:schemeClr val="bg1">
                    <a:lumMod val="50000"/>
                  </a:schemeClr>
                </a:solidFill>
              </a:rPr>
              <a:t>Aibara</a:t>
            </a:r>
            <a:r>
              <a:rPr lang="en-US" sz="1300" dirty="0">
                <a:solidFill>
                  <a:schemeClr val="bg1">
                    <a:lumMod val="50000"/>
                  </a:schemeClr>
                </a:solidFill>
              </a:rPr>
              <a:t> S, et al </a:t>
            </a:r>
            <a:r>
              <a:rPr lang="en-US" sz="1300" dirty="0" err="1">
                <a:solidFill>
                  <a:schemeClr val="bg1">
                    <a:lumMod val="50000"/>
                  </a:schemeClr>
                </a:solidFill>
              </a:rPr>
              <a:t>eLife</a:t>
            </a:r>
            <a:r>
              <a:rPr lang="en-US" sz="1300" dirty="0">
                <a:solidFill>
                  <a:schemeClr val="bg1">
                    <a:lumMod val="50000"/>
                  </a:schemeClr>
                </a:solidFill>
              </a:rPr>
              <a:t>. 2020, 9, e58362</a:t>
            </a:r>
          </a:p>
        </p:txBody>
      </p:sp>
      <p:pic>
        <p:nvPicPr>
          <p:cNvPr id="6" name="Picture 5">
            <a:extLst>
              <a:ext uri="{FF2B5EF4-FFF2-40B4-BE49-F238E27FC236}">
                <a16:creationId xmlns:a16="http://schemas.microsoft.com/office/drawing/2014/main" id="{8D3BD553-CB5E-0840-9E52-5EE441228760}"/>
              </a:ext>
            </a:extLst>
          </p:cNvPr>
          <p:cNvPicPr>
            <a:picLocks noChangeAspect="1"/>
          </p:cNvPicPr>
          <p:nvPr/>
        </p:nvPicPr>
        <p:blipFill>
          <a:blip r:embed="rId2"/>
          <a:stretch>
            <a:fillRect/>
          </a:stretch>
        </p:blipFill>
        <p:spPr>
          <a:xfrm>
            <a:off x="7497986" y="2204763"/>
            <a:ext cx="4694014" cy="3381998"/>
          </a:xfrm>
          <a:prstGeom prst="rect">
            <a:avLst/>
          </a:prstGeom>
        </p:spPr>
      </p:pic>
    </p:spTree>
    <p:extLst>
      <p:ext uri="{BB962C8B-B14F-4D97-AF65-F5344CB8AC3E}">
        <p14:creationId xmlns:p14="http://schemas.microsoft.com/office/powerpoint/2010/main" val="27994570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F6EEB-6161-1D15-D737-9366C850C0D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6C18FA3-850A-502B-564D-AF5313EB0809}"/>
              </a:ext>
            </a:extLst>
          </p:cNvPr>
          <p:cNvSpPr>
            <a:spLocks noGrp="1"/>
          </p:cNvSpPr>
          <p:nvPr>
            <p:ph type="body" sz="quarter" idx="13"/>
          </p:nvPr>
        </p:nvSpPr>
        <p:spPr>
          <a:xfrm>
            <a:off x="321217" y="378265"/>
            <a:ext cx="11722100" cy="604837"/>
          </a:xfrm>
        </p:spPr>
        <p:txBody>
          <a:bodyPr/>
          <a:lstStyle/>
          <a:p>
            <a:r>
              <a:rPr lang="en-US" dirty="0"/>
              <a:t>Endotoxins and Inflammation</a:t>
            </a:r>
          </a:p>
        </p:txBody>
      </p:sp>
      <p:sp>
        <p:nvSpPr>
          <p:cNvPr id="4" name="Content Placeholder 2">
            <a:extLst>
              <a:ext uri="{FF2B5EF4-FFF2-40B4-BE49-F238E27FC236}">
                <a16:creationId xmlns:a16="http://schemas.microsoft.com/office/drawing/2014/main" id="{25CF16A3-61D8-0073-4844-D95923BEE2B2}"/>
              </a:ext>
            </a:extLst>
          </p:cNvPr>
          <p:cNvSpPr txBox="1">
            <a:spLocks/>
          </p:cNvSpPr>
          <p:nvPr/>
        </p:nvSpPr>
        <p:spPr>
          <a:xfrm>
            <a:off x="321217" y="1168912"/>
            <a:ext cx="11722100" cy="201151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900" i="1" dirty="0"/>
          </a:p>
        </p:txBody>
      </p:sp>
      <p:sp>
        <p:nvSpPr>
          <p:cNvPr id="6" name="TextBox 5">
            <a:extLst>
              <a:ext uri="{FF2B5EF4-FFF2-40B4-BE49-F238E27FC236}">
                <a16:creationId xmlns:a16="http://schemas.microsoft.com/office/drawing/2014/main" id="{98ADF332-8011-2391-FC51-AF519DA0B588}"/>
              </a:ext>
            </a:extLst>
          </p:cNvPr>
          <p:cNvSpPr txBox="1"/>
          <p:nvPr/>
        </p:nvSpPr>
        <p:spPr>
          <a:xfrm>
            <a:off x="533251" y="1057775"/>
            <a:ext cx="9591409" cy="1631216"/>
          </a:xfrm>
          <a:prstGeom prst="rect">
            <a:avLst/>
          </a:prstGeom>
          <a:noFill/>
        </p:spPr>
        <p:txBody>
          <a:bodyPr wrap="square" rtlCol="0">
            <a:spAutoFit/>
          </a:bodyPr>
          <a:lstStyle/>
          <a:p>
            <a:pPr algn="ctr"/>
            <a:r>
              <a:rPr lang="en-US" sz="5000" b="1" dirty="0"/>
              <a:t>Endotoxins can trigger elevations of IL-6 </a:t>
            </a:r>
            <a:r>
              <a:rPr lang="en-US" sz="5000" dirty="0"/>
              <a:t>(etc.)</a:t>
            </a:r>
            <a:r>
              <a:rPr lang="en-US" sz="5000" baseline="30000" dirty="0"/>
              <a:t>1-5</a:t>
            </a:r>
          </a:p>
        </p:txBody>
      </p:sp>
      <p:sp>
        <p:nvSpPr>
          <p:cNvPr id="7" name="TextBox 6">
            <a:extLst>
              <a:ext uri="{FF2B5EF4-FFF2-40B4-BE49-F238E27FC236}">
                <a16:creationId xmlns:a16="http://schemas.microsoft.com/office/drawing/2014/main" id="{2C0FA33B-C4D0-E536-4D27-D7B2BCE46BA3}"/>
              </a:ext>
            </a:extLst>
          </p:cNvPr>
          <p:cNvSpPr txBox="1"/>
          <p:nvPr/>
        </p:nvSpPr>
        <p:spPr>
          <a:xfrm>
            <a:off x="0" y="6093523"/>
            <a:ext cx="11108297" cy="954107"/>
          </a:xfrm>
          <a:prstGeom prst="rect">
            <a:avLst/>
          </a:prstGeom>
          <a:noFill/>
        </p:spPr>
        <p:txBody>
          <a:bodyPr wrap="none" rtlCol="0">
            <a:spAutoFit/>
          </a:bodyPr>
          <a:lstStyle/>
          <a:p>
            <a:r>
              <a:rPr lang="en-US" sz="1400" dirty="0">
                <a:solidFill>
                  <a:schemeClr val="bg1">
                    <a:lumMod val="50000"/>
                  </a:schemeClr>
                </a:solidFill>
              </a:rPr>
              <a:t>1) Wang Q, et al. J Surg Res. 1998, 76(1), 27-31			2) Wang P, et al. World J Gastroenterol. 2002, 8(3), 531-6.</a:t>
            </a:r>
          </a:p>
          <a:p>
            <a:r>
              <a:rPr lang="en-US" sz="1400" dirty="0">
                <a:solidFill>
                  <a:schemeClr val="bg1">
                    <a:lumMod val="50000"/>
                  </a:schemeClr>
                </a:solidFill>
              </a:rPr>
              <a:t>3) </a:t>
            </a:r>
            <a:r>
              <a:rPr lang="en-US" sz="1400" dirty="0" err="1">
                <a:solidFill>
                  <a:schemeClr val="bg1">
                    <a:lumMod val="50000"/>
                  </a:schemeClr>
                </a:solidFill>
              </a:rPr>
              <a:t>Dofferhoff</a:t>
            </a:r>
            <a:r>
              <a:rPr lang="en-US" sz="1400" dirty="0">
                <a:solidFill>
                  <a:schemeClr val="bg1">
                    <a:lumMod val="50000"/>
                  </a:schemeClr>
                </a:solidFill>
              </a:rPr>
              <a:t> A, et al.  </a:t>
            </a:r>
            <a:r>
              <a:rPr lang="en-US" sz="1400" i="1" dirty="0">
                <a:solidFill>
                  <a:schemeClr val="bg1">
                    <a:lumMod val="50000"/>
                  </a:schemeClr>
                </a:solidFill>
              </a:rPr>
              <a:t>Journal of Endotoxin Research</a:t>
            </a:r>
            <a:r>
              <a:rPr lang="en-US" sz="1400" dirty="0">
                <a:solidFill>
                  <a:schemeClr val="bg1">
                    <a:lumMod val="50000"/>
                  </a:schemeClr>
                </a:solidFill>
              </a:rPr>
              <a:t>. 1995;2(1):37-44	4) Abraham E, et al. Domestic Animal Endocrinology. 1996, 13(6), 491-501</a:t>
            </a:r>
          </a:p>
          <a:p>
            <a:r>
              <a:rPr lang="en-US" sz="1400" dirty="0">
                <a:solidFill>
                  <a:schemeClr val="bg1">
                    <a:lumMod val="50000"/>
                  </a:schemeClr>
                </a:solidFill>
              </a:rPr>
              <a:t>5) Kayama F, et al. Cytokine. 1997, 9(9), 688-95			Image: Tanaka T, Kishimoto T. </a:t>
            </a:r>
            <a:r>
              <a:rPr lang="en-US" sz="1400" i="1" dirty="0">
                <a:solidFill>
                  <a:schemeClr val="bg1">
                    <a:lumMod val="50000"/>
                  </a:schemeClr>
                </a:solidFill>
              </a:rPr>
              <a:t>Int J Biol Sci. </a:t>
            </a:r>
            <a:r>
              <a:rPr lang="en-US" sz="1400" dirty="0">
                <a:solidFill>
                  <a:schemeClr val="bg1">
                    <a:lumMod val="50000"/>
                  </a:schemeClr>
                </a:solidFill>
              </a:rPr>
              <a:t>2012, 8(9), 1227-1236</a:t>
            </a:r>
          </a:p>
          <a:p>
            <a:endParaRPr lang="en-US" sz="1400" dirty="0">
              <a:solidFill>
                <a:schemeClr val="bg1">
                  <a:lumMod val="50000"/>
                </a:schemeClr>
              </a:solidFill>
            </a:endParaRPr>
          </a:p>
        </p:txBody>
      </p:sp>
      <p:pic>
        <p:nvPicPr>
          <p:cNvPr id="1026" name="Picture 2" descr="IL-6 has a pleiotropic effect but its dysregulated persistent production causes the onset and development of various autoimmune and chronic inflammatory diseases">
            <a:extLst>
              <a:ext uri="{FF2B5EF4-FFF2-40B4-BE49-F238E27FC236}">
                <a16:creationId xmlns:a16="http://schemas.microsoft.com/office/drawing/2014/main" id="{52162378-371E-FC0F-2F2A-D750DDDE92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2636" y="2312332"/>
            <a:ext cx="4606951" cy="3376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493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82197-D2FC-7392-7028-C86A90D9E24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63630F1-0820-54AC-34BA-E7774891B9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547" y="582974"/>
            <a:ext cx="8918289" cy="5821661"/>
          </a:xfrm>
          <a:prstGeom prst="rect">
            <a:avLst/>
          </a:prstGeom>
        </p:spPr>
      </p:pic>
      <p:sp>
        <p:nvSpPr>
          <p:cNvPr id="2" name="Text Placeholder 1">
            <a:extLst>
              <a:ext uri="{FF2B5EF4-FFF2-40B4-BE49-F238E27FC236}">
                <a16:creationId xmlns:a16="http://schemas.microsoft.com/office/drawing/2014/main" id="{E36F93AC-B0AB-0EB6-2DFF-ADE5B0BD5D3D}"/>
              </a:ext>
            </a:extLst>
          </p:cNvPr>
          <p:cNvSpPr>
            <a:spLocks noGrp="1"/>
          </p:cNvSpPr>
          <p:nvPr>
            <p:ph type="body" sz="quarter" idx="13"/>
          </p:nvPr>
        </p:nvSpPr>
        <p:spPr>
          <a:xfrm>
            <a:off x="283215" y="160698"/>
            <a:ext cx="11289838" cy="1264311"/>
          </a:xfrm>
        </p:spPr>
        <p:txBody>
          <a:bodyPr/>
          <a:lstStyle/>
          <a:p>
            <a:r>
              <a:rPr lang="en-US" sz="3000" dirty="0"/>
              <a:t>US EPA: “Public Health and Economic Impact of Dampness and Mold”</a:t>
            </a:r>
          </a:p>
        </p:txBody>
      </p:sp>
      <p:sp>
        <p:nvSpPr>
          <p:cNvPr id="7" name="Rectangle 6">
            <a:extLst>
              <a:ext uri="{FF2B5EF4-FFF2-40B4-BE49-F238E27FC236}">
                <a16:creationId xmlns:a16="http://schemas.microsoft.com/office/drawing/2014/main" id="{352A04A6-D6BC-CB31-FCA0-6300C2CD88D6}"/>
              </a:ext>
            </a:extLst>
          </p:cNvPr>
          <p:cNvSpPr/>
          <p:nvPr/>
        </p:nvSpPr>
        <p:spPr>
          <a:xfrm>
            <a:off x="5257800" y="2289835"/>
            <a:ext cx="990600" cy="4114800"/>
          </a:xfrm>
          <a:prstGeom prst="rect">
            <a:avLst/>
          </a:prstGeom>
          <a:noFill/>
          <a:ln w="28575">
            <a:solidFill>
              <a:srgbClr val="FF0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28575">
                <a:solidFill>
                  <a:schemeClr val="tx1"/>
                </a:solidFill>
              </a:ln>
            </a:endParaRPr>
          </a:p>
        </p:txBody>
      </p:sp>
      <p:sp>
        <p:nvSpPr>
          <p:cNvPr id="8" name="Rectangle 7">
            <a:extLst>
              <a:ext uri="{FF2B5EF4-FFF2-40B4-BE49-F238E27FC236}">
                <a16:creationId xmlns:a16="http://schemas.microsoft.com/office/drawing/2014/main" id="{154FD52F-8BB4-0231-DA21-0BEE7D007B74}"/>
              </a:ext>
            </a:extLst>
          </p:cNvPr>
          <p:cNvSpPr/>
          <p:nvPr/>
        </p:nvSpPr>
        <p:spPr>
          <a:xfrm>
            <a:off x="8206152" y="2289835"/>
            <a:ext cx="1175256" cy="4114800"/>
          </a:xfrm>
          <a:prstGeom prst="rect">
            <a:avLst/>
          </a:prstGeom>
          <a:noFill/>
          <a:ln w="28575">
            <a:solidFill>
              <a:srgbClr val="FF00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28575">
                <a:solidFill>
                  <a:schemeClr val="tx1"/>
                </a:solidFill>
              </a:ln>
            </a:endParaRPr>
          </a:p>
        </p:txBody>
      </p:sp>
      <p:sp>
        <p:nvSpPr>
          <p:cNvPr id="9" name="TextBox 8">
            <a:extLst>
              <a:ext uri="{FF2B5EF4-FFF2-40B4-BE49-F238E27FC236}">
                <a16:creationId xmlns:a16="http://schemas.microsoft.com/office/drawing/2014/main" id="{D4A72995-15DC-7A4B-951E-3FE9A292CD03}"/>
              </a:ext>
            </a:extLst>
          </p:cNvPr>
          <p:cNvSpPr txBox="1"/>
          <p:nvPr/>
        </p:nvSpPr>
        <p:spPr>
          <a:xfrm>
            <a:off x="0" y="6573870"/>
            <a:ext cx="3472169" cy="276999"/>
          </a:xfrm>
          <a:prstGeom prst="rect">
            <a:avLst/>
          </a:prstGeom>
          <a:noFill/>
        </p:spPr>
        <p:txBody>
          <a:bodyPr wrap="none" rtlCol="0">
            <a:spAutoFit/>
          </a:bodyPr>
          <a:lstStyle/>
          <a:p>
            <a:r>
              <a:rPr lang="en-US" sz="1200" dirty="0" err="1">
                <a:solidFill>
                  <a:schemeClr val="bg1">
                    <a:lumMod val="50000"/>
                  </a:schemeClr>
                </a:solidFill>
                <a:effectLst/>
                <a:latin typeface="Calibri" panose="020F0502020204030204" pitchFamily="34" charset="0"/>
                <a:cs typeface="Calibri" panose="020F0502020204030204" pitchFamily="34" charset="0"/>
              </a:rPr>
              <a:t>Mudarri</a:t>
            </a:r>
            <a:r>
              <a:rPr lang="en-US" sz="1200" dirty="0">
                <a:solidFill>
                  <a:schemeClr val="bg1">
                    <a:lumMod val="50000"/>
                  </a:schemeClr>
                </a:solidFill>
                <a:effectLst/>
                <a:latin typeface="Calibri" panose="020F0502020204030204" pitchFamily="34" charset="0"/>
                <a:cs typeface="Calibri" panose="020F0502020204030204" pitchFamily="34" charset="0"/>
              </a:rPr>
              <a:t> D, Fisk WJ. </a:t>
            </a:r>
            <a:r>
              <a:rPr lang="en-US" sz="1200" b="0" i="0" u="none" strike="noStrike" dirty="0">
                <a:solidFill>
                  <a:schemeClr val="bg1">
                    <a:lumMod val="50000"/>
                  </a:schemeClr>
                </a:solidFill>
                <a:effectLst/>
                <a:latin typeface="Calibri" panose="020F0502020204030204" pitchFamily="34" charset="0"/>
                <a:cs typeface="Calibri" panose="020F0502020204030204" pitchFamily="34" charset="0"/>
              </a:rPr>
              <a:t>Indoor Air. 2007, 17(3), 226-35</a:t>
            </a:r>
            <a:r>
              <a:rPr lang="en-US" sz="1200" dirty="0">
                <a:solidFill>
                  <a:schemeClr val="bg1">
                    <a:lumMod val="50000"/>
                  </a:schemeClr>
                </a:solidFill>
                <a:latin typeface="Calibri" panose="020F0502020204030204" pitchFamily="34" charset="0"/>
                <a:cs typeface="Calibri" panose="020F0502020204030204" pitchFamily="34" charset="0"/>
              </a:rPr>
              <a:t>    </a:t>
            </a:r>
          </a:p>
        </p:txBody>
      </p:sp>
      <p:cxnSp>
        <p:nvCxnSpPr>
          <p:cNvPr id="6" name="Straight Arrow Connector 5">
            <a:extLst>
              <a:ext uri="{FF2B5EF4-FFF2-40B4-BE49-F238E27FC236}">
                <a16:creationId xmlns:a16="http://schemas.microsoft.com/office/drawing/2014/main" id="{8B2D999B-59E8-57D6-B087-2AA93928161F}"/>
              </a:ext>
            </a:extLst>
          </p:cNvPr>
          <p:cNvCxnSpPr/>
          <p:nvPr/>
        </p:nvCxnSpPr>
        <p:spPr>
          <a:xfrm flipH="1">
            <a:off x="9511836" y="4495800"/>
            <a:ext cx="914400" cy="0"/>
          </a:xfrm>
          <a:prstGeom prst="straightConnector1">
            <a:avLst/>
          </a:prstGeom>
          <a:ln w="508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440F67C-01FE-5D13-C8B0-11F38872E22C}"/>
              </a:ext>
            </a:extLst>
          </p:cNvPr>
          <p:cNvCxnSpPr/>
          <p:nvPr/>
        </p:nvCxnSpPr>
        <p:spPr>
          <a:xfrm flipH="1">
            <a:off x="9511836" y="5486400"/>
            <a:ext cx="914400" cy="0"/>
          </a:xfrm>
          <a:prstGeom prst="straightConnector1">
            <a:avLst/>
          </a:prstGeom>
          <a:ln w="508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57039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C7137-EBF6-7FD3-A4E5-CBD3DE30998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81E0110-C425-974B-F1CF-E27B156A6933}"/>
              </a:ext>
            </a:extLst>
          </p:cNvPr>
          <p:cNvSpPr>
            <a:spLocks noGrp="1"/>
          </p:cNvSpPr>
          <p:nvPr>
            <p:ph type="body" sz="quarter" idx="13"/>
          </p:nvPr>
        </p:nvSpPr>
        <p:spPr>
          <a:xfrm>
            <a:off x="321217" y="179664"/>
            <a:ext cx="11722100" cy="604837"/>
          </a:xfrm>
        </p:spPr>
        <p:txBody>
          <a:bodyPr/>
          <a:lstStyle/>
          <a:p>
            <a:r>
              <a:rPr lang="en-US" dirty="0"/>
              <a:t>Inflammation and The Mitochondria</a:t>
            </a:r>
          </a:p>
        </p:txBody>
      </p:sp>
      <p:sp>
        <p:nvSpPr>
          <p:cNvPr id="4" name="Content Placeholder 2">
            <a:extLst>
              <a:ext uri="{FF2B5EF4-FFF2-40B4-BE49-F238E27FC236}">
                <a16:creationId xmlns:a16="http://schemas.microsoft.com/office/drawing/2014/main" id="{74CB6B44-DDE3-0DD6-F3ED-5F0EA54D1651}"/>
              </a:ext>
            </a:extLst>
          </p:cNvPr>
          <p:cNvSpPr txBox="1">
            <a:spLocks/>
          </p:cNvSpPr>
          <p:nvPr/>
        </p:nvSpPr>
        <p:spPr>
          <a:xfrm>
            <a:off x="321217" y="1168912"/>
            <a:ext cx="11722100" cy="201151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900" dirty="0"/>
          </a:p>
        </p:txBody>
      </p:sp>
      <p:sp>
        <p:nvSpPr>
          <p:cNvPr id="3" name="TextBox 2">
            <a:extLst>
              <a:ext uri="{FF2B5EF4-FFF2-40B4-BE49-F238E27FC236}">
                <a16:creationId xmlns:a16="http://schemas.microsoft.com/office/drawing/2014/main" id="{49C8D933-7096-23D3-2920-A7DCC48817EA}"/>
              </a:ext>
            </a:extLst>
          </p:cNvPr>
          <p:cNvSpPr txBox="1"/>
          <p:nvPr/>
        </p:nvSpPr>
        <p:spPr>
          <a:xfrm>
            <a:off x="321217" y="1168912"/>
            <a:ext cx="11870783" cy="5339923"/>
          </a:xfrm>
          <a:prstGeom prst="rect">
            <a:avLst/>
          </a:prstGeom>
          <a:noFill/>
        </p:spPr>
        <p:txBody>
          <a:bodyPr wrap="square" rtlCol="0">
            <a:spAutoFit/>
          </a:bodyPr>
          <a:lstStyle/>
          <a:p>
            <a:r>
              <a:rPr lang="en-US" sz="2500" b="1" dirty="0"/>
              <a:t>Interleukin-6 Drives Mitochondrial Dysregulation and Accelerates Physical Decline…</a:t>
            </a:r>
            <a:r>
              <a:rPr lang="en-US" sz="2500" b="1" baseline="30000" dirty="0"/>
              <a:t>1</a:t>
            </a:r>
          </a:p>
          <a:p>
            <a:r>
              <a:rPr lang="en-US" sz="2200" dirty="0"/>
              <a:t>Six weeks of (human)IL-6 induction resulted… dysregulated energy utilization... (and) downregulation of mitochondrial biogenesis genes, and an overall decrease in total mitochondrial numbers. </a:t>
            </a:r>
          </a:p>
          <a:p>
            <a:endParaRPr lang="en-US" dirty="0"/>
          </a:p>
          <a:p>
            <a:endParaRPr lang="en-US" dirty="0"/>
          </a:p>
          <a:p>
            <a:r>
              <a:rPr lang="en-US" sz="3000" dirty="0"/>
              <a:t>“</a:t>
            </a:r>
            <a:r>
              <a:rPr lang="en-US" sz="3000" b="1" dirty="0"/>
              <a:t>Chronic inflammation, through cytokines such as TNF-</a:t>
            </a:r>
            <a:r>
              <a:rPr lang="el-GR" sz="3000" b="1" dirty="0"/>
              <a:t>α </a:t>
            </a:r>
            <a:r>
              <a:rPr lang="en-US" sz="3000" b="1" dirty="0"/>
              <a:t>and IL-6, can impair mitochondrial oxidative phosphorylation and inhibit ETC activity…”</a:t>
            </a:r>
            <a:r>
              <a:rPr lang="en-US" sz="3000" b="1" baseline="30000" dirty="0"/>
              <a:t> 2</a:t>
            </a:r>
          </a:p>
          <a:p>
            <a:endParaRPr lang="en-US" sz="3000" dirty="0"/>
          </a:p>
          <a:p>
            <a:r>
              <a:rPr lang="en-US" sz="3000" b="1" dirty="0"/>
              <a:t>IL-6 Reduces Mitochondrial Replication…</a:t>
            </a:r>
            <a:r>
              <a:rPr lang="en-US" sz="3000" b="1" baseline="30000" dirty="0"/>
              <a:t>3</a:t>
            </a:r>
          </a:p>
          <a:p>
            <a:r>
              <a:rPr lang="en-US" sz="3000" b="1" dirty="0"/>
              <a:t>The pro-inflammatory cytokine IL6 suppresses mitochondrial function…</a:t>
            </a:r>
            <a:r>
              <a:rPr lang="en-US" sz="3000" b="1" baseline="30000" dirty="0"/>
              <a:t>4</a:t>
            </a:r>
          </a:p>
          <a:p>
            <a:endParaRPr lang="en-US" sz="3000" b="1" baseline="30000" dirty="0"/>
          </a:p>
          <a:p>
            <a:endParaRPr lang="en-US" dirty="0"/>
          </a:p>
          <a:p>
            <a:endParaRPr lang="en-US" dirty="0"/>
          </a:p>
        </p:txBody>
      </p:sp>
      <p:sp>
        <p:nvSpPr>
          <p:cNvPr id="6" name="TextBox 5">
            <a:extLst>
              <a:ext uri="{FF2B5EF4-FFF2-40B4-BE49-F238E27FC236}">
                <a16:creationId xmlns:a16="http://schemas.microsoft.com/office/drawing/2014/main" id="{56755B96-E099-1A7E-67E4-C6AB827283F0}"/>
              </a:ext>
            </a:extLst>
          </p:cNvPr>
          <p:cNvSpPr txBox="1"/>
          <p:nvPr/>
        </p:nvSpPr>
        <p:spPr>
          <a:xfrm>
            <a:off x="0" y="6309004"/>
            <a:ext cx="10352690" cy="738664"/>
          </a:xfrm>
          <a:prstGeom prst="rect">
            <a:avLst/>
          </a:prstGeom>
          <a:noFill/>
        </p:spPr>
        <p:txBody>
          <a:bodyPr wrap="square" rtlCol="0">
            <a:spAutoFit/>
          </a:bodyPr>
          <a:lstStyle/>
          <a:p>
            <a:r>
              <a:rPr lang="en-US" sz="1400" dirty="0">
                <a:solidFill>
                  <a:schemeClr val="bg1">
                    <a:lumMod val="50000"/>
                  </a:schemeClr>
                </a:solidFill>
              </a:rPr>
              <a:t>1) </a:t>
            </a:r>
            <a:r>
              <a:rPr lang="en-US" sz="1400" dirty="0" err="1">
                <a:solidFill>
                  <a:schemeClr val="bg1">
                    <a:lumMod val="50000"/>
                  </a:schemeClr>
                </a:solidFill>
              </a:rPr>
              <a:t>Nidadavolu</a:t>
            </a:r>
            <a:r>
              <a:rPr lang="en-US" sz="1400" dirty="0">
                <a:solidFill>
                  <a:schemeClr val="bg1">
                    <a:lumMod val="50000"/>
                  </a:schemeClr>
                </a:solidFill>
              </a:rPr>
              <a:t> S, et al. The Journals of Gerontology, 2023, 78(10), 1740–1752	2) Nunes P, et al. Clin. </a:t>
            </a:r>
            <a:r>
              <a:rPr lang="en-US" sz="1400" dirty="0" err="1">
                <a:solidFill>
                  <a:schemeClr val="bg1">
                    <a:lumMod val="50000"/>
                  </a:schemeClr>
                </a:solidFill>
              </a:rPr>
              <a:t>Bioenerg</a:t>
            </a:r>
            <a:r>
              <a:rPr lang="en-US" sz="1400" dirty="0">
                <a:solidFill>
                  <a:schemeClr val="bg1">
                    <a:lumMod val="50000"/>
                  </a:schemeClr>
                </a:solidFill>
              </a:rPr>
              <a:t>. 2025, 1, 6</a:t>
            </a:r>
          </a:p>
          <a:p>
            <a:r>
              <a:rPr lang="en-US" sz="1400" dirty="0">
                <a:solidFill>
                  <a:schemeClr val="bg1">
                    <a:lumMod val="50000"/>
                  </a:schemeClr>
                </a:solidFill>
              </a:rPr>
              <a:t>3) </a:t>
            </a:r>
            <a:r>
              <a:rPr lang="en-US" sz="1400" dirty="0" err="1">
                <a:solidFill>
                  <a:schemeClr val="bg1">
                    <a:lumMod val="50000"/>
                  </a:schemeClr>
                </a:solidFill>
              </a:rPr>
              <a:t>Skuratovskaia</a:t>
            </a:r>
            <a:r>
              <a:rPr lang="en-US" sz="1400" dirty="0">
                <a:solidFill>
                  <a:schemeClr val="bg1">
                    <a:lumMod val="50000"/>
                  </a:schemeClr>
                </a:solidFill>
              </a:rPr>
              <a:t> D, et al. Int. J. Mol. Sci. 2021, 22, 1774			4) 3) Xu et al., Cell Reports, 2025, 44, 115403</a:t>
            </a:r>
          </a:p>
          <a:p>
            <a:endParaRPr lang="en-US" sz="1400" dirty="0">
              <a:solidFill>
                <a:schemeClr val="bg1">
                  <a:lumMod val="50000"/>
                </a:schemeClr>
              </a:solidFill>
            </a:endParaRPr>
          </a:p>
        </p:txBody>
      </p:sp>
    </p:spTree>
    <p:extLst>
      <p:ext uri="{BB962C8B-B14F-4D97-AF65-F5344CB8AC3E}">
        <p14:creationId xmlns:p14="http://schemas.microsoft.com/office/powerpoint/2010/main" val="32831320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34E6E-B448-984C-205B-F901EFD31E4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25F8A9B-5844-FF94-BD87-CAF5DEBCA64A}"/>
              </a:ext>
            </a:extLst>
          </p:cNvPr>
          <p:cNvSpPr>
            <a:spLocks noGrp="1"/>
          </p:cNvSpPr>
          <p:nvPr>
            <p:ph type="body" sz="quarter" idx="13"/>
          </p:nvPr>
        </p:nvSpPr>
        <p:spPr>
          <a:xfrm>
            <a:off x="321217" y="179664"/>
            <a:ext cx="11722100" cy="604837"/>
          </a:xfrm>
        </p:spPr>
        <p:txBody>
          <a:bodyPr/>
          <a:lstStyle/>
          <a:p>
            <a:r>
              <a:rPr lang="en-US" dirty="0"/>
              <a:t>Actinomycetes and The Mitochondria</a:t>
            </a:r>
          </a:p>
        </p:txBody>
      </p:sp>
      <p:sp>
        <p:nvSpPr>
          <p:cNvPr id="4" name="Content Placeholder 2">
            <a:extLst>
              <a:ext uri="{FF2B5EF4-FFF2-40B4-BE49-F238E27FC236}">
                <a16:creationId xmlns:a16="http://schemas.microsoft.com/office/drawing/2014/main" id="{88D2701A-36A8-2A77-42AF-A077F08E3E17}"/>
              </a:ext>
            </a:extLst>
          </p:cNvPr>
          <p:cNvSpPr txBox="1">
            <a:spLocks/>
          </p:cNvSpPr>
          <p:nvPr/>
        </p:nvSpPr>
        <p:spPr>
          <a:xfrm>
            <a:off x="321217" y="1168912"/>
            <a:ext cx="11722100" cy="201151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900" dirty="0"/>
          </a:p>
        </p:txBody>
      </p:sp>
      <p:sp>
        <p:nvSpPr>
          <p:cNvPr id="3" name="TextBox 2">
            <a:extLst>
              <a:ext uri="{FF2B5EF4-FFF2-40B4-BE49-F238E27FC236}">
                <a16:creationId xmlns:a16="http://schemas.microsoft.com/office/drawing/2014/main" id="{B336A673-15AE-B40C-8BA5-8895F6B1279E}"/>
              </a:ext>
            </a:extLst>
          </p:cNvPr>
          <p:cNvSpPr txBox="1"/>
          <p:nvPr/>
        </p:nvSpPr>
        <p:spPr>
          <a:xfrm>
            <a:off x="321217" y="1385850"/>
            <a:ext cx="11420209" cy="4601260"/>
          </a:xfrm>
          <a:prstGeom prst="rect">
            <a:avLst/>
          </a:prstGeom>
          <a:noFill/>
        </p:spPr>
        <p:txBody>
          <a:bodyPr wrap="square" rtlCol="0">
            <a:spAutoFit/>
          </a:bodyPr>
          <a:lstStyle/>
          <a:p>
            <a:r>
              <a:rPr lang="en-US" sz="2800" b="1" dirty="0"/>
              <a:t>Actinomycetes (G+ bacteria found in Dampness) produce Valinomycin</a:t>
            </a:r>
            <a:r>
              <a:rPr lang="en-US" sz="2800" b="1" baseline="30000" dirty="0"/>
              <a:t>1</a:t>
            </a:r>
          </a:p>
          <a:p>
            <a:endParaRPr lang="en-US" baseline="30000" dirty="0"/>
          </a:p>
          <a:p>
            <a:endParaRPr lang="en-US" dirty="0"/>
          </a:p>
          <a:p>
            <a:pPr marL="285750" indent="-285750">
              <a:buFont typeface="Arial" panose="020B0604020202020204" pitchFamily="34" charset="0"/>
              <a:buChar char="•"/>
            </a:pPr>
            <a:r>
              <a:rPr lang="en-US" sz="2500" dirty="0"/>
              <a:t>Valinomycin, has often been used to dissipate the membrane potential of cells and mitochondria (and) induces mitochondrial cytochrome c release.</a:t>
            </a:r>
            <a:r>
              <a:rPr lang="en-US" sz="2500" baseline="30000" dirty="0"/>
              <a:t>2</a:t>
            </a:r>
          </a:p>
          <a:p>
            <a:pPr marL="285750" indent="-285750">
              <a:buFont typeface="Arial" panose="020B0604020202020204" pitchFamily="34" charset="0"/>
              <a:buChar char="•"/>
            </a:pPr>
            <a:endParaRPr lang="en-US" sz="2500" dirty="0"/>
          </a:p>
          <a:p>
            <a:pPr marL="285750" indent="-285750">
              <a:buFont typeface="Arial" panose="020B0604020202020204" pitchFamily="34" charset="0"/>
              <a:buChar char="•"/>
            </a:pPr>
            <a:r>
              <a:rPr lang="en-US" sz="3000" dirty="0"/>
              <a:t>In </a:t>
            </a:r>
            <a:r>
              <a:rPr lang="en-US" sz="3000" b="1" dirty="0"/>
              <a:t>low doses valinomycin uncouples oxidative phosphorylation and causes dissipation of the mitochondrial membrane potential</a:t>
            </a:r>
            <a:r>
              <a:rPr lang="en-US" sz="2500" dirty="0"/>
              <a:t>…</a:t>
            </a:r>
            <a:r>
              <a:rPr lang="en-US" sz="2500" baseline="30000" dirty="0"/>
              <a:t>3</a:t>
            </a:r>
          </a:p>
          <a:p>
            <a:pPr marL="285750" indent="-285750">
              <a:buFont typeface="Arial" panose="020B0604020202020204" pitchFamily="34" charset="0"/>
              <a:buChar char="•"/>
            </a:pPr>
            <a:endParaRPr lang="en-US" sz="2500" dirty="0"/>
          </a:p>
          <a:p>
            <a:pPr marL="285750" indent="-285750">
              <a:buFont typeface="Arial" panose="020B0604020202020204" pitchFamily="34" charset="0"/>
              <a:buChar char="•"/>
            </a:pPr>
            <a:r>
              <a:rPr lang="en-US" sz="2500" dirty="0"/>
              <a:t>Valinomycin triggers rapid loss of mitochondrial membrane potential</a:t>
            </a:r>
            <a:r>
              <a:rPr lang="en-US" sz="2500" baseline="30000" dirty="0"/>
              <a:t>4</a:t>
            </a:r>
          </a:p>
          <a:p>
            <a:pPr marL="285750" indent="-285750">
              <a:buFont typeface="Arial" panose="020B0604020202020204" pitchFamily="34" charset="0"/>
              <a:buChar char="•"/>
            </a:pPr>
            <a:endParaRPr lang="en-US" sz="2500" dirty="0"/>
          </a:p>
          <a:p>
            <a:pPr marL="285750" indent="-285750">
              <a:buFont typeface="Arial" panose="020B0604020202020204" pitchFamily="34" charset="0"/>
              <a:buChar char="•"/>
            </a:pPr>
            <a:endParaRPr lang="en-US" sz="2500" dirty="0"/>
          </a:p>
        </p:txBody>
      </p:sp>
      <p:sp>
        <p:nvSpPr>
          <p:cNvPr id="6" name="TextBox 5">
            <a:extLst>
              <a:ext uri="{FF2B5EF4-FFF2-40B4-BE49-F238E27FC236}">
                <a16:creationId xmlns:a16="http://schemas.microsoft.com/office/drawing/2014/main" id="{4F8D7F8C-4684-9F68-CDA2-4C3973F47CBA}"/>
              </a:ext>
            </a:extLst>
          </p:cNvPr>
          <p:cNvSpPr txBox="1"/>
          <p:nvPr/>
        </p:nvSpPr>
        <p:spPr>
          <a:xfrm>
            <a:off x="0" y="6309004"/>
            <a:ext cx="10352690" cy="523220"/>
          </a:xfrm>
          <a:prstGeom prst="rect">
            <a:avLst/>
          </a:prstGeom>
          <a:noFill/>
        </p:spPr>
        <p:txBody>
          <a:bodyPr wrap="square" rtlCol="0">
            <a:spAutoFit/>
          </a:bodyPr>
          <a:lstStyle/>
          <a:p>
            <a:r>
              <a:rPr lang="en-US" sz="1400" dirty="0">
                <a:solidFill>
                  <a:schemeClr val="bg1">
                    <a:lumMod val="50000"/>
                  </a:schemeClr>
                </a:solidFill>
              </a:rPr>
              <a:t>1) Zhang D, et al. J </a:t>
            </a:r>
            <a:r>
              <a:rPr lang="en-US" sz="1400" dirty="0" err="1">
                <a:solidFill>
                  <a:schemeClr val="bg1">
                    <a:lumMod val="50000"/>
                  </a:schemeClr>
                </a:solidFill>
              </a:rPr>
              <a:t>Antibiot</a:t>
            </a:r>
            <a:r>
              <a:rPr lang="en-US" sz="1400" dirty="0">
                <a:solidFill>
                  <a:schemeClr val="bg1">
                    <a:lumMod val="50000"/>
                  </a:schemeClr>
                </a:solidFill>
              </a:rPr>
              <a:t>. 2020, 73(5), 265-282		2) Shinohara Y, et al. Eur.J.Biochem.269, 5224–5230 (2002)</a:t>
            </a:r>
          </a:p>
          <a:p>
            <a:r>
              <a:rPr lang="en-US" sz="1400" dirty="0">
                <a:solidFill>
                  <a:schemeClr val="bg1">
                    <a:lumMod val="50000"/>
                  </a:schemeClr>
                </a:solidFill>
              </a:rPr>
              <a:t>3) Morrison M, et al. Cellular Oncology. 2005, 27, 231–236 	4) Furlong I, et al. </a:t>
            </a:r>
            <a:r>
              <a:rPr lang="en-US" sz="1400" i="1" dirty="0">
                <a:solidFill>
                  <a:schemeClr val="bg1">
                    <a:lumMod val="50000"/>
                  </a:schemeClr>
                </a:solidFill>
              </a:rPr>
              <a:t>Cell Death Differ. 1998,</a:t>
            </a:r>
            <a:r>
              <a:rPr lang="en-US" sz="1400" dirty="0">
                <a:solidFill>
                  <a:schemeClr val="bg1">
                    <a:lumMod val="50000"/>
                  </a:schemeClr>
                </a:solidFill>
              </a:rPr>
              <a:t> </a:t>
            </a:r>
            <a:r>
              <a:rPr lang="en-US" sz="1400" b="1" dirty="0">
                <a:solidFill>
                  <a:schemeClr val="bg1">
                    <a:lumMod val="50000"/>
                  </a:schemeClr>
                </a:solidFill>
              </a:rPr>
              <a:t>5</a:t>
            </a:r>
            <a:r>
              <a:rPr lang="en-US" sz="1400" dirty="0">
                <a:solidFill>
                  <a:schemeClr val="bg1">
                    <a:lumMod val="50000"/>
                  </a:schemeClr>
                </a:solidFill>
              </a:rPr>
              <a:t>, 214–221</a:t>
            </a:r>
          </a:p>
        </p:txBody>
      </p:sp>
    </p:spTree>
    <p:extLst>
      <p:ext uri="{BB962C8B-B14F-4D97-AF65-F5344CB8AC3E}">
        <p14:creationId xmlns:p14="http://schemas.microsoft.com/office/powerpoint/2010/main" val="31701563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047351" y="1831278"/>
            <a:ext cx="10097298" cy="3195444"/>
          </a:xfrm>
        </p:spPr>
        <p:txBody>
          <a:bodyPr>
            <a:noAutofit/>
          </a:bodyPr>
          <a:lstStyle/>
          <a:p>
            <a:r>
              <a:rPr lang="en-US" sz="8000" dirty="0"/>
              <a:t>A COMMON FINDING IN CHILDREN LIVING IN DAMP ENVIRONMENTS</a:t>
            </a:r>
          </a:p>
        </p:txBody>
      </p:sp>
    </p:spTree>
    <p:extLst>
      <p:ext uri="{BB962C8B-B14F-4D97-AF65-F5344CB8AC3E}">
        <p14:creationId xmlns:p14="http://schemas.microsoft.com/office/powerpoint/2010/main" val="11841533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1BB7F-4431-5191-C82A-5D00A8F4E895}"/>
            </a:ext>
          </a:extLst>
        </p:cNvPr>
        <p:cNvGrpSpPr/>
        <p:nvPr/>
      </p:nvGrpSpPr>
      <p:grpSpPr>
        <a:xfrm>
          <a:off x="0" y="0"/>
          <a:ext cx="0" cy="0"/>
          <a:chOff x="0" y="0"/>
          <a:chExt cx="0" cy="0"/>
        </a:xfrm>
      </p:grpSpPr>
      <p:pic>
        <p:nvPicPr>
          <p:cNvPr id="1026" name="Picture 2" descr="Electron Transport Chain Unveiled: Steps, Products, Diagram">
            <a:extLst>
              <a:ext uri="{FF2B5EF4-FFF2-40B4-BE49-F238E27FC236}">
                <a16:creationId xmlns:a16="http://schemas.microsoft.com/office/drawing/2014/main" id="{A7237569-BC10-431D-9524-D2CCA466F6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429510"/>
            <a:ext cx="5330825" cy="342849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D6014225-8395-6331-7B4B-71AFA64B5EEE}"/>
              </a:ext>
            </a:extLst>
          </p:cNvPr>
          <p:cNvSpPr>
            <a:spLocks noGrp="1"/>
          </p:cNvSpPr>
          <p:nvPr>
            <p:ph type="body" sz="quarter" idx="13"/>
          </p:nvPr>
        </p:nvSpPr>
        <p:spPr>
          <a:xfrm>
            <a:off x="321217" y="179664"/>
            <a:ext cx="11722100" cy="604837"/>
          </a:xfrm>
        </p:spPr>
        <p:txBody>
          <a:bodyPr/>
          <a:lstStyle/>
          <a:p>
            <a:r>
              <a:rPr lang="en-US" dirty="0"/>
              <a:t>Common Mitochondrial Finding in This Population</a:t>
            </a:r>
          </a:p>
        </p:txBody>
      </p:sp>
      <p:pic>
        <p:nvPicPr>
          <p:cNvPr id="3" name="Picture 2">
            <a:extLst>
              <a:ext uri="{FF2B5EF4-FFF2-40B4-BE49-F238E27FC236}">
                <a16:creationId xmlns:a16="http://schemas.microsoft.com/office/drawing/2014/main" id="{407C563F-36E7-A36C-D764-18B80909D147}"/>
              </a:ext>
            </a:extLst>
          </p:cNvPr>
          <p:cNvPicPr>
            <a:picLocks noChangeAspect="1"/>
          </p:cNvPicPr>
          <p:nvPr/>
        </p:nvPicPr>
        <p:blipFill>
          <a:blip r:embed="rId3"/>
          <a:stretch>
            <a:fillRect/>
          </a:stretch>
        </p:blipFill>
        <p:spPr>
          <a:xfrm>
            <a:off x="321217" y="1917736"/>
            <a:ext cx="7772400" cy="1716240"/>
          </a:xfrm>
          <a:prstGeom prst="rect">
            <a:avLst/>
          </a:prstGeom>
        </p:spPr>
      </p:pic>
      <p:sp>
        <p:nvSpPr>
          <p:cNvPr id="4" name="Content Placeholder 2">
            <a:extLst>
              <a:ext uri="{FF2B5EF4-FFF2-40B4-BE49-F238E27FC236}">
                <a16:creationId xmlns:a16="http://schemas.microsoft.com/office/drawing/2014/main" id="{95E67B5D-663D-FB83-C378-CA1301B2AE1D}"/>
              </a:ext>
            </a:extLst>
          </p:cNvPr>
          <p:cNvSpPr txBox="1">
            <a:spLocks/>
          </p:cNvSpPr>
          <p:nvPr/>
        </p:nvSpPr>
        <p:spPr>
          <a:xfrm>
            <a:off x="321217" y="1168912"/>
            <a:ext cx="11722100" cy="201151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900" dirty="0"/>
          </a:p>
        </p:txBody>
      </p:sp>
      <p:pic>
        <p:nvPicPr>
          <p:cNvPr id="5" name="Picture 4">
            <a:extLst>
              <a:ext uri="{FF2B5EF4-FFF2-40B4-BE49-F238E27FC236}">
                <a16:creationId xmlns:a16="http://schemas.microsoft.com/office/drawing/2014/main" id="{A8F566C8-4931-B45D-8610-6913ACF90F20}"/>
              </a:ext>
            </a:extLst>
          </p:cNvPr>
          <p:cNvPicPr>
            <a:picLocks noChangeAspect="1"/>
          </p:cNvPicPr>
          <p:nvPr/>
        </p:nvPicPr>
        <p:blipFill>
          <a:blip r:embed="rId4"/>
          <a:stretch>
            <a:fillRect/>
          </a:stretch>
        </p:blipFill>
        <p:spPr>
          <a:xfrm>
            <a:off x="1869251" y="970830"/>
            <a:ext cx="4486870" cy="811618"/>
          </a:xfrm>
          <a:prstGeom prst="rect">
            <a:avLst/>
          </a:prstGeom>
        </p:spPr>
      </p:pic>
      <p:sp>
        <p:nvSpPr>
          <p:cNvPr id="8" name="TextBox 7">
            <a:extLst>
              <a:ext uri="{FF2B5EF4-FFF2-40B4-BE49-F238E27FC236}">
                <a16:creationId xmlns:a16="http://schemas.microsoft.com/office/drawing/2014/main" id="{226BD281-091D-B828-7913-4275877C0535}"/>
              </a:ext>
            </a:extLst>
          </p:cNvPr>
          <p:cNvSpPr txBox="1"/>
          <p:nvPr/>
        </p:nvSpPr>
        <p:spPr>
          <a:xfrm>
            <a:off x="101600" y="6438900"/>
            <a:ext cx="6025047" cy="307777"/>
          </a:xfrm>
          <a:prstGeom prst="rect">
            <a:avLst/>
          </a:prstGeom>
          <a:noFill/>
        </p:spPr>
        <p:txBody>
          <a:bodyPr wrap="none" rtlCol="0">
            <a:spAutoFit/>
          </a:bodyPr>
          <a:lstStyle/>
          <a:p>
            <a:r>
              <a:rPr lang="en-US" sz="1400" dirty="0">
                <a:solidFill>
                  <a:schemeClr val="bg1">
                    <a:lumMod val="50000"/>
                  </a:schemeClr>
                </a:solidFill>
              </a:rPr>
              <a:t>Image: https://microbenotes.com/electron-transport-chain/  accessed 11/11/25</a:t>
            </a:r>
          </a:p>
        </p:txBody>
      </p:sp>
      <p:sp>
        <p:nvSpPr>
          <p:cNvPr id="12" name="TextBox 11">
            <a:extLst>
              <a:ext uri="{FF2B5EF4-FFF2-40B4-BE49-F238E27FC236}">
                <a16:creationId xmlns:a16="http://schemas.microsoft.com/office/drawing/2014/main" id="{BABC51BA-5AED-C4AC-72D7-3338D2FEFEA7}"/>
              </a:ext>
            </a:extLst>
          </p:cNvPr>
          <p:cNvSpPr txBox="1"/>
          <p:nvPr/>
        </p:nvSpPr>
        <p:spPr>
          <a:xfrm>
            <a:off x="8239228" y="4866756"/>
            <a:ext cx="396262" cy="553998"/>
          </a:xfrm>
          <a:prstGeom prst="rect">
            <a:avLst/>
          </a:prstGeom>
          <a:noFill/>
        </p:spPr>
        <p:txBody>
          <a:bodyPr wrap="none" rtlCol="0">
            <a:spAutoFit/>
          </a:bodyPr>
          <a:lstStyle/>
          <a:p>
            <a:r>
              <a:rPr lang="en-US" sz="3000" b="1" dirty="0">
                <a:solidFill>
                  <a:srgbClr val="FF0000"/>
                </a:solidFill>
              </a:rPr>
              <a:t>X</a:t>
            </a:r>
          </a:p>
        </p:txBody>
      </p:sp>
      <p:sp>
        <p:nvSpPr>
          <p:cNvPr id="14" name="Oval 13">
            <a:extLst>
              <a:ext uri="{FF2B5EF4-FFF2-40B4-BE49-F238E27FC236}">
                <a16:creationId xmlns:a16="http://schemas.microsoft.com/office/drawing/2014/main" id="{9948B224-BA4A-9E93-024B-2B8CC3599120}"/>
              </a:ext>
            </a:extLst>
          </p:cNvPr>
          <p:cNvSpPr/>
          <p:nvPr/>
        </p:nvSpPr>
        <p:spPr>
          <a:xfrm>
            <a:off x="3764132" y="3111623"/>
            <a:ext cx="1438184" cy="35954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B8EF0EA-4255-16A6-EF57-6BD9DB7C7738}"/>
              </a:ext>
            </a:extLst>
          </p:cNvPr>
          <p:cNvSpPr txBox="1"/>
          <p:nvPr/>
        </p:nvSpPr>
        <p:spPr>
          <a:xfrm>
            <a:off x="321217" y="4405091"/>
            <a:ext cx="3774431" cy="1477328"/>
          </a:xfrm>
          <a:prstGeom prst="rect">
            <a:avLst/>
          </a:prstGeom>
          <a:noFill/>
        </p:spPr>
        <p:txBody>
          <a:bodyPr wrap="none" rtlCol="0">
            <a:spAutoFit/>
          </a:bodyPr>
          <a:lstStyle/>
          <a:p>
            <a:r>
              <a:rPr lang="en-US" b="1" dirty="0"/>
              <a:t>Common Clinical Findings:</a:t>
            </a:r>
          </a:p>
          <a:p>
            <a:pPr marL="285750" indent="-285750">
              <a:buFont typeface="Arial" panose="020B0604020202020204" pitchFamily="34" charset="0"/>
              <a:buChar char="•"/>
            </a:pPr>
            <a:r>
              <a:rPr lang="en-US" dirty="0"/>
              <a:t>Hypotonia</a:t>
            </a:r>
          </a:p>
          <a:p>
            <a:pPr marL="285750" indent="-285750">
              <a:buFont typeface="Arial" panose="020B0604020202020204" pitchFamily="34" charset="0"/>
              <a:buChar char="•"/>
            </a:pPr>
            <a:r>
              <a:rPr lang="en-US" dirty="0"/>
              <a:t>Delayed Gross Motor Development</a:t>
            </a:r>
          </a:p>
          <a:p>
            <a:pPr marL="285750" indent="-285750">
              <a:buFont typeface="Arial" panose="020B0604020202020204" pitchFamily="34" charset="0"/>
              <a:buChar char="•"/>
            </a:pPr>
            <a:r>
              <a:rPr lang="en-US" dirty="0"/>
              <a:t>Easily exhausted/low energy</a:t>
            </a:r>
          </a:p>
          <a:p>
            <a:pPr marL="285750" indent="-285750">
              <a:buFont typeface="Arial" panose="020B0604020202020204" pitchFamily="34" charset="0"/>
              <a:buChar char="•"/>
            </a:pPr>
            <a:r>
              <a:rPr lang="en-US" dirty="0"/>
              <a:t>Etc.</a:t>
            </a:r>
          </a:p>
        </p:txBody>
      </p:sp>
    </p:spTree>
    <p:extLst>
      <p:ext uri="{BB962C8B-B14F-4D97-AF65-F5344CB8AC3E}">
        <p14:creationId xmlns:p14="http://schemas.microsoft.com/office/powerpoint/2010/main" val="23569309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8CC84-E1DF-9C1E-2A1F-15640FEBF5C7}"/>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F696FBB1-8E84-A9B3-DC50-018A78DB1042}"/>
              </a:ext>
            </a:extLst>
          </p:cNvPr>
          <p:cNvSpPr/>
          <p:nvPr/>
        </p:nvSpPr>
        <p:spPr>
          <a:xfrm>
            <a:off x="0" y="0"/>
            <a:ext cx="12192000" cy="1019908"/>
          </a:xfrm>
          <a:prstGeom prst="rect">
            <a:avLst/>
          </a:prstGeom>
          <a:solidFill>
            <a:srgbClr val="00B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3B9FD2DF-D16D-BB0A-6148-06B876D1733A}"/>
              </a:ext>
            </a:extLst>
          </p:cNvPr>
          <p:cNvSpPr txBox="1">
            <a:spLocks/>
          </p:cNvSpPr>
          <p:nvPr/>
        </p:nvSpPr>
        <p:spPr>
          <a:xfrm>
            <a:off x="0" y="0"/>
            <a:ext cx="12192000" cy="101990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solidFill>
                  <a:schemeClr val="bg1"/>
                </a:solidFill>
                <a:latin typeface="Calibri" panose="020F0502020204030204" pitchFamily="34" charset="0"/>
                <a:cs typeface="Calibri" panose="020F0502020204030204" pitchFamily="34" charset="0"/>
              </a:rPr>
              <a:t>Conclusion</a:t>
            </a:r>
          </a:p>
        </p:txBody>
      </p:sp>
      <p:sp>
        <p:nvSpPr>
          <p:cNvPr id="16" name="TextBox 15">
            <a:extLst>
              <a:ext uri="{FF2B5EF4-FFF2-40B4-BE49-F238E27FC236}">
                <a16:creationId xmlns:a16="http://schemas.microsoft.com/office/drawing/2014/main" id="{CA122AD7-A5F2-A94F-8756-CF7EB8AA140C}"/>
              </a:ext>
            </a:extLst>
          </p:cNvPr>
          <p:cNvSpPr txBox="1"/>
          <p:nvPr/>
        </p:nvSpPr>
        <p:spPr>
          <a:xfrm>
            <a:off x="264850" y="2232422"/>
            <a:ext cx="11662299" cy="4901342"/>
          </a:xfrm>
          <a:prstGeom prst="rect">
            <a:avLst/>
          </a:prstGeom>
          <a:noFill/>
        </p:spPr>
        <p:txBody>
          <a:bodyPr wrap="square" rtlCol="0">
            <a:spAutoFit/>
          </a:bodyPr>
          <a:lstStyle/>
          <a:p>
            <a:pPr algn="ctr">
              <a:spcAft>
                <a:spcPts val="1500"/>
              </a:spcAft>
              <a:buClr>
                <a:srgbClr val="FFD400"/>
              </a:buClr>
              <a:buSzPct val="150000"/>
            </a:pPr>
            <a:r>
              <a:rPr lang="en-US" sz="5000" b="1" kern="100" dirty="0">
                <a:solidFill>
                  <a:srgbClr val="141414"/>
                </a:solidFill>
                <a:latin typeface="Calibri" panose="020F0502020204030204" pitchFamily="34" charset="0"/>
                <a:ea typeface="Open Sans SemiBold" panose="020B0706030804020204" pitchFamily="34" charset="0"/>
                <a:cs typeface="Calibri" panose="020F0502020204030204" pitchFamily="34" charset="0"/>
              </a:rPr>
              <a:t>The downstream immuno-metabolic consequences of biotoxin illness may be a significant contributor to the persistent gut and microbiome imbalances in children exposed to damp environments. </a:t>
            </a:r>
          </a:p>
          <a:p>
            <a:pPr marL="457200" indent="-457200" algn="ctr">
              <a:spcAft>
                <a:spcPts val="1500"/>
              </a:spcAft>
              <a:buClr>
                <a:srgbClr val="FFD400"/>
              </a:buClr>
              <a:buSzPct val="150000"/>
              <a:buFont typeface="Arial" panose="020B0604020202020204" pitchFamily="34" charset="0"/>
              <a:buChar char="•"/>
            </a:pPr>
            <a:endParaRPr lang="en-US" sz="5000" b="1" kern="100" dirty="0">
              <a:solidFill>
                <a:srgbClr val="141414"/>
              </a:solidFill>
              <a:latin typeface="Calibri" panose="020F0502020204030204" pitchFamily="34" charset="0"/>
              <a:ea typeface="Open Sans SemiBold" panose="020B0706030804020204" pitchFamily="34" charset="0"/>
              <a:cs typeface="Calibri" panose="020F0502020204030204" pitchFamily="34" charset="0"/>
            </a:endParaRPr>
          </a:p>
        </p:txBody>
      </p:sp>
    </p:spTree>
    <p:extLst>
      <p:ext uri="{BB962C8B-B14F-4D97-AF65-F5344CB8AC3E}">
        <p14:creationId xmlns:p14="http://schemas.microsoft.com/office/powerpoint/2010/main" val="37097406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958EE-FAB1-227F-AA39-1ED199744688}"/>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E61E8CA3-D653-0531-C8E2-028F6B4A17F6}"/>
              </a:ext>
            </a:extLst>
          </p:cNvPr>
          <p:cNvSpPr/>
          <p:nvPr/>
        </p:nvSpPr>
        <p:spPr>
          <a:xfrm>
            <a:off x="0" y="0"/>
            <a:ext cx="12192000" cy="1019908"/>
          </a:xfrm>
          <a:prstGeom prst="rect">
            <a:avLst/>
          </a:prstGeom>
          <a:solidFill>
            <a:srgbClr val="00B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4DAA031-5A3E-BA19-C861-3B83943C7781}"/>
              </a:ext>
            </a:extLst>
          </p:cNvPr>
          <p:cNvSpPr txBox="1">
            <a:spLocks/>
          </p:cNvSpPr>
          <p:nvPr/>
        </p:nvSpPr>
        <p:spPr>
          <a:xfrm>
            <a:off x="0" y="0"/>
            <a:ext cx="12192000" cy="101990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solidFill>
                  <a:schemeClr val="bg1"/>
                </a:solidFill>
                <a:latin typeface="Calibri" panose="020F0502020204030204" pitchFamily="34" charset="0"/>
                <a:cs typeface="Calibri" panose="020F0502020204030204" pitchFamily="34" charset="0"/>
              </a:rPr>
              <a:t>Conclusion</a:t>
            </a:r>
          </a:p>
        </p:txBody>
      </p:sp>
      <p:sp>
        <p:nvSpPr>
          <p:cNvPr id="16" name="TextBox 15">
            <a:extLst>
              <a:ext uri="{FF2B5EF4-FFF2-40B4-BE49-F238E27FC236}">
                <a16:creationId xmlns:a16="http://schemas.microsoft.com/office/drawing/2014/main" id="{6A07C5D3-8E71-3537-C0CB-59ED7FA89410}"/>
              </a:ext>
            </a:extLst>
          </p:cNvPr>
          <p:cNvSpPr txBox="1"/>
          <p:nvPr/>
        </p:nvSpPr>
        <p:spPr>
          <a:xfrm>
            <a:off x="264850" y="1913767"/>
            <a:ext cx="11662299" cy="4362733"/>
          </a:xfrm>
          <a:prstGeom prst="rect">
            <a:avLst/>
          </a:prstGeom>
          <a:noFill/>
        </p:spPr>
        <p:txBody>
          <a:bodyPr wrap="square" rtlCol="0">
            <a:spAutoFit/>
          </a:bodyPr>
          <a:lstStyle/>
          <a:p>
            <a:pPr marL="457200" indent="-457200">
              <a:spcAft>
                <a:spcPts val="1500"/>
              </a:spcAft>
              <a:buClr>
                <a:srgbClr val="FFD400"/>
              </a:buClr>
              <a:buSzPct val="150000"/>
              <a:buFont typeface="Arial" panose="020B0604020202020204" pitchFamily="34" charset="0"/>
              <a:buChar char="•"/>
            </a:pPr>
            <a:r>
              <a:rPr lang="en-US" sz="4000" b="1" kern="100" dirty="0">
                <a:solidFill>
                  <a:srgbClr val="141414"/>
                </a:solidFill>
                <a:latin typeface="Calibri" panose="020F0502020204030204" pitchFamily="34" charset="0"/>
                <a:ea typeface="Open Sans SemiBold" panose="020B0706030804020204" pitchFamily="34" charset="0"/>
                <a:cs typeface="Calibri" panose="020F0502020204030204" pitchFamily="34" charset="0"/>
              </a:rPr>
              <a:t>We have yet to fully identify or understand the full scope of toxins released in damp environments. </a:t>
            </a:r>
          </a:p>
          <a:p>
            <a:pPr marL="457200" indent="-457200">
              <a:spcAft>
                <a:spcPts val="1500"/>
              </a:spcAft>
              <a:buClr>
                <a:srgbClr val="FFD400"/>
              </a:buClr>
              <a:buSzPct val="150000"/>
              <a:buFont typeface="Arial" panose="020B0604020202020204" pitchFamily="34" charset="0"/>
              <a:buChar char="•"/>
            </a:pPr>
            <a:endParaRPr lang="en-US" sz="4000" b="1" kern="100" dirty="0">
              <a:solidFill>
                <a:srgbClr val="141414"/>
              </a:solidFill>
              <a:latin typeface="Calibri" panose="020F0502020204030204" pitchFamily="34" charset="0"/>
              <a:ea typeface="Open Sans SemiBold" panose="020B0706030804020204" pitchFamily="34" charset="0"/>
              <a:cs typeface="Calibri" panose="020F0502020204030204" pitchFamily="34" charset="0"/>
            </a:endParaRPr>
          </a:p>
          <a:p>
            <a:pPr marL="457200" indent="-457200">
              <a:spcAft>
                <a:spcPts val="1500"/>
              </a:spcAft>
              <a:buClr>
                <a:srgbClr val="FFD400"/>
              </a:buClr>
              <a:buSzPct val="150000"/>
              <a:buFont typeface="Arial" panose="020B0604020202020204" pitchFamily="34" charset="0"/>
              <a:buChar char="•"/>
            </a:pPr>
            <a:r>
              <a:rPr lang="en-US" sz="4000" b="1" kern="100" dirty="0">
                <a:solidFill>
                  <a:srgbClr val="141414"/>
                </a:solidFill>
                <a:latin typeface="Calibri" panose="020F0502020204030204" pitchFamily="34" charset="0"/>
                <a:ea typeface="Open Sans SemiBold" panose="020B0706030804020204" pitchFamily="34" charset="0"/>
                <a:cs typeface="Calibri" panose="020F0502020204030204" pitchFamily="34" charset="0"/>
              </a:rPr>
              <a:t>We are only beginning to understand the true systemic effects of these biotoxins. </a:t>
            </a:r>
          </a:p>
          <a:p>
            <a:pPr marL="457200" indent="-457200">
              <a:spcAft>
                <a:spcPts val="1500"/>
              </a:spcAft>
              <a:buClr>
                <a:srgbClr val="FFD400"/>
              </a:buClr>
              <a:buSzPct val="150000"/>
              <a:buFont typeface="Arial" panose="020B0604020202020204" pitchFamily="34" charset="0"/>
              <a:buChar char="•"/>
            </a:pPr>
            <a:endParaRPr lang="en-US" sz="4000" b="1" kern="100" dirty="0">
              <a:solidFill>
                <a:srgbClr val="141414"/>
              </a:solidFill>
              <a:latin typeface="Calibri" panose="020F0502020204030204" pitchFamily="34" charset="0"/>
              <a:ea typeface="Open Sans SemiBold" panose="020B0706030804020204" pitchFamily="34" charset="0"/>
              <a:cs typeface="Calibri" panose="020F0502020204030204" pitchFamily="34" charset="0"/>
            </a:endParaRPr>
          </a:p>
        </p:txBody>
      </p:sp>
    </p:spTree>
    <p:extLst>
      <p:ext uri="{BB962C8B-B14F-4D97-AF65-F5344CB8AC3E}">
        <p14:creationId xmlns:p14="http://schemas.microsoft.com/office/powerpoint/2010/main" val="13019834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A390DEA-B600-4BB1-8A36-981DB47B056A}"/>
              </a:ext>
            </a:extLst>
          </p:cNvPr>
          <p:cNvSpPr/>
          <p:nvPr/>
        </p:nvSpPr>
        <p:spPr>
          <a:xfrm>
            <a:off x="0" y="0"/>
            <a:ext cx="12192000" cy="1019908"/>
          </a:xfrm>
          <a:prstGeom prst="rect">
            <a:avLst/>
          </a:prstGeom>
          <a:solidFill>
            <a:srgbClr val="00B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6FE1C66B-592C-46C2-B6A4-26C04EB2C9ED}"/>
              </a:ext>
            </a:extLst>
          </p:cNvPr>
          <p:cNvSpPr txBox="1">
            <a:spLocks/>
          </p:cNvSpPr>
          <p:nvPr/>
        </p:nvSpPr>
        <p:spPr>
          <a:xfrm>
            <a:off x="0" y="0"/>
            <a:ext cx="12192000" cy="101990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solidFill>
                  <a:schemeClr val="bg1"/>
                </a:solidFill>
                <a:latin typeface="Calibri" panose="020F0502020204030204" pitchFamily="34" charset="0"/>
                <a:cs typeface="Calibri" panose="020F0502020204030204" pitchFamily="34" charset="0"/>
              </a:rPr>
              <a:t>Conclusion</a:t>
            </a:r>
          </a:p>
        </p:txBody>
      </p:sp>
      <p:sp>
        <p:nvSpPr>
          <p:cNvPr id="16" name="TextBox 15">
            <a:extLst>
              <a:ext uri="{FF2B5EF4-FFF2-40B4-BE49-F238E27FC236}">
                <a16:creationId xmlns:a16="http://schemas.microsoft.com/office/drawing/2014/main" id="{DCE19865-CB56-45DB-AF2B-F00BC8AD90FF}"/>
              </a:ext>
            </a:extLst>
          </p:cNvPr>
          <p:cNvSpPr txBox="1"/>
          <p:nvPr/>
        </p:nvSpPr>
        <p:spPr>
          <a:xfrm>
            <a:off x="404196" y="1424068"/>
            <a:ext cx="11070770" cy="4493538"/>
          </a:xfrm>
          <a:prstGeom prst="rect">
            <a:avLst/>
          </a:prstGeom>
          <a:noFill/>
        </p:spPr>
        <p:txBody>
          <a:bodyPr wrap="square" rtlCol="0">
            <a:spAutoFit/>
          </a:bodyPr>
          <a:lstStyle/>
          <a:p>
            <a:pPr marL="457200" indent="-457200">
              <a:spcAft>
                <a:spcPts val="1500"/>
              </a:spcAft>
              <a:buClr>
                <a:srgbClr val="FFD400"/>
              </a:buClr>
              <a:buSzPct val="150000"/>
              <a:buFont typeface="Arial" panose="020B0604020202020204" pitchFamily="34" charset="0"/>
              <a:buChar char="•"/>
            </a:pPr>
            <a:r>
              <a:rPr lang="en-US" sz="4000" b="1" kern="100" dirty="0">
                <a:solidFill>
                  <a:srgbClr val="141414"/>
                </a:solidFill>
                <a:latin typeface="Calibri" panose="020F0502020204030204" pitchFamily="34" charset="0"/>
                <a:ea typeface="Open Sans SemiBold" panose="020B0706030804020204" pitchFamily="34" charset="0"/>
                <a:cs typeface="Calibri" panose="020F0502020204030204" pitchFamily="34" charset="0"/>
              </a:rPr>
              <a:t>Significant research is needed to quantify the true scope of dampness-induced gut dysfunction. </a:t>
            </a:r>
          </a:p>
          <a:p>
            <a:pPr marL="914400" lvl="1" indent="-457200">
              <a:spcAft>
                <a:spcPts val="1500"/>
              </a:spcAft>
              <a:buClr>
                <a:srgbClr val="FFD400"/>
              </a:buClr>
              <a:buSzPct val="150000"/>
              <a:buFont typeface="Arial" panose="020B0604020202020204" pitchFamily="34" charset="0"/>
              <a:buChar char="•"/>
            </a:pPr>
            <a:r>
              <a:rPr lang="en-US" sz="3800" b="1" kern="100" dirty="0">
                <a:solidFill>
                  <a:srgbClr val="141414"/>
                </a:solidFill>
                <a:latin typeface="Calibri" panose="020F0502020204030204" pitchFamily="34" charset="0"/>
                <a:ea typeface="Open Sans SemiBold" panose="020B0706030804020204" pitchFamily="34" charset="0"/>
                <a:cs typeface="Calibri" panose="020F0502020204030204" pitchFamily="34" charset="0"/>
              </a:rPr>
              <a:t>Contribution to ASD and other conditions? </a:t>
            </a:r>
          </a:p>
          <a:p>
            <a:pPr marL="914400" lvl="1" indent="-457200">
              <a:spcAft>
                <a:spcPts val="1500"/>
              </a:spcAft>
              <a:buClr>
                <a:srgbClr val="FFD400"/>
              </a:buClr>
              <a:buSzPct val="150000"/>
              <a:buFont typeface="Arial" panose="020B0604020202020204" pitchFamily="34" charset="0"/>
              <a:buChar char="•"/>
            </a:pPr>
            <a:endParaRPr lang="en-US" sz="3800" b="1" kern="100" dirty="0">
              <a:solidFill>
                <a:srgbClr val="141414"/>
              </a:solidFill>
              <a:latin typeface="Calibri" panose="020F0502020204030204" pitchFamily="34" charset="0"/>
              <a:ea typeface="Open Sans SemiBold" panose="020B0706030804020204" pitchFamily="34" charset="0"/>
              <a:cs typeface="Calibri" panose="020F0502020204030204" pitchFamily="34" charset="0"/>
            </a:endParaRPr>
          </a:p>
          <a:p>
            <a:pPr marL="457200" indent="-457200">
              <a:spcAft>
                <a:spcPts val="1500"/>
              </a:spcAft>
              <a:buClr>
                <a:srgbClr val="FFD400"/>
              </a:buClr>
              <a:buSzPct val="150000"/>
              <a:buFont typeface="Arial" panose="020B0604020202020204" pitchFamily="34" charset="0"/>
              <a:buChar char="•"/>
            </a:pPr>
            <a:r>
              <a:rPr lang="en-US" sz="4000" b="1" kern="100" dirty="0">
                <a:solidFill>
                  <a:srgbClr val="141414"/>
                </a:solidFill>
                <a:latin typeface="Calibri" panose="020F0502020204030204" pitchFamily="34" charset="0"/>
                <a:ea typeface="Open Sans SemiBold" panose="020B0706030804020204" pitchFamily="34" charset="0"/>
                <a:cs typeface="Calibri" panose="020F0502020204030204" pitchFamily="34" charset="0"/>
              </a:rPr>
              <a:t>This exposed can be prevented!</a:t>
            </a:r>
          </a:p>
          <a:p>
            <a:pPr marL="457200" indent="-457200">
              <a:spcAft>
                <a:spcPts val="1500"/>
              </a:spcAft>
              <a:buClr>
                <a:srgbClr val="FFD400"/>
              </a:buClr>
              <a:buSzPct val="150000"/>
              <a:buFont typeface="Arial" panose="020B0604020202020204" pitchFamily="34" charset="0"/>
              <a:buChar char="•"/>
            </a:pPr>
            <a:r>
              <a:rPr lang="en-US" sz="4000" b="1" kern="100" dirty="0">
                <a:solidFill>
                  <a:srgbClr val="141414"/>
                </a:solidFill>
                <a:latin typeface="Calibri" panose="020F0502020204030204" pitchFamily="34" charset="0"/>
                <a:ea typeface="Open Sans SemiBold" panose="020B0706030804020204" pitchFamily="34" charset="0"/>
                <a:cs typeface="Calibri" panose="020F0502020204030204" pitchFamily="34" charset="0"/>
              </a:rPr>
              <a:t>Damage from this exposure is treatable!</a:t>
            </a:r>
          </a:p>
        </p:txBody>
      </p:sp>
    </p:spTree>
    <p:extLst>
      <p:ext uri="{BB962C8B-B14F-4D97-AF65-F5344CB8AC3E}">
        <p14:creationId xmlns:p14="http://schemas.microsoft.com/office/powerpoint/2010/main" val="6301505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E5F720F3-B6A8-4EAF-A6E0-357540E17515}"/>
              </a:ext>
            </a:extLst>
          </p:cNvPr>
          <p:cNvSpPr/>
          <p:nvPr/>
        </p:nvSpPr>
        <p:spPr>
          <a:xfrm rot="10800000">
            <a:off x="5720589" y="0"/>
            <a:ext cx="6462369" cy="6858000"/>
          </a:xfrm>
          <a:custGeom>
            <a:avLst/>
            <a:gdLst>
              <a:gd name="connsiteX0" fmla="*/ 5470811 w 6462369"/>
              <a:gd name="connsiteY0" fmla="*/ 6858000 h 6858000"/>
              <a:gd name="connsiteX1" fmla="*/ 0 w 6462369"/>
              <a:gd name="connsiteY1" fmla="*/ 6858000 h 6858000"/>
              <a:gd name="connsiteX2" fmla="*/ 0 w 6462369"/>
              <a:gd name="connsiteY2" fmla="*/ 0 h 6858000"/>
              <a:gd name="connsiteX3" fmla="*/ 5470808 w 6462369"/>
              <a:gd name="connsiteY3" fmla="*/ 0 h 6858000"/>
              <a:gd name="connsiteX4" fmla="*/ 5531386 w 6462369"/>
              <a:gd name="connsiteY4" fmla="*/ 94493 h 6858000"/>
              <a:gd name="connsiteX5" fmla="*/ 6462369 w 6462369"/>
              <a:gd name="connsiteY5" fmla="*/ 3429002 h 6858000"/>
              <a:gd name="connsiteX6" fmla="*/ 5531386 w 6462369"/>
              <a:gd name="connsiteY6" fmla="*/ 67635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62369" h="6858000">
                <a:moveTo>
                  <a:pt x="5470811" y="6858000"/>
                </a:moveTo>
                <a:lnTo>
                  <a:pt x="0" y="6858000"/>
                </a:lnTo>
                <a:lnTo>
                  <a:pt x="0" y="0"/>
                </a:lnTo>
                <a:lnTo>
                  <a:pt x="5470808" y="0"/>
                </a:lnTo>
                <a:lnTo>
                  <a:pt x="5531386" y="94493"/>
                </a:lnTo>
                <a:cubicBezTo>
                  <a:pt x="6122164" y="1066783"/>
                  <a:pt x="6462369" y="2208163"/>
                  <a:pt x="6462369" y="3429002"/>
                </a:cubicBezTo>
                <a:cubicBezTo>
                  <a:pt x="6462369" y="4649841"/>
                  <a:pt x="6122164" y="5791221"/>
                  <a:pt x="5531386" y="6763511"/>
                </a:cubicBezTo>
                <a:close/>
              </a:path>
            </a:pathLst>
          </a:custGeom>
          <a:solidFill>
            <a:srgbClr val="E4F7F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extBox 3">
            <a:extLst>
              <a:ext uri="{FF2B5EF4-FFF2-40B4-BE49-F238E27FC236}">
                <a16:creationId xmlns:a16="http://schemas.microsoft.com/office/drawing/2014/main" id="{5C9FB437-DF7D-4303-A5DF-3E26A9693E46}"/>
              </a:ext>
            </a:extLst>
          </p:cNvPr>
          <p:cNvSpPr txBox="1"/>
          <p:nvPr/>
        </p:nvSpPr>
        <p:spPr>
          <a:xfrm>
            <a:off x="7391400" y="3200400"/>
            <a:ext cx="3738561" cy="1015663"/>
          </a:xfrm>
          <a:prstGeom prst="rect">
            <a:avLst/>
          </a:prstGeom>
          <a:noFill/>
        </p:spPr>
        <p:txBody>
          <a:bodyPr wrap="square" rtlCol="0">
            <a:spAutoFit/>
          </a:bodyPr>
          <a:lstStyle/>
          <a:p>
            <a:pPr algn="ctr"/>
            <a:r>
              <a:rPr lang="en-US" sz="6000" b="1" dirty="0">
                <a:solidFill>
                  <a:srgbClr val="00A4CD"/>
                </a:solidFill>
              </a:rPr>
              <a:t>Thank You!</a:t>
            </a:r>
          </a:p>
        </p:txBody>
      </p:sp>
      <p:pic>
        <p:nvPicPr>
          <p:cNvPr id="6" name="Picture 5">
            <a:extLst>
              <a:ext uri="{FF2B5EF4-FFF2-40B4-BE49-F238E27FC236}">
                <a16:creationId xmlns:a16="http://schemas.microsoft.com/office/drawing/2014/main" id="{2E1CBA38-84DC-BF8D-922D-190195BA9249}"/>
              </a:ext>
            </a:extLst>
          </p:cNvPr>
          <p:cNvPicPr>
            <a:picLocks noChangeAspect="1"/>
          </p:cNvPicPr>
          <p:nvPr/>
        </p:nvPicPr>
        <p:blipFill>
          <a:blip r:embed="rId2"/>
          <a:stretch>
            <a:fillRect/>
          </a:stretch>
        </p:blipFill>
        <p:spPr>
          <a:xfrm>
            <a:off x="386842" y="1651084"/>
            <a:ext cx="5333747" cy="3555831"/>
          </a:xfrm>
          <a:prstGeom prst="rect">
            <a:avLst/>
          </a:prstGeom>
        </p:spPr>
      </p:pic>
      <p:sp>
        <p:nvSpPr>
          <p:cNvPr id="7" name="TextBox 6">
            <a:extLst>
              <a:ext uri="{FF2B5EF4-FFF2-40B4-BE49-F238E27FC236}">
                <a16:creationId xmlns:a16="http://schemas.microsoft.com/office/drawing/2014/main" id="{F67F56FE-F560-2C13-42E6-042C115069FF}"/>
              </a:ext>
            </a:extLst>
          </p:cNvPr>
          <p:cNvSpPr txBox="1"/>
          <p:nvPr/>
        </p:nvSpPr>
        <p:spPr>
          <a:xfrm>
            <a:off x="19928" y="6548343"/>
            <a:ext cx="2154244" cy="276999"/>
          </a:xfrm>
          <a:prstGeom prst="rect">
            <a:avLst/>
          </a:prstGeom>
          <a:noFill/>
        </p:spPr>
        <p:txBody>
          <a:bodyPr wrap="none" numCol="1" rtlCol="0">
            <a:spAutoFit/>
          </a:bodyPr>
          <a:lstStyle/>
          <a:p>
            <a:r>
              <a:rPr lang="en-US" sz="1200" dirty="0"/>
              <a:t>Image: ChatGPT 08/27/25 from</a:t>
            </a:r>
          </a:p>
        </p:txBody>
      </p:sp>
      <p:sp>
        <p:nvSpPr>
          <p:cNvPr id="3" name="TextBox 2">
            <a:extLst>
              <a:ext uri="{FF2B5EF4-FFF2-40B4-BE49-F238E27FC236}">
                <a16:creationId xmlns:a16="http://schemas.microsoft.com/office/drawing/2014/main" id="{05733EC5-D31D-8C10-EF9D-45B6B537A4B3}"/>
              </a:ext>
            </a:extLst>
          </p:cNvPr>
          <p:cNvSpPr txBox="1"/>
          <p:nvPr/>
        </p:nvSpPr>
        <p:spPr>
          <a:xfrm>
            <a:off x="7792008" y="4527755"/>
            <a:ext cx="2937343" cy="430887"/>
          </a:xfrm>
          <a:prstGeom prst="rect">
            <a:avLst/>
          </a:prstGeom>
          <a:noFill/>
        </p:spPr>
        <p:txBody>
          <a:bodyPr wrap="none" rtlCol="0">
            <a:spAutoFit/>
          </a:bodyPr>
          <a:lstStyle/>
          <a:p>
            <a:r>
              <a:rPr lang="en-US" sz="2200" b="1" dirty="0" err="1"/>
              <a:t>Drk@wholistickids.com</a:t>
            </a:r>
            <a:endParaRPr lang="en-US" sz="2200" b="1" dirty="0"/>
          </a:p>
        </p:txBody>
      </p:sp>
    </p:spTree>
    <p:extLst>
      <p:ext uri="{BB962C8B-B14F-4D97-AF65-F5344CB8AC3E}">
        <p14:creationId xmlns:p14="http://schemas.microsoft.com/office/powerpoint/2010/main" val="3680957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90800-A12D-23B7-82FE-F6250378CD9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EC2B20F-0A9F-8F04-5599-9E8B90C0DB90}"/>
              </a:ext>
            </a:extLst>
          </p:cNvPr>
          <p:cNvSpPr>
            <a:spLocks noGrp="1"/>
          </p:cNvSpPr>
          <p:nvPr>
            <p:ph type="body" sz="quarter" idx="13"/>
          </p:nvPr>
        </p:nvSpPr>
        <p:spPr>
          <a:xfrm>
            <a:off x="258343" y="418306"/>
            <a:ext cx="11722100" cy="604837"/>
          </a:xfrm>
        </p:spPr>
        <p:txBody>
          <a:bodyPr/>
          <a:lstStyle/>
          <a:p>
            <a:r>
              <a:rPr lang="en-US" dirty="0"/>
              <a:t>Flooding and Mold</a:t>
            </a:r>
          </a:p>
        </p:txBody>
      </p:sp>
      <p:sp>
        <p:nvSpPr>
          <p:cNvPr id="4" name="TextBox 3">
            <a:extLst>
              <a:ext uri="{FF2B5EF4-FFF2-40B4-BE49-F238E27FC236}">
                <a16:creationId xmlns:a16="http://schemas.microsoft.com/office/drawing/2014/main" id="{E80A17E8-617E-7ECB-6CCA-D44E1B37F9E8}"/>
              </a:ext>
            </a:extLst>
          </p:cNvPr>
          <p:cNvSpPr txBox="1"/>
          <p:nvPr/>
        </p:nvSpPr>
        <p:spPr>
          <a:xfrm>
            <a:off x="0" y="6565612"/>
            <a:ext cx="3091103" cy="292388"/>
          </a:xfrm>
          <a:prstGeom prst="rect">
            <a:avLst/>
          </a:prstGeom>
          <a:noFill/>
        </p:spPr>
        <p:txBody>
          <a:bodyPr wrap="none" rtlCol="0">
            <a:spAutoFit/>
          </a:bodyPr>
          <a:lstStyle/>
          <a:p>
            <a:r>
              <a:rPr lang="en-US" sz="1300" dirty="0" err="1">
                <a:solidFill>
                  <a:schemeClr val="bg1">
                    <a:lumMod val="50000"/>
                  </a:schemeClr>
                </a:solidFill>
              </a:rPr>
              <a:t>Annu</a:t>
            </a:r>
            <a:r>
              <a:rPr lang="en-US" sz="1300" dirty="0">
                <a:solidFill>
                  <a:schemeClr val="bg1">
                    <a:lumMod val="50000"/>
                  </a:schemeClr>
                </a:solidFill>
              </a:rPr>
              <a:t>. Rev. Public Health 2010. 31, 165–78 </a:t>
            </a:r>
          </a:p>
        </p:txBody>
      </p:sp>
      <p:pic>
        <p:nvPicPr>
          <p:cNvPr id="5" name="Picture 4">
            <a:extLst>
              <a:ext uri="{FF2B5EF4-FFF2-40B4-BE49-F238E27FC236}">
                <a16:creationId xmlns:a16="http://schemas.microsoft.com/office/drawing/2014/main" id="{9ACD1AE4-0C85-3A1D-8DFA-EF96DEF1A55E}"/>
              </a:ext>
            </a:extLst>
          </p:cNvPr>
          <p:cNvPicPr>
            <a:picLocks noChangeAspect="1"/>
          </p:cNvPicPr>
          <p:nvPr/>
        </p:nvPicPr>
        <p:blipFill>
          <a:blip r:embed="rId2"/>
          <a:stretch>
            <a:fillRect/>
          </a:stretch>
        </p:blipFill>
        <p:spPr>
          <a:xfrm>
            <a:off x="8188998" y="4191000"/>
            <a:ext cx="4003002" cy="2667000"/>
          </a:xfrm>
          <a:prstGeom prst="rect">
            <a:avLst/>
          </a:prstGeom>
        </p:spPr>
      </p:pic>
      <p:sp>
        <p:nvSpPr>
          <p:cNvPr id="6" name="TextBox 5">
            <a:extLst>
              <a:ext uri="{FF2B5EF4-FFF2-40B4-BE49-F238E27FC236}">
                <a16:creationId xmlns:a16="http://schemas.microsoft.com/office/drawing/2014/main" id="{830BDF07-68CB-40C9-1C34-D5C0CA2B373C}"/>
              </a:ext>
            </a:extLst>
          </p:cNvPr>
          <p:cNvSpPr txBox="1"/>
          <p:nvPr/>
        </p:nvSpPr>
        <p:spPr>
          <a:xfrm>
            <a:off x="815396" y="1659285"/>
            <a:ext cx="6375214" cy="3539430"/>
          </a:xfrm>
          <a:prstGeom prst="rect">
            <a:avLst/>
          </a:prstGeom>
          <a:noFill/>
          <a:ln w="38100">
            <a:solidFill>
              <a:srgbClr val="01BAD8"/>
            </a:solidFill>
          </a:ln>
        </p:spPr>
        <p:txBody>
          <a:bodyPr wrap="square" rtlCol="0">
            <a:spAutoFit/>
          </a:bodyPr>
          <a:lstStyle/>
          <a:p>
            <a:pPr algn="ctr"/>
            <a:r>
              <a:rPr lang="en-US" sz="2800" dirty="0"/>
              <a:t>112 buildings damaged by flood waters after Hurricanes Rita and Katrina found that </a:t>
            </a:r>
            <a:r>
              <a:rPr lang="en-US" sz="2800" b="1" dirty="0">
                <a:solidFill>
                  <a:srgbClr val="FF0055"/>
                </a:solidFill>
              </a:rPr>
              <a:t>mold growth was present in 45%..., with heavy mold growth in 17% of homes</a:t>
            </a:r>
            <a:r>
              <a:rPr lang="en-US" sz="2800" dirty="0"/>
              <a:t>. </a:t>
            </a:r>
          </a:p>
          <a:p>
            <a:pPr algn="ctr"/>
            <a:endParaRPr lang="en-US" sz="2800" dirty="0"/>
          </a:p>
          <a:p>
            <a:pPr algn="ctr"/>
            <a:r>
              <a:rPr lang="en-US" sz="2800" dirty="0"/>
              <a:t>&gt;3 feet of flooding = more likely to be affected.</a:t>
            </a:r>
          </a:p>
        </p:txBody>
      </p:sp>
    </p:spTree>
    <p:extLst>
      <p:ext uri="{BB962C8B-B14F-4D97-AF65-F5344CB8AC3E}">
        <p14:creationId xmlns:p14="http://schemas.microsoft.com/office/powerpoint/2010/main" val="2621591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7EAC2-E316-252A-5B17-D320554CCDB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BAFFCEE-C329-1DC6-8D4E-C83F71FFF31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817803" y="581994"/>
            <a:ext cx="2176144" cy="1944219"/>
          </a:xfrm>
          <a:prstGeom prst="rect">
            <a:avLst/>
          </a:prstGeom>
        </p:spPr>
      </p:pic>
      <p:pic>
        <p:nvPicPr>
          <p:cNvPr id="3" name="Picture 2">
            <a:extLst>
              <a:ext uri="{FF2B5EF4-FFF2-40B4-BE49-F238E27FC236}">
                <a16:creationId xmlns:a16="http://schemas.microsoft.com/office/drawing/2014/main" id="{0D8954E5-81F3-F46E-4DCB-652FF8A1336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876040" y="679326"/>
            <a:ext cx="2258560" cy="1944219"/>
          </a:xfrm>
          <a:prstGeom prst="rect">
            <a:avLst/>
          </a:prstGeom>
        </p:spPr>
      </p:pic>
      <p:sp>
        <p:nvSpPr>
          <p:cNvPr id="4" name="TextBox 3">
            <a:extLst>
              <a:ext uri="{FF2B5EF4-FFF2-40B4-BE49-F238E27FC236}">
                <a16:creationId xmlns:a16="http://schemas.microsoft.com/office/drawing/2014/main" id="{B8801134-5158-4F4E-A4CB-7D1A8C4BE27C}"/>
              </a:ext>
            </a:extLst>
          </p:cNvPr>
          <p:cNvSpPr txBox="1"/>
          <p:nvPr/>
        </p:nvSpPr>
        <p:spPr>
          <a:xfrm>
            <a:off x="4242011" y="969330"/>
            <a:ext cx="3638257" cy="1169551"/>
          </a:xfrm>
          <a:prstGeom prst="rect">
            <a:avLst/>
          </a:prstGeom>
          <a:noFill/>
        </p:spPr>
        <p:txBody>
          <a:bodyPr wrap="square" rtlCol="0">
            <a:spAutoFit/>
          </a:bodyPr>
          <a:lstStyle/>
          <a:p>
            <a:r>
              <a:rPr lang="en-US" sz="7000" b="1" dirty="0"/>
              <a:t>+  H20 =</a:t>
            </a:r>
          </a:p>
        </p:txBody>
      </p:sp>
      <p:sp>
        <p:nvSpPr>
          <p:cNvPr id="5" name="TextBox 4">
            <a:extLst>
              <a:ext uri="{FF2B5EF4-FFF2-40B4-BE49-F238E27FC236}">
                <a16:creationId xmlns:a16="http://schemas.microsoft.com/office/drawing/2014/main" id="{677BC6FB-0B6A-B8C7-A41F-E038BE01B351}"/>
              </a:ext>
            </a:extLst>
          </p:cNvPr>
          <p:cNvSpPr txBox="1"/>
          <p:nvPr/>
        </p:nvSpPr>
        <p:spPr>
          <a:xfrm>
            <a:off x="533115" y="3348214"/>
            <a:ext cx="11125769" cy="2585323"/>
          </a:xfrm>
          <a:prstGeom prst="rect">
            <a:avLst/>
          </a:prstGeom>
          <a:noFill/>
        </p:spPr>
        <p:txBody>
          <a:bodyPr wrap="square" rtlCol="0">
            <a:spAutoFit/>
          </a:bodyPr>
          <a:lstStyle/>
          <a:p>
            <a:pPr algn="ctr"/>
            <a:r>
              <a:rPr lang="en-US" sz="2700" b="1" dirty="0"/>
              <a:t>“Construction techniques…with large amounts of fiberboard</a:t>
            </a:r>
            <a:r>
              <a:rPr lang="en-US" sz="2700" dirty="0"/>
              <a:t> and gypsum board…</a:t>
            </a:r>
            <a:r>
              <a:rPr lang="en-US" sz="2700" b="1" i="1" u="sng" dirty="0"/>
              <a:t>have produced an epidemic of </a:t>
            </a:r>
            <a:r>
              <a:rPr lang="en-US" sz="2700" b="1" i="1" u="sng" dirty="0" err="1"/>
              <a:t>Stachybotrys</a:t>
            </a:r>
            <a:r>
              <a:rPr lang="en-US" sz="2700" b="1" i="1" u="sng" dirty="0"/>
              <a:t> contamination of buildings.”</a:t>
            </a:r>
          </a:p>
          <a:p>
            <a:pPr algn="ctr"/>
            <a:endParaRPr lang="en-US" sz="2700" b="1" i="1" u="sng" dirty="0"/>
          </a:p>
          <a:p>
            <a:pPr algn="ctr"/>
            <a:r>
              <a:rPr lang="en-US" sz="2700" dirty="0"/>
              <a:t>Molds </a:t>
            </a:r>
            <a:r>
              <a:rPr lang="en-US" sz="2700" b="1" dirty="0"/>
              <a:t>were found in significantly higher concentrations in newer compared to older…</a:t>
            </a:r>
            <a:r>
              <a:rPr lang="en-US" sz="2700" dirty="0"/>
              <a:t> homes.</a:t>
            </a:r>
            <a:endParaRPr lang="en-US" sz="2700" b="1" i="1" u="sng" dirty="0"/>
          </a:p>
        </p:txBody>
      </p:sp>
      <p:sp>
        <p:nvSpPr>
          <p:cNvPr id="6" name="TextBox 5">
            <a:extLst>
              <a:ext uri="{FF2B5EF4-FFF2-40B4-BE49-F238E27FC236}">
                <a16:creationId xmlns:a16="http://schemas.microsoft.com/office/drawing/2014/main" id="{59B2C8ED-5A2D-C61B-C0D7-22B5E3FFDDBB}"/>
              </a:ext>
            </a:extLst>
          </p:cNvPr>
          <p:cNvSpPr txBox="1"/>
          <p:nvPr/>
        </p:nvSpPr>
        <p:spPr>
          <a:xfrm>
            <a:off x="0" y="6566725"/>
            <a:ext cx="4801571" cy="292388"/>
          </a:xfrm>
          <a:prstGeom prst="rect">
            <a:avLst/>
          </a:prstGeom>
          <a:noFill/>
        </p:spPr>
        <p:txBody>
          <a:bodyPr wrap="none" rtlCol="0">
            <a:spAutoFit/>
          </a:bodyPr>
          <a:lstStyle/>
          <a:p>
            <a:r>
              <a:rPr lang="en-US" sz="1300" dirty="0" err="1">
                <a:solidFill>
                  <a:schemeClr val="bg1">
                    <a:lumMod val="50000"/>
                  </a:schemeClr>
                </a:solidFill>
              </a:rPr>
              <a:t>Meggs</a:t>
            </a:r>
            <a:r>
              <a:rPr lang="en-US" sz="1300" dirty="0">
                <a:solidFill>
                  <a:schemeClr val="bg1">
                    <a:lumMod val="50000"/>
                  </a:schemeClr>
                </a:solidFill>
              </a:rPr>
              <a:t> W. Toxicology and Industrial Health. 2009, 25(9-10), 571–576</a:t>
            </a:r>
          </a:p>
        </p:txBody>
      </p:sp>
      <p:sp>
        <p:nvSpPr>
          <p:cNvPr id="12" name="Freeform 11">
            <a:extLst>
              <a:ext uri="{FF2B5EF4-FFF2-40B4-BE49-F238E27FC236}">
                <a16:creationId xmlns:a16="http://schemas.microsoft.com/office/drawing/2014/main" id="{772E813F-AFA6-5DF4-F1A0-8A5EE0F4C6F7}"/>
              </a:ext>
            </a:extLst>
          </p:cNvPr>
          <p:cNvSpPr/>
          <p:nvPr/>
        </p:nvSpPr>
        <p:spPr>
          <a:xfrm flipH="1">
            <a:off x="-2" y="3100039"/>
            <a:ext cx="144421" cy="3183418"/>
          </a:xfrm>
          <a:custGeom>
            <a:avLst/>
            <a:gdLst>
              <a:gd name="connsiteX0" fmla="*/ 206647 w 206647"/>
              <a:gd name="connsiteY0" fmla="*/ 0 h 4555053"/>
              <a:gd name="connsiteX1" fmla="*/ 206647 w 206647"/>
              <a:gd name="connsiteY1" fmla="*/ 4555053 h 4555053"/>
              <a:gd name="connsiteX2" fmla="*/ 0 w 206647"/>
              <a:gd name="connsiteY2" fmla="*/ 4348406 h 4555053"/>
              <a:gd name="connsiteX3" fmla="*/ 0 w 206647"/>
              <a:gd name="connsiteY3" fmla="*/ 206647 h 4555053"/>
              <a:gd name="connsiteX4" fmla="*/ 206647 w 206647"/>
              <a:gd name="connsiteY4" fmla="*/ 0 h 4555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47" h="4555053">
                <a:moveTo>
                  <a:pt x="206647" y="0"/>
                </a:moveTo>
                <a:lnTo>
                  <a:pt x="206647" y="4555053"/>
                </a:lnTo>
                <a:cubicBezTo>
                  <a:pt x="92519" y="4555053"/>
                  <a:pt x="0" y="4462534"/>
                  <a:pt x="0" y="4348406"/>
                </a:cubicBezTo>
                <a:lnTo>
                  <a:pt x="0" y="206647"/>
                </a:lnTo>
                <a:cubicBezTo>
                  <a:pt x="0" y="92519"/>
                  <a:pt x="92519" y="0"/>
                  <a:pt x="206647" y="0"/>
                </a:cubicBezTo>
                <a:close/>
              </a:path>
            </a:pathLst>
          </a:custGeom>
          <a:solidFill>
            <a:srgbClr val="00BAD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370177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174000</TotalTime>
  <Words>5245</Words>
  <Application>Microsoft Macintosh PowerPoint</Application>
  <PresentationFormat>Widescreen</PresentationFormat>
  <Paragraphs>493</Paragraphs>
  <Slides>77</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77</vt:i4>
      </vt:variant>
    </vt:vector>
  </HeadingPairs>
  <TitlesOfParts>
    <vt:vector size="83" baseType="lpstr">
      <vt:lpstr>Aptos</vt:lpstr>
      <vt:lpstr>Arial</vt:lpstr>
      <vt:lpstr>BlinkMacSystemFont</vt:lpstr>
      <vt:lpstr>Calibri</vt:lpstr>
      <vt:lpstr>Open Sans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Pejman Katiraei</dc:creator>
  <cp:lastModifiedBy>Pejman Katiraei</cp:lastModifiedBy>
  <cp:revision>778</cp:revision>
  <cp:lastPrinted>2025-10-30T23:41:49Z</cp:lastPrinted>
  <dcterms:created xsi:type="dcterms:W3CDTF">2022-04-10T03:55:36Z</dcterms:created>
  <dcterms:modified xsi:type="dcterms:W3CDTF">2025-11-17T17:20:03Z</dcterms:modified>
</cp:coreProperties>
</file>