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25"/>
  </p:notesMasterIdLst>
  <p:sldIdLst>
    <p:sldId id="256" r:id="rId6"/>
    <p:sldId id="266" r:id="rId7"/>
    <p:sldId id="257" r:id="rId8"/>
    <p:sldId id="269" r:id="rId9"/>
    <p:sldId id="261" r:id="rId10"/>
    <p:sldId id="260" r:id="rId11"/>
    <p:sldId id="271" r:id="rId12"/>
    <p:sldId id="2388" r:id="rId13"/>
    <p:sldId id="267" r:id="rId14"/>
    <p:sldId id="263" r:id="rId15"/>
    <p:sldId id="1079" r:id="rId16"/>
    <p:sldId id="2395" r:id="rId17"/>
    <p:sldId id="2396" r:id="rId18"/>
    <p:sldId id="2146845768" r:id="rId19"/>
    <p:sldId id="2386" r:id="rId20"/>
    <p:sldId id="2146845770" r:id="rId21"/>
    <p:sldId id="2390" r:id="rId22"/>
    <p:sldId id="270" r:id="rId23"/>
    <p:sldId id="214684576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9C68C2-3FF2-410F-8CD3-F7060A49D8AB}" v="554" dt="2025-11-18T02:27:27.8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91" autoAdjust="0"/>
    <p:restoredTop sz="95238" autoAdjust="0"/>
  </p:normalViewPr>
  <p:slideViewPr>
    <p:cSldViewPr snapToGrid="0">
      <p:cViewPr>
        <p:scale>
          <a:sx n="80" d="100"/>
          <a:sy n="80" d="100"/>
        </p:scale>
        <p:origin x="912" y="4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tenantanon#70fe9137-f286-4764-881f-282cca0262c8::" providerId="AD" clId="Web-{2C1E694F-0AC2-F385-82FB-1E49D5905957}"/>
    <pc:docChg chg="modSld">
      <pc:chgData name="Guest User" userId="S::urn:spo:tenantanon#70fe9137-f286-4764-881f-282cca0262c8::" providerId="AD" clId="Web-{2C1E694F-0AC2-F385-82FB-1E49D5905957}" dt="2025-11-13T17:22:45.427" v="0" actId="1076"/>
      <pc:docMkLst>
        <pc:docMk/>
      </pc:docMkLst>
      <pc:sldChg chg="modSp">
        <pc:chgData name="Guest User" userId="S::urn:spo:tenantanon#70fe9137-f286-4764-881f-282cca0262c8::" providerId="AD" clId="Web-{2C1E694F-0AC2-F385-82FB-1E49D5905957}" dt="2025-11-13T17:22:45.427" v="0" actId="1076"/>
        <pc:sldMkLst>
          <pc:docMk/>
          <pc:sldMk cId="2011810094" sldId="260"/>
        </pc:sldMkLst>
        <pc:picChg chg="mod">
          <ac:chgData name="Guest User" userId="S::urn:spo:tenantanon#70fe9137-f286-4764-881f-282cca0262c8::" providerId="AD" clId="Web-{2C1E694F-0AC2-F385-82FB-1E49D5905957}" dt="2025-11-13T17:22:45.427" v="0" actId="1076"/>
          <ac:picMkLst>
            <pc:docMk/>
            <pc:sldMk cId="2011810094" sldId="260"/>
            <ac:picMk id="5" creationId="{F5EBA58A-6AB6-E503-224C-3A2DD2A20E5C}"/>
          </ac:picMkLst>
        </pc:picChg>
      </pc:sldChg>
    </pc:docChg>
  </pc:docChgLst>
  <pc:docChgLst>
    <pc:chgData name="Samantha Ford" userId="91331816-2170-4383-be08-82a3e20650ca" providerId="ADAL" clId="{615432BE-DD6F-4CD5-91F6-A6A39AFC454D}"/>
    <pc:docChg chg="undo redo custSel addSld delSld modSld sldOrd">
      <pc:chgData name="Samantha Ford" userId="91331816-2170-4383-be08-82a3e20650ca" providerId="ADAL" clId="{615432BE-DD6F-4CD5-91F6-A6A39AFC454D}" dt="2025-11-18T02:28:54.344" v="14756" actId="207"/>
      <pc:docMkLst>
        <pc:docMk/>
      </pc:docMkLst>
      <pc:sldChg chg="modSp mod">
        <pc:chgData name="Samantha Ford" userId="91331816-2170-4383-be08-82a3e20650ca" providerId="ADAL" clId="{615432BE-DD6F-4CD5-91F6-A6A39AFC454D}" dt="2025-11-17T10:30:00.417" v="13764" actId="403"/>
        <pc:sldMkLst>
          <pc:docMk/>
          <pc:sldMk cId="1293605893" sldId="256"/>
        </pc:sldMkLst>
        <pc:spChg chg="mod">
          <ac:chgData name="Samantha Ford" userId="91331816-2170-4383-be08-82a3e20650ca" providerId="ADAL" clId="{615432BE-DD6F-4CD5-91F6-A6A39AFC454D}" dt="2025-11-17T10:16:43.176" v="13593" actId="113"/>
          <ac:spMkLst>
            <pc:docMk/>
            <pc:sldMk cId="1293605893" sldId="256"/>
            <ac:spMk id="2" creationId="{20743023-E3AC-654D-6963-53A9E9AEE2C0}"/>
          </ac:spMkLst>
        </pc:spChg>
        <pc:spChg chg="mod">
          <ac:chgData name="Samantha Ford" userId="91331816-2170-4383-be08-82a3e20650ca" providerId="ADAL" clId="{615432BE-DD6F-4CD5-91F6-A6A39AFC454D}" dt="2025-11-17T10:30:00.417" v="13764" actId="403"/>
          <ac:spMkLst>
            <pc:docMk/>
            <pc:sldMk cId="1293605893" sldId="256"/>
            <ac:spMk id="3" creationId="{102EBEA1-2F62-EF0C-FD08-96DB4F9E33F1}"/>
          </ac:spMkLst>
        </pc:spChg>
      </pc:sldChg>
      <pc:sldChg chg="addSp delSp modSp mod ord modClrScheme chgLayout modNotesTx">
        <pc:chgData name="Samantha Ford" userId="91331816-2170-4383-be08-82a3e20650ca" providerId="ADAL" clId="{615432BE-DD6F-4CD5-91F6-A6A39AFC454D}" dt="2025-11-17T21:24:50.867" v="14388" actId="207"/>
        <pc:sldMkLst>
          <pc:docMk/>
          <pc:sldMk cId="3870393932" sldId="257"/>
        </pc:sldMkLst>
        <pc:spChg chg="add mod ord">
          <ac:chgData name="Samantha Ford" userId="91331816-2170-4383-be08-82a3e20650ca" providerId="ADAL" clId="{615432BE-DD6F-4CD5-91F6-A6A39AFC454D}" dt="2025-11-12T22:18:14.796" v="184" actId="1076"/>
          <ac:spMkLst>
            <pc:docMk/>
            <pc:sldMk cId="3870393932" sldId="257"/>
            <ac:spMk id="3" creationId="{8100D830-51D5-0E9C-EAE0-9D15C0F4A799}"/>
          </ac:spMkLst>
        </pc:spChg>
        <pc:spChg chg="add mod">
          <ac:chgData name="Samantha Ford" userId="91331816-2170-4383-be08-82a3e20650ca" providerId="ADAL" clId="{615432BE-DD6F-4CD5-91F6-A6A39AFC454D}" dt="2025-11-15T20:43:45.400" v="4778" actId="1076"/>
          <ac:spMkLst>
            <pc:docMk/>
            <pc:sldMk cId="3870393932" sldId="257"/>
            <ac:spMk id="5" creationId="{9D505701-8DEB-3120-97E3-AE66E163D0A4}"/>
          </ac:spMkLst>
        </pc:spChg>
        <pc:spChg chg="add mod">
          <ac:chgData name="Samantha Ford" userId="91331816-2170-4383-be08-82a3e20650ca" providerId="ADAL" clId="{615432BE-DD6F-4CD5-91F6-A6A39AFC454D}" dt="2025-11-17T21:24:50.867" v="14388" actId="207"/>
          <ac:spMkLst>
            <pc:docMk/>
            <pc:sldMk cId="3870393932" sldId="257"/>
            <ac:spMk id="6" creationId="{A6B1072E-BB42-161C-787A-B1786769CAFB}"/>
          </ac:spMkLst>
        </pc:spChg>
        <pc:picChg chg="add mod">
          <ac:chgData name="Samantha Ford" userId="91331816-2170-4383-be08-82a3e20650ca" providerId="ADAL" clId="{615432BE-DD6F-4CD5-91F6-A6A39AFC454D}" dt="2025-11-15T20:43:46.573" v="4779" actId="1076"/>
          <ac:picMkLst>
            <pc:docMk/>
            <pc:sldMk cId="3870393932" sldId="257"/>
            <ac:picMk id="2" creationId="{E6203E8F-5D11-5B79-6486-76648665C5C3}"/>
          </ac:picMkLst>
        </pc:picChg>
      </pc:sldChg>
      <pc:sldChg chg="addSp delSp modSp new del mod ord">
        <pc:chgData name="Samantha Ford" userId="91331816-2170-4383-be08-82a3e20650ca" providerId="ADAL" clId="{615432BE-DD6F-4CD5-91F6-A6A39AFC454D}" dt="2025-11-17T10:29:51.718" v="13760" actId="47"/>
        <pc:sldMkLst>
          <pc:docMk/>
          <pc:sldMk cId="4032045996" sldId="258"/>
        </pc:sldMkLst>
        <pc:spChg chg="add del mod">
          <ac:chgData name="Samantha Ford" userId="91331816-2170-4383-be08-82a3e20650ca" providerId="ADAL" clId="{615432BE-DD6F-4CD5-91F6-A6A39AFC454D}" dt="2025-11-17T10:29:36.063" v="13758" actId="478"/>
          <ac:spMkLst>
            <pc:docMk/>
            <pc:sldMk cId="4032045996" sldId="258"/>
            <ac:spMk id="5" creationId="{6E0E2D2D-6B7A-9E3C-1BE5-C287EC502B03}"/>
          </ac:spMkLst>
        </pc:spChg>
      </pc:sldChg>
      <pc:sldChg chg="addSp delSp modSp new del mod ord modClrScheme chgLayout modNotesTx">
        <pc:chgData name="Samantha Ford" userId="91331816-2170-4383-be08-82a3e20650ca" providerId="ADAL" clId="{615432BE-DD6F-4CD5-91F6-A6A39AFC454D}" dt="2025-11-17T10:14:46.763" v="13581" actId="47"/>
        <pc:sldMkLst>
          <pc:docMk/>
          <pc:sldMk cId="2743243833" sldId="259"/>
        </pc:sldMkLst>
      </pc:sldChg>
      <pc:sldChg chg="addSp delSp modSp new mod ord modNotesTx">
        <pc:chgData name="Samantha Ford" userId="91331816-2170-4383-be08-82a3e20650ca" providerId="ADAL" clId="{615432BE-DD6F-4CD5-91F6-A6A39AFC454D}" dt="2025-11-17T21:26:20.092" v="14399" actId="1076"/>
        <pc:sldMkLst>
          <pc:docMk/>
          <pc:sldMk cId="2011810094" sldId="260"/>
        </pc:sldMkLst>
        <pc:spChg chg="mod">
          <ac:chgData name="Samantha Ford" userId="91331816-2170-4383-be08-82a3e20650ca" providerId="ADAL" clId="{615432BE-DD6F-4CD5-91F6-A6A39AFC454D}" dt="2025-11-13T06:57:44.238" v="1099" actId="1036"/>
          <ac:spMkLst>
            <pc:docMk/>
            <pc:sldMk cId="2011810094" sldId="260"/>
            <ac:spMk id="2" creationId="{99361F9C-027E-B4CB-ED3C-0794B80DFAD7}"/>
          </ac:spMkLst>
        </pc:spChg>
        <pc:spChg chg="add mod">
          <ac:chgData name="Samantha Ford" userId="91331816-2170-4383-be08-82a3e20650ca" providerId="ADAL" clId="{615432BE-DD6F-4CD5-91F6-A6A39AFC454D}" dt="2025-11-17T21:26:20.092" v="14399" actId="1076"/>
          <ac:spMkLst>
            <pc:docMk/>
            <pc:sldMk cId="2011810094" sldId="260"/>
            <ac:spMk id="8" creationId="{8C840419-F5A3-6A22-FA8D-F90DE0CCC1BE}"/>
          </ac:spMkLst>
        </pc:spChg>
        <pc:spChg chg="add mod">
          <ac:chgData name="Samantha Ford" userId="91331816-2170-4383-be08-82a3e20650ca" providerId="ADAL" clId="{615432BE-DD6F-4CD5-91F6-A6A39AFC454D}" dt="2025-11-13T07:00:22.964" v="1130" actId="1076"/>
          <ac:spMkLst>
            <pc:docMk/>
            <pc:sldMk cId="2011810094" sldId="260"/>
            <ac:spMk id="10" creationId="{F466CB01-2778-DAA9-E11F-5C8C3C77FF98}"/>
          </ac:spMkLst>
        </pc:spChg>
        <pc:spChg chg="add mod">
          <ac:chgData name="Samantha Ford" userId="91331816-2170-4383-be08-82a3e20650ca" providerId="ADAL" clId="{615432BE-DD6F-4CD5-91F6-A6A39AFC454D}" dt="2025-11-13T07:09:40.316" v="1386" actId="1076"/>
          <ac:spMkLst>
            <pc:docMk/>
            <pc:sldMk cId="2011810094" sldId="260"/>
            <ac:spMk id="24" creationId="{12B7D365-E81C-8C23-161F-D2BD00891E2B}"/>
          </ac:spMkLst>
        </pc:spChg>
        <pc:spChg chg="add mod">
          <ac:chgData name="Samantha Ford" userId="91331816-2170-4383-be08-82a3e20650ca" providerId="ADAL" clId="{615432BE-DD6F-4CD5-91F6-A6A39AFC454D}" dt="2025-11-13T07:08:51.300" v="1325" actId="1076"/>
          <ac:spMkLst>
            <pc:docMk/>
            <pc:sldMk cId="2011810094" sldId="260"/>
            <ac:spMk id="26" creationId="{725314E0-DE95-F0C9-40EB-E3F0BE03D971}"/>
          </ac:spMkLst>
        </pc:spChg>
        <pc:picChg chg="add mod modCrop">
          <ac:chgData name="Samantha Ford" userId="91331816-2170-4383-be08-82a3e20650ca" providerId="ADAL" clId="{615432BE-DD6F-4CD5-91F6-A6A39AFC454D}" dt="2025-11-13T06:58:19.057" v="1102" actId="1076"/>
          <ac:picMkLst>
            <pc:docMk/>
            <pc:sldMk cId="2011810094" sldId="260"/>
            <ac:picMk id="3" creationId="{2EC921CC-006E-CD00-6260-2567E2A7DABB}"/>
          </ac:picMkLst>
        </pc:picChg>
        <pc:picChg chg="add mod modCrop">
          <ac:chgData name="Samantha Ford" userId="91331816-2170-4383-be08-82a3e20650ca" providerId="ADAL" clId="{615432BE-DD6F-4CD5-91F6-A6A39AFC454D}" dt="2025-11-13T06:58:21.921" v="1103" actId="1076"/>
          <ac:picMkLst>
            <pc:docMk/>
            <pc:sldMk cId="2011810094" sldId="260"/>
            <ac:picMk id="4" creationId="{E540B116-1E6A-F870-5E3E-3DB435E93B3D}"/>
          </ac:picMkLst>
        </pc:picChg>
        <pc:picChg chg="add mod modCrop">
          <ac:chgData name="Samantha Ford" userId="91331816-2170-4383-be08-82a3e20650ca" providerId="ADAL" clId="{615432BE-DD6F-4CD5-91F6-A6A39AFC454D}" dt="2025-11-13T07:01:46.662" v="1133" actId="1076"/>
          <ac:picMkLst>
            <pc:docMk/>
            <pc:sldMk cId="2011810094" sldId="260"/>
            <ac:picMk id="5" creationId="{F5EBA58A-6AB6-E503-224C-3A2DD2A20E5C}"/>
          </ac:picMkLst>
        </pc:picChg>
        <pc:picChg chg="add mod">
          <ac:chgData name="Samantha Ford" userId="91331816-2170-4383-be08-82a3e20650ca" providerId="ADAL" clId="{615432BE-DD6F-4CD5-91F6-A6A39AFC454D}" dt="2025-11-13T07:02:01.280" v="1137" actId="1076"/>
          <ac:picMkLst>
            <pc:docMk/>
            <pc:sldMk cId="2011810094" sldId="260"/>
            <ac:picMk id="6" creationId="{31459472-0D2F-5E2B-A2CF-32B014E6B977}"/>
          </ac:picMkLst>
        </pc:picChg>
        <pc:cxnChg chg="add mod">
          <ac:chgData name="Samantha Ford" userId="91331816-2170-4383-be08-82a3e20650ca" providerId="ADAL" clId="{615432BE-DD6F-4CD5-91F6-A6A39AFC454D}" dt="2025-11-13T07:03:01.215" v="1143" actId="1076"/>
          <ac:cxnSpMkLst>
            <pc:docMk/>
            <pc:sldMk cId="2011810094" sldId="260"/>
            <ac:cxnSpMk id="14" creationId="{2B2F9AF1-A00E-B253-09C7-19C69511A021}"/>
          </ac:cxnSpMkLst>
        </pc:cxnChg>
        <pc:cxnChg chg="add mod">
          <ac:chgData name="Samantha Ford" userId="91331816-2170-4383-be08-82a3e20650ca" providerId="ADAL" clId="{615432BE-DD6F-4CD5-91F6-A6A39AFC454D}" dt="2025-11-13T07:03:09.003" v="1145" actId="1076"/>
          <ac:cxnSpMkLst>
            <pc:docMk/>
            <pc:sldMk cId="2011810094" sldId="260"/>
            <ac:cxnSpMk id="15" creationId="{AF63270D-5FC6-B0E0-7A79-46DF56C06EC0}"/>
          </ac:cxnSpMkLst>
        </pc:cxnChg>
        <pc:cxnChg chg="add mod">
          <ac:chgData name="Samantha Ford" userId="91331816-2170-4383-be08-82a3e20650ca" providerId="ADAL" clId="{615432BE-DD6F-4CD5-91F6-A6A39AFC454D}" dt="2025-11-13T07:03:46.979" v="1152" actId="208"/>
          <ac:cxnSpMkLst>
            <pc:docMk/>
            <pc:sldMk cId="2011810094" sldId="260"/>
            <ac:cxnSpMk id="17" creationId="{05FFADAC-C335-FCC1-5EB6-BF4340DEF0B0}"/>
          </ac:cxnSpMkLst>
        </pc:cxnChg>
        <pc:cxnChg chg="add mod">
          <ac:chgData name="Samantha Ford" userId="91331816-2170-4383-be08-82a3e20650ca" providerId="ADAL" clId="{615432BE-DD6F-4CD5-91F6-A6A39AFC454D}" dt="2025-11-13T07:04:11.165" v="1174" actId="1037"/>
          <ac:cxnSpMkLst>
            <pc:docMk/>
            <pc:sldMk cId="2011810094" sldId="260"/>
            <ac:cxnSpMk id="21" creationId="{B631277F-E2E2-C69B-0A7B-2FEDBBF9AA29}"/>
          </ac:cxnSpMkLst>
        </pc:cxnChg>
      </pc:sldChg>
      <pc:sldChg chg="addSp delSp modSp new mod ord modClrScheme chgLayout modNotesTx">
        <pc:chgData name="Samantha Ford" userId="91331816-2170-4383-be08-82a3e20650ca" providerId="ADAL" clId="{615432BE-DD6F-4CD5-91F6-A6A39AFC454D}" dt="2025-11-17T21:24:30.467" v="14379" actId="207"/>
        <pc:sldMkLst>
          <pc:docMk/>
          <pc:sldMk cId="3503700112" sldId="261"/>
        </pc:sldMkLst>
        <pc:spChg chg="add mod">
          <ac:chgData name="Samantha Ford" userId="91331816-2170-4383-be08-82a3e20650ca" providerId="ADAL" clId="{615432BE-DD6F-4CD5-91F6-A6A39AFC454D}" dt="2025-11-17T07:43:23.193" v="10465" actId="1037"/>
          <ac:spMkLst>
            <pc:docMk/>
            <pc:sldMk cId="3503700112" sldId="261"/>
            <ac:spMk id="6" creationId="{AF97FB5E-DC1A-D501-13C8-521DEF5BC34F}"/>
          </ac:spMkLst>
        </pc:spChg>
        <pc:spChg chg="add mod">
          <ac:chgData name="Samantha Ford" userId="91331816-2170-4383-be08-82a3e20650ca" providerId="ADAL" clId="{615432BE-DD6F-4CD5-91F6-A6A39AFC454D}" dt="2025-11-17T21:24:30.467" v="14379" actId="207"/>
          <ac:spMkLst>
            <pc:docMk/>
            <pc:sldMk cId="3503700112" sldId="261"/>
            <ac:spMk id="7" creationId="{2F4660EC-D476-8CB5-618B-CCE5960BA62D}"/>
          </ac:spMkLst>
        </pc:spChg>
        <pc:spChg chg="add mod">
          <ac:chgData name="Samantha Ford" userId="91331816-2170-4383-be08-82a3e20650ca" providerId="ADAL" clId="{615432BE-DD6F-4CD5-91F6-A6A39AFC454D}" dt="2025-11-17T07:43:23.193" v="10465" actId="1037"/>
          <ac:spMkLst>
            <pc:docMk/>
            <pc:sldMk cId="3503700112" sldId="261"/>
            <ac:spMk id="8" creationId="{0E8CEEA1-1334-2382-8BC9-A17B3F2205E9}"/>
          </ac:spMkLst>
        </pc:spChg>
        <pc:spChg chg="add mod">
          <ac:chgData name="Samantha Ford" userId="91331816-2170-4383-be08-82a3e20650ca" providerId="ADAL" clId="{615432BE-DD6F-4CD5-91F6-A6A39AFC454D}" dt="2025-11-16T01:40:40.095" v="7350" actId="1037"/>
          <ac:spMkLst>
            <pc:docMk/>
            <pc:sldMk cId="3503700112" sldId="261"/>
            <ac:spMk id="9" creationId="{2F5EC467-63E2-8B62-4C9F-F523A93C78BC}"/>
          </ac:spMkLst>
        </pc:spChg>
        <pc:spChg chg="add mod">
          <ac:chgData name="Samantha Ford" userId="91331816-2170-4383-be08-82a3e20650ca" providerId="ADAL" clId="{615432BE-DD6F-4CD5-91F6-A6A39AFC454D}" dt="2025-11-17T07:43:23.193" v="10465" actId="1037"/>
          <ac:spMkLst>
            <pc:docMk/>
            <pc:sldMk cId="3503700112" sldId="261"/>
            <ac:spMk id="10" creationId="{02E4DA69-27F7-3298-D8BE-B34B36BC3A3B}"/>
          </ac:spMkLst>
        </pc:spChg>
        <pc:spChg chg="add mod">
          <ac:chgData name="Samantha Ford" userId="91331816-2170-4383-be08-82a3e20650ca" providerId="ADAL" clId="{615432BE-DD6F-4CD5-91F6-A6A39AFC454D}" dt="2025-11-17T07:43:23.193" v="10465" actId="1037"/>
          <ac:spMkLst>
            <pc:docMk/>
            <pc:sldMk cId="3503700112" sldId="261"/>
            <ac:spMk id="11" creationId="{07E43E65-454A-967D-C667-5DCCE0720955}"/>
          </ac:spMkLst>
        </pc:spChg>
        <pc:spChg chg="add mod">
          <ac:chgData name="Samantha Ford" userId="91331816-2170-4383-be08-82a3e20650ca" providerId="ADAL" clId="{615432BE-DD6F-4CD5-91F6-A6A39AFC454D}" dt="2025-11-17T07:43:23.193" v="10465" actId="1037"/>
          <ac:spMkLst>
            <pc:docMk/>
            <pc:sldMk cId="3503700112" sldId="261"/>
            <ac:spMk id="12" creationId="{0FABFEE8-BF58-9C5C-CB9E-7E3F4E33AFB7}"/>
          </ac:spMkLst>
        </pc:spChg>
        <pc:spChg chg="add mod">
          <ac:chgData name="Samantha Ford" userId="91331816-2170-4383-be08-82a3e20650ca" providerId="ADAL" clId="{615432BE-DD6F-4CD5-91F6-A6A39AFC454D}" dt="2025-11-16T01:40:40.095" v="7350" actId="1037"/>
          <ac:spMkLst>
            <pc:docMk/>
            <pc:sldMk cId="3503700112" sldId="261"/>
            <ac:spMk id="13" creationId="{67943822-F969-8591-DED8-C4AC1CE0272D}"/>
          </ac:spMkLst>
        </pc:spChg>
        <pc:spChg chg="add mod">
          <ac:chgData name="Samantha Ford" userId="91331816-2170-4383-be08-82a3e20650ca" providerId="ADAL" clId="{615432BE-DD6F-4CD5-91F6-A6A39AFC454D}" dt="2025-11-17T07:43:23.193" v="10465" actId="1037"/>
          <ac:spMkLst>
            <pc:docMk/>
            <pc:sldMk cId="3503700112" sldId="261"/>
            <ac:spMk id="14" creationId="{B90A0FD4-14A8-E653-9361-D16A557962E3}"/>
          </ac:spMkLst>
        </pc:spChg>
        <pc:spChg chg="add mod">
          <ac:chgData name="Samantha Ford" userId="91331816-2170-4383-be08-82a3e20650ca" providerId="ADAL" clId="{615432BE-DD6F-4CD5-91F6-A6A39AFC454D}" dt="2025-11-17T07:43:23.193" v="10465" actId="1037"/>
          <ac:spMkLst>
            <pc:docMk/>
            <pc:sldMk cId="3503700112" sldId="261"/>
            <ac:spMk id="15" creationId="{32225A20-969B-591A-6EDB-20D501D2E8E0}"/>
          </ac:spMkLst>
        </pc:spChg>
        <pc:spChg chg="add mod">
          <ac:chgData name="Samantha Ford" userId="91331816-2170-4383-be08-82a3e20650ca" providerId="ADAL" clId="{615432BE-DD6F-4CD5-91F6-A6A39AFC454D}" dt="2025-11-17T07:29:46.401" v="10373" actId="1076"/>
          <ac:spMkLst>
            <pc:docMk/>
            <pc:sldMk cId="3503700112" sldId="261"/>
            <ac:spMk id="17" creationId="{ABA46DAA-80FF-B272-A7FA-9F7810709DF8}"/>
          </ac:spMkLst>
        </pc:spChg>
        <pc:spChg chg="add mod">
          <ac:chgData name="Samantha Ford" userId="91331816-2170-4383-be08-82a3e20650ca" providerId="ADAL" clId="{615432BE-DD6F-4CD5-91F6-A6A39AFC454D}" dt="2025-11-17T07:43:23.193" v="10465" actId="1037"/>
          <ac:spMkLst>
            <pc:docMk/>
            <pc:sldMk cId="3503700112" sldId="261"/>
            <ac:spMk id="19" creationId="{F681A3AA-4AAF-5697-F2E0-72F07DEE30C8}"/>
          </ac:spMkLst>
        </pc:spChg>
        <pc:spChg chg="add mod">
          <ac:chgData name="Samantha Ford" userId="91331816-2170-4383-be08-82a3e20650ca" providerId="ADAL" clId="{615432BE-DD6F-4CD5-91F6-A6A39AFC454D}" dt="2025-11-17T07:43:23.193" v="10465" actId="1037"/>
          <ac:spMkLst>
            <pc:docMk/>
            <pc:sldMk cId="3503700112" sldId="261"/>
            <ac:spMk id="21" creationId="{B6B1ED84-4DD9-1DC8-C045-EAF8C4A56D4B}"/>
          </ac:spMkLst>
        </pc:spChg>
        <pc:spChg chg="add mod">
          <ac:chgData name="Samantha Ford" userId="91331816-2170-4383-be08-82a3e20650ca" providerId="ADAL" clId="{615432BE-DD6F-4CD5-91F6-A6A39AFC454D}" dt="2025-11-17T07:43:33.258" v="10466" actId="1076"/>
          <ac:spMkLst>
            <pc:docMk/>
            <pc:sldMk cId="3503700112" sldId="261"/>
            <ac:spMk id="23" creationId="{C332F91B-B59A-8911-7DFA-2CE009A99DAC}"/>
          </ac:spMkLst>
        </pc:spChg>
        <pc:spChg chg="add mod">
          <ac:chgData name="Samantha Ford" userId="91331816-2170-4383-be08-82a3e20650ca" providerId="ADAL" clId="{615432BE-DD6F-4CD5-91F6-A6A39AFC454D}" dt="2025-11-17T07:57:48.520" v="10752" actId="113"/>
          <ac:spMkLst>
            <pc:docMk/>
            <pc:sldMk cId="3503700112" sldId="261"/>
            <ac:spMk id="24" creationId="{61B4BE29-556B-0B5B-0543-04502944E3F5}"/>
          </ac:spMkLst>
        </pc:spChg>
        <pc:spChg chg="add mod">
          <ac:chgData name="Samantha Ford" userId="91331816-2170-4383-be08-82a3e20650ca" providerId="ADAL" clId="{615432BE-DD6F-4CD5-91F6-A6A39AFC454D}" dt="2025-11-17T07:55:05.811" v="10733" actId="1035"/>
          <ac:spMkLst>
            <pc:docMk/>
            <pc:sldMk cId="3503700112" sldId="261"/>
            <ac:spMk id="28" creationId="{4F211904-F717-B7BC-796E-9F77348A195F}"/>
          </ac:spMkLst>
        </pc:spChg>
        <pc:spChg chg="add mod">
          <ac:chgData name="Samantha Ford" userId="91331816-2170-4383-be08-82a3e20650ca" providerId="ADAL" clId="{615432BE-DD6F-4CD5-91F6-A6A39AFC454D}" dt="2025-11-17T07:55:57.727" v="10738" actId="1076"/>
          <ac:spMkLst>
            <pc:docMk/>
            <pc:sldMk cId="3503700112" sldId="261"/>
            <ac:spMk id="29" creationId="{7CFFD9B3-5E7A-3DEF-D038-9D28D951668E}"/>
          </ac:spMkLst>
        </pc:spChg>
        <pc:spChg chg="add">
          <ac:chgData name="Samantha Ford" userId="91331816-2170-4383-be08-82a3e20650ca" providerId="ADAL" clId="{615432BE-DD6F-4CD5-91F6-A6A39AFC454D}" dt="2025-11-17T07:55:53.798" v="10737"/>
          <ac:spMkLst>
            <pc:docMk/>
            <pc:sldMk cId="3503700112" sldId="261"/>
            <ac:spMk id="30" creationId="{2A59C69B-6010-B4C9-C1BA-C8DB90BCFF63}"/>
          </ac:spMkLst>
        </pc:spChg>
        <pc:spChg chg="add mod">
          <ac:chgData name="Samantha Ford" userId="91331816-2170-4383-be08-82a3e20650ca" providerId="ADAL" clId="{615432BE-DD6F-4CD5-91F6-A6A39AFC454D}" dt="2025-11-17T07:43:49.841" v="10469" actId="1076"/>
          <ac:spMkLst>
            <pc:docMk/>
            <pc:sldMk cId="3503700112" sldId="261"/>
            <ac:spMk id="1038" creationId="{859E9DD9-1A72-4AF0-C02F-59780D9B8077}"/>
          </ac:spMkLst>
        </pc:spChg>
        <pc:picChg chg="add mod">
          <ac:chgData name="Samantha Ford" userId="91331816-2170-4383-be08-82a3e20650ca" providerId="ADAL" clId="{615432BE-DD6F-4CD5-91F6-A6A39AFC454D}" dt="2025-11-17T21:23:02.756" v="14364" actId="1076"/>
          <ac:picMkLst>
            <pc:docMk/>
            <pc:sldMk cId="3503700112" sldId="261"/>
            <ac:picMk id="1028" creationId="{EB18ACED-ED0C-5E65-1E9A-96D73BDBED2A}"/>
          </ac:picMkLst>
        </pc:picChg>
        <pc:cxnChg chg="add del">
          <ac:chgData name="Samantha Ford" userId="91331816-2170-4383-be08-82a3e20650ca" providerId="ADAL" clId="{615432BE-DD6F-4CD5-91F6-A6A39AFC454D}" dt="2025-11-17T07:41:39.429" v="10419" actId="11529"/>
          <ac:cxnSpMkLst>
            <pc:docMk/>
            <pc:sldMk cId="3503700112" sldId="261"/>
            <ac:cxnSpMk id="3" creationId="{BC1DCF03-11DF-0118-694F-A28FE431E09B}"/>
          </ac:cxnSpMkLst>
        </pc:cxnChg>
        <pc:cxnChg chg="add mod">
          <ac:chgData name="Samantha Ford" userId="91331816-2170-4383-be08-82a3e20650ca" providerId="ADAL" clId="{615432BE-DD6F-4CD5-91F6-A6A39AFC454D}" dt="2025-11-15T22:59:21.814" v="4824" actId="1076"/>
          <ac:cxnSpMkLst>
            <pc:docMk/>
            <pc:sldMk cId="3503700112" sldId="261"/>
            <ac:cxnSpMk id="5" creationId="{4BB19423-6655-E722-B6A2-2E404EBE4ECD}"/>
          </ac:cxnSpMkLst>
        </pc:cxnChg>
        <pc:cxnChg chg="add mod">
          <ac:chgData name="Samantha Ford" userId="91331816-2170-4383-be08-82a3e20650ca" providerId="ADAL" clId="{615432BE-DD6F-4CD5-91F6-A6A39AFC454D}" dt="2025-11-17T07:30:09.905" v="10402" actId="1035"/>
          <ac:cxnSpMkLst>
            <pc:docMk/>
            <pc:sldMk cId="3503700112" sldId="261"/>
            <ac:cxnSpMk id="16" creationId="{077C324A-63F5-4D55-CDFE-0ACC30DA085B}"/>
          </ac:cxnSpMkLst>
        </pc:cxnChg>
        <pc:cxnChg chg="add mod">
          <ac:chgData name="Samantha Ford" userId="91331816-2170-4383-be08-82a3e20650ca" providerId="ADAL" clId="{615432BE-DD6F-4CD5-91F6-A6A39AFC454D}" dt="2025-11-15T23:08:23.995" v="5156" actId="1076"/>
          <ac:cxnSpMkLst>
            <pc:docMk/>
            <pc:sldMk cId="3503700112" sldId="261"/>
            <ac:cxnSpMk id="18" creationId="{DB9CB6CD-3391-139E-7A1D-AA8C9DEF6CA3}"/>
          </ac:cxnSpMkLst>
        </pc:cxnChg>
        <pc:cxnChg chg="add mod">
          <ac:chgData name="Samantha Ford" userId="91331816-2170-4383-be08-82a3e20650ca" providerId="ADAL" clId="{615432BE-DD6F-4CD5-91F6-A6A39AFC454D}" dt="2025-11-16T00:11:13.897" v="5413" actId="1035"/>
          <ac:cxnSpMkLst>
            <pc:docMk/>
            <pc:sldMk cId="3503700112" sldId="261"/>
            <ac:cxnSpMk id="20" creationId="{90E8FA8D-DDED-23D9-65AB-440AF91D66B4}"/>
          </ac:cxnSpMkLst>
        </pc:cxnChg>
        <pc:cxnChg chg="add mod">
          <ac:chgData name="Samantha Ford" userId="91331816-2170-4383-be08-82a3e20650ca" providerId="ADAL" clId="{615432BE-DD6F-4CD5-91F6-A6A39AFC454D}" dt="2025-11-17T07:42:34.284" v="10435" actId="1037"/>
          <ac:cxnSpMkLst>
            <pc:docMk/>
            <pc:sldMk cId="3503700112" sldId="261"/>
            <ac:cxnSpMk id="22" creationId="{EC9B6EB3-3000-9E0B-BFB7-9EDB47784FD9}"/>
          </ac:cxnSpMkLst>
        </pc:cxnChg>
        <pc:cxnChg chg="add">
          <ac:chgData name="Samantha Ford" userId="91331816-2170-4383-be08-82a3e20650ca" providerId="ADAL" clId="{615432BE-DD6F-4CD5-91F6-A6A39AFC454D}" dt="2025-11-17T07:42:43.611" v="10436" actId="11529"/>
          <ac:cxnSpMkLst>
            <pc:docMk/>
            <pc:sldMk cId="3503700112" sldId="261"/>
            <ac:cxnSpMk id="27" creationId="{E4AF82AF-EEBA-FE5B-40C9-8C04BD66CFFA}"/>
          </ac:cxnSpMkLst>
        </pc:cxnChg>
      </pc:sldChg>
      <pc:sldChg chg="new del">
        <pc:chgData name="Samantha Ford" userId="91331816-2170-4383-be08-82a3e20650ca" providerId="ADAL" clId="{615432BE-DD6F-4CD5-91F6-A6A39AFC454D}" dt="2025-11-17T10:14:44.566" v="13580" actId="47"/>
        <pc:sldMkLst>
          <pc:docMk/>
          <pc:sldMk cId="3558855599" sldId="262"/>
        </pc:sldMkLst>
      </pc:sldChg>
      <pc:sldChg chg="addSp delSp modSp new mod ord modClrScheme chgLayout modNotesTx">
        <pc:chgData name="Samantha Ford" userId="91331816-2170-4383-be08-82a3e20650ca" providerId="ADAL" clId="{615432BE-DD6F-4CD5-91F6-A6A39AFC454D}" dt="2025-11-17T21:34:51.509" v="14569" actId="1036"/>
        <pc:sldMkLst>
          <pc:docMk/>
          <pc:sldMk cId="3457313818" sldId="263"/>
        </pc:sldMkLst>
        <pc:spChg chg="del">
          <ac:chgData name="Samantha Ford" userId="91331816-2170-4383-be08-82a3e20650ca" providerId="ADAL" clId="{615432BE-DD6F-4CD5-91F6-A6A39AFC454D}" dt="2025-11-17T09:48:28.180" v="12538" actId="700"/>
          <ac:spMkLst>
            <pc:docMk/>
            <pc:sldMk cId="3457313818" sldId="263"/>
            <ac:spMk id="2" creationId="{B73A8AD4-352C-BE00-D264-97330E2D1E02}"/>
          </ac:spMkLst>
        </pc:spChg>
        <pc:spChg chg="del">
          <ac:chgData name="Samantha Ford" userId="91331816-2170-4383-be08-82a3e20650ca" providerId="ADAL" clId="{615432BE-DD6F-4CD5-91F6-A6A39AFC454D}" dt="2025-11-17T09:48:28.180" v="12538" actId="700"/>
          <ac:spMkLst>
            <pc:docMk/>
            <pc:sldMk cId="3457313818" sldId="263"/>
            <ac:spMk id="3" creationId="{B29D23B0-6DBF-6C4B-F9E0-2733985D5C5D}"/>
          </ac:spMkLst>
        </pc:spChg>
        <pc:spChg chg="del">
          <ac:chgData name="Samantha Ford" userId="91331816-2170-4383-be08-82a3e20650ca" providerId="ADAL" clId="{615432BE-DD6F-4CD5-91F6-A6A39AFC454D}" dt="2025-11-17T09:48:28.180" v="12538" actId="700"/>
          <ac:spMkLst>
            <pc:docMk/>
            <pc:sldMk cId="3457313818" sldId="263"/>
            <ac:spMk id="4" creationId="{7327EDE1-095E-B721-8FE6-9397DEA100C8}"/>
          </ac:spMkLst>
        </pc:spChg>
        <pc:spChg chg="add mod">
          <ac:chgData name="Samantha Ford" userId="91331816-2170-4383-be08-82a3e20650ca" providerId="ADAL" clId="{615432BE-DD6F-4CD5-91F6-A6A39AFC454D}" dt="2025-11-17T20:25:03.416" v="13944"/>
          <ac:spMkLst>
            <pc:docMk/>
            <pc:sldMk cId="3457313818" sldId="263"/>
            <ac:spMk id="6" creationId="{DC7C6D65-A748-B724-6531-6E879BF4F946}"/>
          </ac:spMkLst>
        </pc:spChg>
        <pc:spChg chg="add mod">
          <ac:chgData name="Samantha Ford" userId="91331816-2170-4383-be08-82a3e20650ca" providerId="ADAL" clId="{615432BE-DD6F-4CD5-91F6-A6A39AFC454D}" dt="2025-11-17T20:22:19.643" v="13891" actId="2711"/>
          <ac:spMkLst>
            <pc:docMk/>
            <pc:sldMk cId="3457313818" sldId="263"/>
            <ac:spMk id="8" creationId="{DB78904F-4562-3AF2-B4E9-AF751FD03A61}"/>
          </ac:spMkLst>
        </pc:spChg>
        <pc:spChg chg="add mod">
          <ac:chgData name="Samantha Ford" userId="91331816-2170-4383-be08-82a3e20650ca" providerId="ADAL" clId="{615432BE-DD6F-4CD5-91F6-A6A39AFC454D}" dt="2025-11-17T20:12:34.398" v="13857" actId="20577"/>
          <ac:spMkLst>
            <pc:docMk/>
            <pc:sldMk cId="3457313818" sldId="263"/>
            <ac:spMk id="9" creationId="{EEAB20D3-044C-840A-16D7-4A93D86FBEC8}"/>
          </ac:spMkLst>
        </pc:spChg>
        <pc:spChg chg="add mod">
          <ac:chgData name="Samantha Ford" userId="91331816-2170-4383-be08-82a3e20650ca" providerId="ADAL" clId="{615432BE-DD6F-4CD5-91F6-A6A39AFC454D}" dt="2025-11-17T21:34:51.509" v="14569" actId="1036"/>
          <ac:spMkLst>
            <pc:docMk/>
            <pc:sldMk cId="3457313818" sldId="263"/>
            <ac:spMk id="10" creationId="{A8C6689D-56E6-2532-37C4-A17E3E626658}"/>
          </ac:spMkLst>
        </pc:spChg>
        <pc:picChg chg="add mod modCrop">
          <ac:chgData name="Samantha Ford" userId="91331816-2170-4383-be08-82a3e20650ca" providerId="ADAL" clId="{615432BE-DD6F-4CD5-91F6-A6A39AFC454D}" dt="2025-11-17T20:24:00.728" v="13897" actId="1076"/>
          <ac:picMkLst>
            <pc:docMk/>
            <pc:sldMk cId="3457313818" sldId="263"/>
            <ac:picMk id="5" creationId="{3FD09A04-83F4-8ECE-4F15-E59DBEF90832}"/>
          </ac:picMkLst>
        </pc:picChg>
        <pc:picChg chg="add mod">
          <ac:chgData name="Samantha Ford" userId="91331816-2170-4383-be08-82a3e20650ca" providerId="ADAL" clId="{615432BE-DD6F-4CD5-91F6-A6A39AFC454D}" dt="2025-11-17T20:24:18.360" v="13901" actId="1076"/>
          <ac:picMkLst>
            <pc:docMk/>
            <pc:sldMk cId="3457313818" sldId="263"/>
            <ac:picMk id="3074" creationId="{EAFECA0F-B6A2-30E3-FECC-7A25AEDA44CE}"/>
          </ac:picMkLst>
        </pc:picChg>
      </pc:sldChg>
      <pc:sldChg chg="addSp delSp modSp new del mod ord modClrScheme chgLayout">
        <pc:chgData name="Samantha Ford" userId="91331816-2170-4383-be08-82a3e20650ca" providerId="ADAL" clId="{615432BE-DD6F-4CD5-91F6-A6A39AFC454D}" dt="2025-11-17T07:26:06.052" v="10370" actId="2696"/>
        <pc:sldMkLst>
          <pc:docMk/>
          <pc:sldMk cId="946074191" sldId="265"/>
        </pc:sldMkLst>
      </pc:sldChg>
      <pc:sldChg chg="addSp delSp modSp new mod modClrScheme chgLayout">
        <pc:chgData name="Samantha Ford" userId="91331816-2170-4383-be08-82a3e20650ca" providerId="ADAL" clId="{615432BE-DD6F-4CD5-91F6-A6A39AFC454D}" dt="2025-11-17T10:17:43.484" v="13659" actId="207"/>
        <pc:sldMkLst>
          <pc:docMk/>
          <pc:sldMk cId="4266537775" sldId="266"/>
        </pc:sldMkLst>
        <pc:spChg chg="add del mod ord">
          <ac:chgData name="Samantha Ford" userId="91331816-2170-4383-be08-82a3e20650ca" providerId="ADAL" clId="{615432BE-DD6F-4CD5-91F6-A6A39AFC454D}" dt="2025-11-17T09:38:08.266" v="12504" actId="26606"/>
          <ac:spMkLst>
            <pc:docMk/>
            <pc:sldMk cId="4266537775" sldId="266"/>
            <ac:spMk id="3" creationId="{1C9E18DA-8817-A9E7-CB89-CC52F28A8288}"/>
          </ac:spMkLst>
        </pc:spChg>
        <pc:spChg chg="add del mod ord">
          <ac:chgData name="Samantha Ford" userId="91331816-2170-4383-be08-82a3e20650ca" providerId="ADAL" clId="{615432BE-DD6F-4CD5-91F6-A6A39AFC454D}" dt="2025-11-17T09:38:08.266" v="12504" actId="26606"/>
          <ac:spMkLst>
            <pc:docMk/>
            <pc:sldMk cId="4266537775" sldId="266"/>
            <ac:spMk id="4" creationId="{EF52D7F9-0490-92DF-7785-36456C0EAC47}"/>
          </ac:spMkLst>
        </pc:spChg>
        <pc:spChg chg="add mod">
          <ac:chgData name="Samantha Ford" userId="91331816-2170-4383-be08-82a3e20650ca" providerId="ADAL" clId="{615432BE-DD6F-4CD5-91F6-A6A39AFC454D}" dt="2025-11-17T09:39:01.335" v="12537" actId="20577"/>
          <ac:spMkLst>
            <pc:docMk/>
            <pc:sldMk cId="4266537775" sldId="266"/>
            <ac:spMk id="10" creationId="{780A03ED-0E86-C15A-1A1D-5206D1CDF85C}"/>
          </ac:spMkLst>
        </pc:spChg>
        <pc:graphicFrameChg chg="add modGraphic">
          <ac:chgData name="Samantha Ford" userId="91331816-2170-4383-be08-82a3e20650ca" providerId="ADAL" clId="{615432BE-DD6F-4CD5-91F6-A6A39AFC454D}" dt="2025-11-17T10:17:43.484" v="13659" actId="207"/>
          <ac:graphicFrameMkLst>
            <pc:docMk/>
            <pc:sldMk cId="4266537775" sldId="266"/>
            <ac:graphicFrameMk id="6" creationId="{681B7962-FCB8-6F0B-CE77-EC8633DD4D9B}"/>
          </ac:graphicFrameMkLst>
        </pc:graphicFrameChg>
      </pc:sldChg>
      <pc:sldChg chg="addSp delSp modSp new mod ord modClrScheme chgLayout modNotesTx">
        <pc:chgData name="Samantha Ford" userId="91331816-2170-4383-be08-82a3e20650ca" providerId="ADAL" clId="{615432BE-DD6F-4CD5-91F6-A6A39AFC454D}" dt="2025-11-17T21:35:01.088" v="14578" actId="1035"/>
        <pc:sldMkLst>
          <pc:docMk/>
          <pc:sldMk cId="2404005444" sldId="267"/>
        </pc:sldMkLst>
        <pc:spChg chg="add mod">
          <ac:chgData name="Samantha Ford" userId="91331816-2170-4383-be08-82a3e20650ca" providerId="ADAL" clId="{615432BE-DD6F-4CD5-91F6-A6A39AFC454D}" dt="2025-11-17T08:51:49.664" v="11807" actId="1076"/>
          <ac:spMkLst>
            <pc:docMk/>
            <pc:sldMk cId="2404005444" sldId="267"/>
            <ac:spMk id="4" creationId="{C8E7CE4E-8ED7-77ED-DC51-A5BCD4B42E7A}"/>
          </ac:spMkLst>
        </pc:spChg>
        <pc:spChg chg="add mod">
          <ac:chgData name="Samantha Ford" userId="91331816-2170-4383-be08-82a3e20650ca" providerId="ADAL" clId="{615432BE-DD6F-4CD5-91F6-A6A39AFC454D}" dt="2025-11-17T08:52:11.318" v="11813" actId="1076"/>
          <ac:spMkLst>
            <pc:docMk/>
            <pc:sldMk cId="2404005444" sldId="267"/>
            <ac:spMk id="5" creationId="{63134E08-7B6E-C885-25E7-06098DA08D33}"/>
          </ac:spMkLst>
        </pc:spChg>
        <pc:spChg chg="add mod">
          <ac:chgData name="Samantha Ford" userId="91331816-2170-4383-be08-82a3e20650ca" providerId="ADAL" clId="{615432BE-DD6F-4CD5-91F6-A6A39AFC454D}" dt="2025-11-17T21:35:01.088" v="14578" actId="1035"/>
          <ac:spMkLst>
            <pc:docMk/>
            <pc:sldMk cId="2404005444" sldId="267"/>
            <ac:spMk id="7" creationId="{90E5B333-4244-1A0E-6CCC-934C64B14FEA}"/>
          </ac:spMkLst>
        </pc:spChg>
        <pc:spChg chg="add mod">
          <ac:chgData name="Samantha Ford" userId="91331816-2170-4383-be08-82a3e20650ca" providerId="ADAL" clId="{615432BE-DD6F-4CD5-91F6-A6A39AFC454D}" dt="2025-11-16T22:40:41.809" v="10189" actId="14100"/>
          <ac:spMkLst>
            <pc:docMk/>
            <pc:sldMk cId="2404005444" sldId="267"/>
            <ac:spMk id="8" creationId="{77092AEE-0702-71D7-A1F3-BA444C20F18D}"/>
          </ac:spMkLst>
        </pc:spChg>
        <pc:spChg chg="add mod">
          <ac:chgData name="Samantha Ford" userId="91331816-2170-4383-be08-82a3e20650ca" providerId="ADAL" clId="{615432BE-DD6F-4CD5-91F6-A6A39AFC454D}" dt="2025-11-17T10:00:29.298" v="12828" actId="20577"/>
          <ac:spMkLst>
            <pc:docMk/>
            <pc:sldMk cId="2404005444" sldId="267"/>
            <ac:spMk id="9" creationId="{A3D1DF9D-B3E5-1396-BA3F-718A1BBCBD22}"/>
          </ac:spMkLst>
        </pc:spChg>
        <pc:picChg chg="add mod">
          <ac:chgData name="Samantha Ford" userId="91331816-2170-4383-be08-82a3e20650ca" providerId="ADAL" clId="{615432BE-DD6F-4CD5-91F6-A6A39AFC454D}" dt="2025-11-16T22:40:47.110" v="10191" actId="1076"/>
          <ac:picMkLst>
            <pc:docMk/>
            <pc:sldMk cId="2404005444" sldId="267"/>
            <ac:picMk id="1026" creationId="{1D5CC4F2-63B3-8CEE-394C-0D9D54E81130}"/>
          </ac:picMkLst>
        </pc:picChg>
        <pc:cxnChg chg="add mod">
          <ac:chgData name="Samantha Ford" userId="91331816-2170-4383-be08-82a3e20650ca" providerId="ADAL" clId="{615432BE-DD6F-4CD5-91F6-A6A39AFC454D}" dt="2025-11-17T08:51:53.508" v="11808" actId="1076"/>
          <ac:cxnSpMkLst>
            <pc:docMk/>
            <pc:sldMk cId="2404005444" sldId="267"/>
            <ac:cxnSpMk id="3" creationId="{4C9719FF-8B28-AF03-3411-38076853E119}"/>
          </ac:cxnSpMkLst>
        </pc:cxnChg>
        <pc:cxnChg chg="add mod">
          <ac:chgData name="Samantha Ford" userId="91331816-2170-4383-be08-82a3e20650ca" providerId="ADAL" clId="{615432BE-DD6F-4CD5-91F6-A6A39AFC454D}" dt="2025-11-17T08:52:18.451" v="11814" actId="1076"/>
          <ac:cxnSpMkLst>
            <pc:docMk/>
            <pc:sldMk cId="2404005444" sldId="267"/>
            <ac:cxnSpMk id="6" creationId="{D89683F3-F38C-46D8-6AB4-9807E066E877}"/>
          </ac:cxnSpMkLst>
        </pc:cxnChg>
      </pc:sldChg>
      <pc:sldChg chg="addSp modSp new del mod ord">
        <pc:chgData name="Samantha Ford" userId="91331816-2170-4383-be08-82a3e20650ca" providerId="ADAL" clId="{615432BE-DD6F-4CD5-91F6-A6A39AFC454D}" dt="2025-11-17T09:04:08.817" v="11992" actId="47"/>
        <pc:sldMkLst>
          <pc:docMk/>
          <pc:sldMk cId="2672720857" sldId="268"/>
        </pc:sldMkLst>
      </pc:sldChg>
      <pc:sldChg chg="addSp delSp modSp new mod ord modNotesTx">
        <pc:chgData name="Samantha Ford" userId="91331816-2170-4383-be08-82a3e20650ca" providerId="ADAL" clId="{615432BE-DD6F-4CD5-91F6-A6A39AFC454D}" dt="2025-11-16T22:34:10.466" v="9917" actId="20577"/>
        <pc:sldMkLst>
          <pc:docMk/>
          <pc:sldMk cId="3020081613" sldId="269"/>
        </pc:sldMkLst>
        <pc:spChg chg="mod">
          <ac:chgData name="Samantha Ford" userId="91331816-2170-4383-be08-82a3e20650ca" providerId="ADAL" clId="{615432BE-DD6F-4CD5-91F6-A6A39AFC454D}" dt="2025-11-15T20:32:03.685" v="4600" actId="1076"/>
          <ac:spMkLst>
            <pc:docMk/>
            <pc:sldMk cId="3020081613" sldId="269"/>
            <ac:spMk id="2" creationId="{2B79FBC7-75DE-7878-D72A-DD1A006BF20F}"/>
          </ac:spMkLst>
        </pc:spChg>
        <pc:spChg chg="add mod">
          <ac:chgData name="Samantha Ford" userId="91331816-2170-4383-be08-82a3e20650ca" providerId="ADAL" clId="{615432BE-DD6F-4CD5-91F6-A6A39AFC454D}" dt="2025-11-15T20:30:32.366" v="4546" actId="1076"/>
          <ac:spMkLst>
            <pc:docMk/>
            <pc:sldMk cId="3020081613" sldId="269"/>
            <ac:spMk id="34" creationId="{E120BF41-5324-2303-A2D3-B6B3EF51247F}"/>
          </ac:spMkLst>
        </pc:spChg>
        <pc:spChg chg="add mod">
          <ac:chgData name="Samantha Ford" userId="91331816-2170-4383-be08-82a3e20650ca" providerId="ADAL" clId="{615432BE-DD6F-4CD5-91F6-A6A39AFC454D}" dt="2025-11-15T20:30:38.763" v="4548" actId="1076"/>
          <ac:spMkLst>
            <pc:docMk/>
            <pc:sldMk cId="3020081613" sldId="269"/>
            <ac:spMk id="35" creationId="{7B80D3A1-0689-DA5B-A69D-90218551637D}"/>
          </ac:spMkLst>
        </pc:spChg>
        <pc:spChg chg="add mod">
          <ac:chgData name="Samantha Ford" userId="91331816-2170-4383-be08-82a3e20650ca" providerId="ADAL" clId="{615432BE-DD6F-4CD5-91F6-A6A39AFC454D}" dt="2025-11-15T20:30:42.874" v="4550" actId="1076"/>
          <ac:spMkLst>
            <pc:docMk/>
            <pc:sldMk cId="3020081613" sldId="269"/>
            <ac:spMk id="36" creationId="{B4A43FCA-1443-8230-064E-3148565CFE4B}"/>
          </ac:spMkLst>
        </pc:spChg>
        <pc:spChg chg="add mod">
          <ac:chgData name="Samantha Ford" userId="91331816-2170-4383-be08-82a3e20650ca" providerId="ADAL" clId="{615432BE-DD6F-4CD5-91F6-A6A39AFC454D}" dt="2025-11-15T20:32:15.460" v="4602" actId="1076"/>
          <ac:spMkLst>
            <pc:docMk/>
            <pc:sldMk cId="3020081613" sldId="269"/>
            <ac:spMk id="37" creationId="{9B0B10C7-6E9B-923E-6023-B2043910C22F}"/>
          </ac:spMkLst>
        </pc:spChg>
        <pc:spChg chg="add mod">
          <ac:chgData name="Samantha Ford" userId="91331816-2170-4383-be08-82a3e20650ca" providerId="ADAL" clId="{615432BE-DD6F-4CD5-91F6-A6A39AFC454D}" dt="2025-11-15T20:31:14.143" v="4563" actId="1076"/>
          <ac:spMkLst>
            <pc:docMk/>
            <pc:sldMk cId="3020081613" sldId="269"/>
            <ac:spMk id="38" creationId="{C523E920-FBF8-8BAA-A701-1DDC0EBB7E72}"/>
          </ac:spMkLst>
        </pc:spChg>
        <pc:spChg chg="add mod">
          <ac:chgData name="Samantha Ford" userId="91331816-2170-4383-be08-82a3e20650ca" providerId="ADAL" clId="{615432BE-DD6F-4CD5-91F6-A6A39AFC454D}" dt="2025-11-15T20:32:19.316" v="4604" actId="1076"/>
          <ac:spMkLst>
            <pc:docMk/>
            <pc:sldMk cId="3020081613" sldId="269"/>
            <ac:spMk id="41" creationId="{F20E0F4B-F502-0B7B-C5DC-968B3C7184FA}"/>
          </ac:spMkLst>
        </pc:spChg>
        <pc:spChg chg="add mod">
          <ac:chgData name="Samantha Ford" userId="91331816-2170-4383-be08-82a3e20650ca" providerId="ADAL" clId="{615432BE-DD6F-4CD5-91F6-A6A39AFC454D}" dt="2025-11-15T20:38:58.390" v="4684" actId="20577"/>
          <ac:spMkLst>
            <pc:docMk/>
            <pc:sldMk cId="3020081613" sldId="269"/>
            <ac:spMk id="88" creationId="{21A730ED-0FCE-8395-DF54-7F334FA2CF83}"/>
          </ac:spMkLst>
        </pc:spChg>
        <pc:spChg chg="add mod">
          <ac:chgData name="Samantha Ford" userId="91331816-2170-4383-be08-82a3e20650ca" providerId="ADAL" clId="{615432BE-DD6F-4CD5-91F6-A6A39AFC454D}" dt="2025-11-15T20:40:01.848" v="4726" actId="1076"/>
          <ac:spMkLst>
            <pc:docMk/>
            <pc:sldMk cId="3020081613" sldId="269"/>
            <ac:spMk id="89" creationId="{D491A962-5B07-2809-D52B-A0EADBEA4E63}"/>
          </ac:spMkLst>
        </pc:spChg>
        <pc:picChg chg="add mod">
          <ac:chgData name="Samantha Ford" userId="91331816-2170-4383-be08-82a3e20650ca" providerId="ADAL" clId="{615432BE-DD6F-4CD5-91F6-A6A39AFC454D}" dt="2025-11-15T20:30:34.775" v="4547" actId="1076"/>
          <ac:picMkLst>
            <pc:docMk/>
            <pc:sldMk cId="3020081613" sldId="269"/>
            <ac:picMk id="5" creationId="{3BEEB9B0-B5E4-9F78-CF18-B929B3B3FDD4}"/>
          </ac:picMkLst>
        </pc:picChg>
        <pc:picChg chg="add mod">
          <ac:chgData name="Samantha Ford" userId="91331816-2170-4383-be08-82a3e20650ca" providerId="ADAL" clId="{615432BE-DD6F-4CD5-91F6-A6A39AFC454D}" dt="2025-11-15T20:30:41.270" v="4549" actId="1076"/>
          <ac:picMkLst>
            <pc:docMk/>
            <pc:sldMk cId="3020081613" sldId="269"/>
            <ac:picMk id="9" creationId="{13DF7045-BCF8-FA2D-CB0B-7AD3E3E090C2}"/>
          </ac:picMkLst>
        </pc:picChg>
        <pc:picChg chg="add mod">
          <ac:chgData name="Samantha Ford" userId="91331816-2170-4383-be08-82a3e20650ca" providerId="ADAL" clId="{615432BE-DD6F-4CD5-91F6-A6A39AFC454D}" dt="2025-11-15T20:32:13.098" v="4601" actId="1076"/>
          <ac:picMkLst>
            <pc:docMk/>
            <pc:sldMk cId="3020081613" sldId="269"/>
            <ac:picMk id="11" creationId="{F57338F0-8C23-F1D3-CF05-82B7ADFBBE2F}"/>
          </ac:picMkLst>
        </pc:picChg>
        <pc:picChg chg="add mod">
          <ac:chgData name="Samantha Ford" userId="91331816-2170-4383-be08-82a3e20650ca" providerId="ADAL" clId="{615432BE-DD6F-4CD5-91F6-A6A39AFC454D}" dt="2025-11-15T20:30:29.358" v="4545" actId="1076"/>
          <ac:picMkLst>
            <pc:docMk/>
            <pc:sldMk cId="3020081613" sldId="269"/>
            <ac:picMk id="27" creationId="{DB284161-4BBD-7D51-8B3D-504DA93F2C6C}"/>
          </ac:picMkLst>
        </pc:picChg>
        <pc:picChg chg="add mod">
          <ac:chgData name="Samantha Ford" userId="91331816-2170-4383-be08-82a3e20650ca" providerId="ADAL" clId="{615432BE-DD6F-4CD5-91F6-A6A39AFC454D}" dt="2025-11-15T20:35:41.102" v="4640" actId="1038"/>
          <ac:picMkLst>
            <pc:docMk/>
            <pc:sldMk cId="3020081613" sldId="269"/>
            <ac:picMk id="31" creationId="{C0B7AD0C-98C5-24CA-DF8A-B81EC57EAF25}"/>
          </ac:picMkLst>
        </pc:picChg>
        <pc:picChg chg="add mod">
          <ac:chgData name="Samantha Ford" userId="91331816-2170-4383-be08-82a3e20650ca" providerId="ADAL" clId="{615432BE-DD6F-4CD5-91F6-A6A39AFC454D}" dt="2025-11-15T20:31:10.693" v="4562" actId="1076"/>
          <ac:picMkLst>
            <pc:docMk/>
            <pc:sldMk cId="3020081613" sldId="269"/>
            <ac:picMk id="33" creationId="{99090CEA-CBD6-C47C-2530-D94F71F54A30}"/>
          </ac:picMkLst>
        </pc:picChg>
        <pc:picChg chg="add mod">
          <ac:chgData name="Samantha Ford" userId="91331816-2170-4383-be08-82a3e20650ca" providerId="ADAL" clId="{615432BE-DD6F-4CD5-91F6-A6A39AFC454D}" dt="2025-11-15T20:32:17.620" v="4603" actId="1076"/>
          <ac:picMkLst>
            <pc:docMk/>
            <pc:sldMk cId="3020081613" sldId="269"/>
            <ac:picMk id="40" creationId="{1E126C8A-D715-C261-7301-68E5E84E7A57}"/>
          </ac:picMkLst>
        </pc:picChg>
        <pc:cxnChg chg="add mod">
          <ac:chgData name="Samantha Ford" userId="91331816-2170-4383-be08-82a3e20650ca" providerId="ADAL" clId="{615432BE-DD6F-4CD5-91F6-A6A39AFC454D}" dt="2025-11-15T20:41:48.925" v="4767" actId="14100"/>
          <ac:cxnSpMkLst>
            <pc:docMk/>
            <pc:sldMk cId="3020081613" sldId="269"/>
            <ac:cxnSpMk id="43" creationId="{9D6D8DDD-92E6-4F6B-73FC-F3D68A77F7FD}"/>
          </ac:cxnSpMkLst>
        </pc:cxnChg>
        <pc:cxnChg chg="add mod">
          <ac:chgData name="Samantha Ford" userId="91331816-2170-4383-be08-82a3e20650ca" providerId="ADAL" clId="{615432BE-DD6F-4CD5-91F6-A6A39AFC454D}" dt="2025-11-15T20:37:20.565" v="4665" actId="14100"/>
          <ac:cxnSpMkLst>
            <pc:docMk/>
            <pc:sldMk cId="3020081613" sldId="269"/>
            <ac:cxnSpMk id="47" creationId="{9663A77F-D8E9-40F6-7A80-5C6A18DA2FF3}"/>
          </ac:cxnSpMkLst>
        </pc:cxnChg>
        <pc:cxnChg chg="add mod">
          <ac:chgData name="Samantha Ford" userId="91331816-2170-4383-be08-82a3e20650ca" providerId="ADAL" clId="{615432BE-DD6F-4CD5-91F6-A6A39AFC454D}" dt="2025-11-15T20:38:04.289" v="4670" actId="14100"/>
          <ac:cxnSpMkLst>
            <pc:docMk/>
            <pc:sldMk cId="3020081613" sldId="269"/>
            <ac:cxnSpMk id="49" creationId="{AAF58908-357C-1C8F-F045-07A8E7F684CD}"/>
          </ac:cxnSpMkLst>
        </pc:cxnChg>
        <pc:cxnChg chg="add mod">
          <ac:chgData name="Samantha Ford" userId="91331816-2170-4383-be08-82a3e20650ca" providerId="ADAL" clId="{615432BE-DD6F-4CD5-91F6-A6A39AFC454D}" dt="2025-11-15T20:37:33.286" v="4668" actId="14100"/>
          <ac:cxnSpMkLst>
            <pc:docMk/>
            <pc:sldMk cId="3020081613" sldId="269"/>
            <ac:cxnSpMk id="51" creationId="{F6507C18-6AE8-E3DE-93BA-55FB6C15528E}"/>
          </ac:cxnSpMkLst>
        </pc:cxnChg>
        <pc:cxnChg chg="add mod">
          <ac:chgData name="Samantha Ford" userId="91331816-2170-4383-be08-82a3e20650ca" providerId="ADAL" clId="{615432BE-DD6F-4CD5-91F6-A6A39AFC454D}" dt="2025-11-15T20:37:36.354" v="4669" actId="14100"/>
          <ac:cxnSpMkLst>
            <pc:docMk/>
            <pc:sldMk cId="3020081613" sldId="269"/>
            <ac:cxnSpMk id="56" creationId="{770A74EF-F185-9E9B-4553-417458C69393}"/>
          </ac:cxnSpMkLst>
        </pc:cxnChg>
        <pc:cxnChg chg="add mod">
          <ac:chgData name="Samantha Ford" userId="91331816-2170-4383-be08-82a3e20650ca" providerId="ADAL" clId="{615432BE-DD6F-4CD5-91F6-A6A39AFC454D}" dt="2025-11-15T20:37:29.198" v="4667" actId="14100"/>
          <ac:cxnSpMkLst>
            <pc:docMk/>
            <pc:sldMk cId="3020081613" sldId="269"/>
            <ac:cxnSpMk id="59" creationId="{CDB41354-4DB0-A11E-9F28-7A604BDA207E}"/>
          </ac:cxnSpMkLst>
        </pc:cxnChg>
      </pc:sldChg>
      <pc:sldChg chg="addSp delSp modSp new mod modClrScheme chgLayout modNotesTx">
        <pc:chgData name="Samantha Ford" userId="91331816-2170-4383-be08-82a3e20650ca" providerId="ADAL" clId="{615432BE-DD6F-4CD5-91F6-A6A39AFC454D}" dt="2025-11-17T10:29:24.355" v="13757" actId="20577"/>
        <pc:sldMkLst>
          <pc:docMk/>
          <pc:sldMk cId="3523763328" sldId="270"/>
        </pc:sldMkLst>
        <pc:spChg chg="add mod">
          <ac:chgData name="Samantha Ford" userId="91331816-2170-4383-be08-82a3e20650ca" providerId="ADAL" clId="{615432BE-DD6F-4CD5-91F6-A6A39AFC454D}" dt="2025-11-17T10:11:09.649" v="13478" actId="1076"/>
          <ac:spMkLst>
            <pc:docMk/>
            <pc:sldMk cId="3523763328" sldId="270"/>
            <ac:spMk id="1054" creationId="{D6C90591-E22E-59BD-BCF4-4B6F0B81474C}"/>
          </ac:spMkLst>
        </pc:spChg>
        <pc:graphicFrameChg chg="add mod modGraphic">
          <ac:chgData name="Samantha Ford" userId="91331816-2170-4383-be08-82a3e20650ca" providerId="ADAL" clId="{615432BE-DD6F-4CD5-91F6-A6A39AFC454D}" dt="2025-11-17T10:15:29.634" v="13583" actId="12100"/>
          <ac:graphicFrameMkLst>
            <pc:docMk/>
            <pc:sldMk cId="3523763328" sldId="270"/>
            <ac:graphicFrameMk id="1049" creationId="{F0F5D32F-81C9-595E-56C7-5ECD9C8BCC76}"/>
          </ac:graphicFrameMkLst>
        </pc:graphicFrameChg>
      </pc:sldChg>
      <pc:sldChg chg="addSp delSp modSp new mod ord modClrScheme chgLayout modNotesTx">
        <pc:chgData name="Samantha Ford" userId="91331816-2170-4383-be08-82a3e20650ca" providerId="ADAL" clId="{615432BE-DD6F-4CD5-91F6-A6A39AFC454D}" dt="2025-11-17T21:27:22.940" v="14406" actId="1076"/>
        <pc:sldMkLst>
          <pc:docMk/>
          <pc:sldMk cId="3209093218" sldId="271"/>
        </pc:sldMkLst>
        <pc:spChg chg="add mod">
          <ac:chgData name="Samantha Ford" userId="91331816-2170-4383-be08-82a3e20650ca" providerId="ADAL" clId="{615432BE-DD6F-4CD5-91F6-A6A39AFC454D}" dt="2025-11-17T21:27:22.940" v="14406" actId="1076"/>
          <ac:spMkLst>
            <pc:docMk/>
            <pc:sldMk cId="3209093218" sldId="271"/>
            <ac:spMk id="6" creationId="{B11CEDE9-04B5-7D8A-5409-0FFC8A9922FB}"/>
          </ac:spMkLst>
        </pc:spChg>
        <pc:spChg chg="add mod ord">
          <ac:chgData name="Samantha Ford" userId="91331816-2170-4383-be08-82a3e20650ca" providerId="ADAL" clId="{615432BE-DD6F-4CD5-91F6-A6A39AFC454D}" dt="2025-11-17T21:26:38.476" v="14402" actId="1076"/>
          <ac:spMkLst>
            <pc:docMk/>
            <pc:sldMk cId="3209093218" sldId="271"/>
            <ac:spMk id="7" creationId="{CA069FEB-58AE-21F0-AA31-D93DDCF8E029}"/>
          </ac:spMkLst>
        </pc:spChg>
        <pc:spChg chg="add mod">
          <ac:chgData name="Samantha Ford" userId="91331816-2170-4383-be08-82a3e20650ca" providerId="ADAL" clId="{615432BE-DD6F-4CD5-91F6-A6A39AFC454D}" dt="2025-11-16T21:39:08.118" v="9052" actId="1076"/>
          <ac:spMkLst>
            <pc:docMk/>
            <pc:sldMk cId="3209093218" sldId="271"/>
            <ac:spMk id="9" creationId="{F6D41852-C0CF-5A6F-4187-E31C55FC69DA}"/>
          </ac:spMkLst>
        </pc:spChg>
        <pc:spChg chg="add mod">
          <ac:chgData name="Samantha Ford" userId="91331816-2170-4383-be08-82a3e20650ca" providerId="ADAL" clId="{615432BE-DD6F-4CD5-91F6-A6A39AFC454D}" dt="2025-11-16T21:39:04.646" v="9051" actId="207"/>
          <ac:spMkLst>
            <pc:docMk/>
            <pc:sldMk cId="3209093218" sldId="271"/>
            <ac:spMk id="10" creationId="{C3DCC99C-FEF3-D33C-23A3-FE4531F5665C}"/>
          </ac:spMkLst>
        </pc:spChg>
        <pc:spChg chg="add mod">
          <ac:chgData name="Samantha Ford" userId="91331816-2170-4383-be08-82a3e20650ca" providerId="ADAL" clId="{615432BE-DD6F-4CD5-91F6-A6A39AFC454D}" dt="2025-11-16T21:34:53.425" v="8951" actId="1076"/>
          <ac:spMkLst>
            <pc:docMk/>
            <pc:sldMk cId="3209093218" sldId="271"/>
            <ac:spMk id="13" creationId="{8266E181-1B24-37E1-8330-8E55872E79AD}"/>
          </ac:spMkLst>
        </pc:spChg>
        <pc:spChg chg="add mod">
          <ac:chgData name="Samantha Ford" userId="91331816-2170-4383-be08-82a3e20650ca" providerId="ADAL" clId="{615432BE-DD6F-4CD5-91F6-A6A39AFC454D}" dt="2025-11-16T21:39:02.333" v="9050" actId="207"/>
          <ac:spMkLst>
            <pc:docMk/>
            <pc:sldMk cId="3209093218" sldId="271"/>
            <ac:spMk id="25" creationId="{45D93F75-EF7E-997A-7AE8-1AF2F85D44A1}"/>
          </ac:spMkLst>
        </pc:spChg>
        <pc:picChg chg="add mod">
          <ac:chgData name="Samantha Ford" userId="91331816-2170-4383-be08-82a3e20650ca" providerId="ADAL" clId="{615432BE-DD6F-4CD5-91F6-A6A39AFC454D}" dt="2025-11-16T21:33:46.929" v="8938" actId="14100"/>
          <ac:picMkLst>
            <pc:docMk/>
            <pc:sldMk cId="3209093218" sldId="271"/>
            <ac:picMk id="2050" creationId="{E8DD523D-2830-FAEE-8E6E-91529AFACE7F}"/>
          </ac:picMkLst>
        </pc:picChg>
        <pc:picChg chg="add mod">
          <ac:chgData name="Samantha Ford" userId="91331816-2170-4383-be08-82a3e20650ca" providerId="ADAL" clId="{615432BE-DD6F-4CD5-91F6-A6A39AFC454D}" dt="2025-11-16T21:37:58.852" v="9030" actId="1076"/>
          <ac:picMkLst>
            <pc:docMk/>
            <pc:sldMk cId="3209093218" sldId="271"/>
            <ac:picMk id="2052" creationId="{663ABA7E-5FB0-CAC7-8F6D-83BF0FCDB70A}"/>
          </ac:picMkLst>
        </pc:picChg>
        <pc:cxnChg chg="add mod">
          <ac:chgData name="Samantha Ford" userId="91331816-2170-4383-be08-82a3e20650ca" providerId="ADAL" clId="{615432BE-DD6F-4CD5-91F6-A6A39AFC454D}" dt="2025-11-16T21:38:06.940" v="9032" actId="1076"/>
          <ac:cxnSpMkLst>
            <pc:docMk/>
            <pc:sldMk cId="3209093218" sldId="271"/>
            <ac:cxnSpMk id="20" creationId="{3EC12D53-F0EC-59A7-4C91-A88AC7F38864}"/>
          </ac:cxnSpMkLst>
        </pc:cxnChg>
        <pc:cxnChg chg="add mod">
          <ac:chgData name="Samantha Ford" userId="91331816-2170-4383-be08-82a3e20650ca" providerId="ADAL" clId="{615432BE-DD6F-4CD5-91F6-A6A39AFC454D}" dt="2025-11-16T21:38:11.959" v="9039" actId="1037"/>
          <ac:cxnSpMkLst>
            <pc:docMk/>
            <pc:sldMk cId="3209093218" sldId="271"/>
            <ac:cxnSpMk id="22" creationId="{4C8D8645-09F8-3460-02EF-1392CA9AAD92}"/>
          </ac:cxnSpMkLst>
        </pc:cxnChg>
      </pc:sldChg>
      <pc:sldChg chg="addSp delSp modSp add mod">
        <pc:chgData name="Samantha Ford" userId="91331816-2170-4383-be08-82a3e20650ca" providerId="ADAL" clId="{615432BE-DD6F-4CD5-91F6-A6A39AFC454D}" dt="2025-11-17T21:34:44.125" v="14562" actId="404"/>
        <pc:sldMkLst>
          <pc:docMk/>
          <pc:sldMk cId="607359824" sldId="1079"/>
        </pc:sldMkLst>
        <pc:spChg chg="mod">
          <ac:chgData name="Samantha Ford" userId="91331816-2170-4383-be08-82a3e20650ca" providerId="ADAL" clId="{615432BE-DD6F-4CD5-91F6-A6A39AFC454D}" dt="2025-11-17T20:03:41.610" v="13782" actId="207"/>
          <ac:spMkLst>
            <pc:docMk/>
            <pc:sldMk cId="607359824" sldId="1079"/>
            <ac:spMk id="2" creationId="{0C3599AA-1749-E985-5B81-38833F2F3670}"/>
          </ac:spMkLst>
        </pc:spChg>
        <pc:spChg chg="del">
          <ac:chgData name="Samantha Ford" userId="91331816-2170-4383-be08-82a3e20650ca" providerId="ADAL" clId="{615432BE-DD6F-4CD5-91F6-A6A39AFC454D}" dt="2025-11-17T08:37:34.197" v="11592" actId="478"/>
          <ac:spMkLst>
            <pc:docMk/>
            <pc:sldMk cId="607359824" sldId="1079"/>
            <ac:spMk id="3" creationId="{AEE93576-1331-688A-B1D4-93D88DCC6508}"/>
          </ac:spMkLst>
        </pc:spChg>
        <pc:spChg chg="del">
          <ac:chgData name="Samantha Ford" userId="91331816-2170-4383-be08-82a3e20650ca" providerId="ADAL" clId="{615432BE-DD6F-4CD5-91F6-A6A39AFC454D}" dt="2025-11-17T08:37:34.197" v="11592" actId="478"/>
          <ac:spMkLst>
            <pc:docMk/>
            <pc:sldMk cId="607359824" sldId="1079"/>
            <ac:spMk id="4" creationId="{1E6F14CF-1D17-9C80-36AA-AED49C3E1702}"/>
          </ac:spMkLst>
        </pc:spChg>
        <pc:spChg chg="del">
          <ac:chgData name="Samantha Ford" userId="91331816-2170-4383-be08-82a3e20650ca" providerId="ADAL" clId="{615432BE-DD6F-4CD5-91F6-A6A39AFC454D}" dt="2025-11-17T08:37:34.197" v="11592" actId="478"/>
          <ac:spMkLst>
            <pc:docMk/>
            <pc:sldMk cId="607359824" sldId="1079"/>
            <ac:spMk id="5" creationId="{EBB04B18-09F8-32B0-0124-A3BE35995ECD}"/>
          </ac:spMkLst>
        </pc:spChg>
        <pc:spChg chg="del">
          <ac:chgData name="Samantha Ford" userId="91331816-2170-4383-be08-82a3e20650ca" providerId="ADAL" clId="{615432BE-DD6F-4CD5-91F6-A6A39AFC454D}" dt="2025-11-17T08:37:51.332" v="11597" actId="478"/>
          <ac:spMkLst>
            <pc:docMk/>
            <pc:sldMk cId="607359824" sldId="1079"/>
            <ac:spMk id="6" creationId="{CD86BE80-B5C1-FF40-99D1-218489781897}"/>
          </ac:spMkLst>
        </pc:spChg>
        <pc:spChg chg="del">
          <ac:chgData name="Samantha Ford" userId="91331816-2170-4383-be08-82a3e20650ca" providerId="ADAL" clId="{615432BE-DD6F-4CD5-91F6-A6A39AFC454D}" dt="2025-11-17T08:37:51.332" v="11597" actId="478"/>
          <ac:spMkLst>
            <pc:docMk/>
            <pc:sldMk cId="607359824" sldId="1079"/>
            <ac:spMk id="8" creationId="{73689AA7-F928-EB81-69EB-35237FBD6C0D}"/>
          </ac:spMkLst>
        </pc:spChg>
        <pc:spChg chg="del">
          <ac:chgData name="Samantha Ford" userId="91331816-2170-4383-be08-82a3e20650ca" providerId="ADAL" clId="{615432BE-DD6F-4CD5-91F6-A6A39AFC454D}" dt="2025-11-17T08:37:51.332" v="11597" actId="478"/>
          <ac:spMkLst>
            <pc:docMk/>
            <pc:sldMk cId="607359824" sldId="1079"/>
            <ac:spMk id="9" creationId="{E1992231-BC09-F63C-F439-375ED92F01A0}"/>
          </ac:spMkLst>
        </pc:spChg>
        <pc:spChg chg="mod">
          <ac:chgData name="Samantha Ford" userId="91331816-2170-4383-be08-82a3e20650ca" providerId="ADAL" clId="{615432BE-DD6F-4CD5-91F6-A6A39AFC454D}" dt="2025-11-17T09:01:20.462" v="11973" actId="1076"/>
          <ac:spMkLst>
            <pc:docMk/>
            <pc:sldMk cId="607359824" sldId="1079"/>
            <ac:spMk id="10" creationId="{60163A83-FB9F-A55F-BCAA-CB4481D9657B}"/>
          </ac:spMkLst>
        </pc:spChg>
        <pc:spChg chg="del">
          <ac:chgData name="Samantha Ford" userId="91331816-2170-4383-be08-82a3e20650ca" providerId="ADAL" clId="{615432BE-DD6F-4CD5-91F6-A6A39AFC454D}" dt="2025-11-17T08:37:34.197" v="11592" actId="478"/>
          <ac:spMkLst>
            <pc:docMk/>
            <pc:sldMk cId="607359824" sldId="1079"/>
            <ac:spMk id="11" creationId="{3DA54722-79DD-4A58-D853-4A5AE34E76DF}"/>
          </ac:spMkLst>
        </pc:spChg>
        <pc:spChg chg="mod">
          <ac:chgData name="Samantha Ford" userId="91331816-2170-4383-be08-82a3e20650ca" providerId="ADAL" clId="{615432BE-DD6F-4CD5-91F6-A6A39AFC454D}" dt="2025-11-17T08:37:24.786" v="11588"/>
          <ac:spMkLst>
            <pc:docMk/>
            <pc:sldMk cId="607359824" sldId="1079"/>
            <ac:spMk id="15" creationId="{52C6E51D-5FFB-4E16-E5AF-2EBE521904A6}"/>
          </ac:spMkLst>
        </pc:spChg>
        <pc:spChg chg="mod">
          <ac:chgData name="Samantha Ford" userId="91331816-2170-4383-be08-82a3e20650ca" providerId="ADAL" clId="{615432BE-DD6F-4CD5-91F6-A6A39AFC454D}" dt="2025-11-17T08:37:24.786" v="11588"/>
          <ac:spMkLst>
            <pc:docMk/>
            <pc:sldMk cId="607359824" sldId="1079"/>
            <ac:spMk id="16" creationId="{40FC4C71-0837-4B44-891C-A9B7CA50D96C}"/>
          </ac:spMkLst>
        </pc:spChg>
        <pc:spChg chg="add mod">
          <ac:chgData name="Samantha Ford" userId="91331816-2170-4383-be08-82a3e20650ca" providerId="ADAL" clId="{615432BE-DD6F-4CD5-91F6-A6A39AFC454D}" dt="2025-11-17T08:37:24.786" v="11588"/>
          <ac:spMkLst>
            <pc:docMk/>
            <pc:sldMk cId="607359824" sldId="1079"/>
            <ac:spMk id="17" creationId="{D6EB2896-6B7C-655E-37A9-3C0064B22EF4}"/>
          </ac:spMkLst>
        </pc:spChg>
        <pc:spChg chg="del">
          <ac:chgData name="Samantha Ford" userId="91331816-2170-4383-be08-82a3e20650ca" providerId="ADAL" clId="{615432BE-DD6F-4CD5-91F6-A6A39AFC454D}" dt="2025-11-17T08:39:00.150" v="11614" actId="478"/>
          <ac:spMkLst>
            <pc:docMk/>
            <pc:sldMk cId="607359824" sldId="1079"/>
            <ac:spMk id="18" creationId="{446770D4-CD08-BEB7-0E7B-1722A206FD51}"/>
          </ac:spMkLst>
        </pc:spChg>
        <pc:spChg chg="add mod">
          <ac:chgData name="Samantha Ford" userId="91331816-2170-4383-be08-82a3e20650ca" providerId="ADAL" clId="{615432BE-DD6F-4CD5-91F6-A6A39AFC454D}" dt="2025-11-17T08:37:24.786" v="11588"/>
          <ac:spMkLst>
            <pc:docMk/>
            <pc:sldMk cId="607359824" sldId="1079"/>
            <ac:spMk id="19" creationId="{A63C5192-D81E-2FFB-50BE-FB548892AF56}"/>
          </ac:spMkLst>
        </pc:spChg>
        <pc:spChg chg="add mod">
          <ac:chgData name="Samantha Ford" userId="91331816-2170-4383-be08-82a3e20650ca" providerId="ADAL" clId="{615432BE-DD6F-4CD5-91F6-A6A39AFC454D}" dt="2025-11-17T08:37:24.786" v="11588"/>
          <ac:spMkLst>
            <pc:docMk/>
            <pc:sldMk cId="607359824" sldId="1079"/>
            <ac:spMk id="20" creationId="{0681AAF7-687B-EC5F-FC15-EC509F7BA85A}"/>
          </ac:spMkLst>
        </pc:spChg>
        <pc:spChg chg="add mod">
          <ac:chgData name="Samantha Ford" userId="91331816-2170-4383-be08-82a3e20650ca" providerId="ADAL" clId="{615432BE-DD6F-4CD5-91F6-A6A39AFC454D}" dt="2025-11-17T08:37:24.786" v="11588"/>
          <ac:spMkLst>
            <pc:docMk/>
            <pc:sldMk cId="607359824" sldId="1079"/>
            <ac:spMk id="21" creationId="{D66EBB57-DB0E-FEC1-37C5-09EE76B43CCB}"/>
          </ac:spMkLst>
        </pc:spChg>
        <pc:spChg chg="mod">
          <ac:chgData name="Samantha Ford" userId="91331816-2170-4383-be08-82a3e20650ca" providerId="ADAL" clId="{615432BE-DD6F-4CD5-91F6-A6A39AFC454D}" dt="2025-11-17T21:34:44.125" v="14562" actId="404"/>
          <ac:spMkLst>
            <pc:docMk/>
            <pc:sldMk cId="607359824" sldId="1079"/>
            <ac:spMk id="34" creationId="{8A6A2C52-CB20-7149-E717-1ED7A26D5195}"/>
          </ac:spMkLst>
        </pc:spChg>
        <pc:spChg chg="mod">
          <ac:chgData name="Samantha Ford" userId="91331816-2170-4383-be08-82a3e20650ca" providerId="ADAL" clId="{615432BE-DD6F-4CD5-91F6-A6A39AFC454D}" dt="2025-11-17T08:37:42.270" v="11593"/>
          <ac:spMkLst>
            <pc:docMk/>
            <pc:sldMk cId="607359824" sldId="1079"/>
            <ac:spMk id="37" creationId="{6F679A99-348A-BAAF-4C3B-B1846E97523C}"/>
          </ac:spMkLst>
        </pc:spChg>
        <pc:spChg chg="mod">
          <ac:chgData name="Samantha Ford" userId="91331816-2170-4383-be08-82a3e20650ca" providerId="ADAL" clId="{615432BE-DD6F-4CD5-91F6-A6A39AFC454D}" dt="2025-11-17T08:37:42.270" v="11593"/>
          <ac:spMkLst>
            <pc:docMk/>
            <pc:sldMk cId="607359824" sldId="1079"/>
            <ac:spMk id="38" creationId="{98FCBF42-237A-04A6-F21C-E2FA04E2F35A}"/>
          </ac:spMkLst>
        </pc:spChg>
        <pc:spChg chg="add mod">
          <ac:chgData name="Samantha Ford" userId="91331816-2170-4383-be08-82a3e20650ca" providerId="ADAL" clId="{615432BE-DD6F-4CD5-91F6-A6A39AFC454D}" dt="2025-11-17T08:37:42.270" v="11593"/>
          <ac:spMkLst>
            <pc:docMk/>
            <pc:sldMk cId="607359824" sldId="1079"/>
            <ac:spMk id="39" creationId="{95347E3B-553E-E4EF-DB7B-8EA532CB47B1}"/>
          </ac:spMkLst>
        </pc:spChg>
        <pc:spChg chg="add mod">
          <ac:chgData name="Samantha Ford" userId="91331816-2170-4383-be08-82a3e20650ca" providerId="ADAL" clId="{615432BE-DD6F-4CD5-91F6-A6A39AFC454D}" dt="2025-11-17T08:37:42.270" v="11593"/>
          <ac:spMkLst>
            <pc:docMk/>
            <pc:sldMk cId="607359824" sldId="1079"/>
            <ac:spMk id="40" creationId="{40529611-6783-C9A6-E0E4-A06DBC2E676A}"/>
          </ac:spMkLst>
        </pc:spChg>
        <pc:spChg chg="add mod">
          <ac:chgData name="Samantha Ford" userId="91331816-2170-4383-be08-82a3e20650ca" providerId="ADAL" clId="{615432BE-DD6F-4CD5-91F6-A6A39AFC454D}" dt="2025-11-17T08:37:42.270" v="11593"/>
          <ac:spMkLst>
            <pc:docMk/>
            <pc:sldMk cId="607359824" sldId="1079"/>
            <ac:spMk id="41" creationId="{273178FA-FA89-A040-E8D4-1F17DC767A4A}"/>
          </ac:spMkLst>
        </pc:spChg>
        <pc:spChg chg="add mod">
          <ac:chgData name="Samantha Ford" userId="91331816-2170-4383-be08-82a3e20650ca" providerId="ADAL" clId="{615432BE-DD6F-4CD5-91F6-A6A39AFC454D}" dt="2025-11-17T09:02:27.421" v="11981" actId="1076"/>
          <ac:spMkLst>
            <pc:docMk/>
            <pc:sldMk cId="607359824" sldId="1079"/>
            <ac:spMk id="45" creationId="{C17E1C8F-4D80-961B-E921-E8F51DBE42DF}"/>
          </ac:spMkLst>
        </pc:spChg>
        <pc:spChg chg="add mod">
          <ac:chgData name="Samantha Ford" userId="91331816-2170-4383-be08-82a3e20650ca" providerId="ADAL" clId="{615432BE-DD6F-4CD5-91F6-A6A39AFC454D}" dt="2025-11-17T09:00:25.453" v="11966" actId="1038"/>
          <ac:spMkLst>
            <pc:docMk/>
            <pc:sldMk cId="607359824" sldId="1079"/>
            <ac:spMk id="47" creationId="{BF6A803C-04DF-F1F1-8E08-FD24323EEA21}"/>
          </ac:spMkLst>
        </pc:spChg>
        <pc:spChg chg="add mod">
          <ac:chgData name="Samantha Ford" userId="91331816-2170-4383-be08-82a3e20650ca" providerId="ADAL" clId="{615432BE-DD6F-4CD5-91F6-A6A39AFC454D}" dt="2025-11-17T09:00:25.453" v="11966" actId="1038"/>
          <ac:spMkLst>
            <pc:docMk/>
            <pc:sldMk cId="607359824" sldId="1079"/>
            <ac:spMk id="49" creationId="{A84100CF-0DB4-DDAE-DDDA-ADBA57D12E7B}"/>
          </ac:spMkLst>
        </pc:spChg>
        <pc:grpChg chg="add mod">
          <ac:chgData name="Samantha Ford" userId="91331816-2170-4383-be08-82a3e20650ca" providerId="ADAL" clId="{615432BE-DD6F-4CD5-91F6-A6A39AFC454D}" dt="2025-11-17T08:37:24.786" v="11588"/>
          <ac:grpSpMkLst>
            <pc:docMk/>
            <pc:sldMk cId="607359824" sldId="1079"/>
            <ac:grpSpMk id="12" creationId="{20230666-DAA2-B7ED-A77C-A798D15753B5}"/>
          </ac:grpSpMkLst>
        </pc:grpChg>
        <pc:grpChg chg="del mod">
          <ac:chgData name="Samantha Ford" userId="91331816-2170-4383-be08-82a3e20650ca" providerId="ADAL" clId="{615432BE-DD6F-4CD5-91F6-A6A39AFC454D}" dt="2025-11-17T08:37:47.721" v="11596" actId="478"/>
          <ac:grpSpMkLst>
            <pc:docMk/>
            <pc:sldMk cId="607359824" sldId="1079"/>
            <ac:grpSpMk id="31" creationId="{11D8ECE6-687C-51BB-BF15-7039A1783FBC}"/>
          </ac:grpSpMkLst>
        </pc:grpChg>
        <pc:grpChg chg="del mod">
          <ac:chgData name="Samantha Ford" userId="91331816-2170-4383-be08-82a3e20650ca" providerId="ADAL" clId="{615432BE-DD6F-4CD5-91F6-A6A39AFC454D}" dt="2025-11-17T08:37:30.600" v="11591" actId="478"/>
          <ac:grpSpMkLst>
            <pc:docMk/>
            <pc:sldMk cId="607359824" sldId="1079"/>
            <ac:grpSpMk id="32" creationId="{3C9E3219-D6F6-C401-0AD0-D0C76F197CF8}"/>
          </ac:grpSpMkLst>
        </pc:grpChg>
        <pc:grpChg chg="add mod">
          <ac:chgData name="Samantha Ford" userId="91331816-2170-4383-be08-82a3e20650ca" providerId="ADAL" clId="{615432BE-DD6F-4CD5-91F6-A6A39AFC454D}" dt="2025-11-17T08:37:42.270" v="11593"/>
          <ac:grpSpMkLst>
            <pc:docMk/>
            <pc:sldMk cId="607359824" sldId="1079"/>
            <ac:grpSpMk id="33" creationId="{AE5E489B-7569-74F4-5913-D17610C14C21}"/>
          </ac:grpSpMkLst>
        </pc:grpChg>
        <pc:picChg chg="mod">
          <ac:chgData name="Samantha Ford" userId="91331816-2170-4383-be08-82a3e20650ca" providerId="ADAL" clId="{615432BE-DD6F-4CD5-91F6-A6A39AFC454D}" dt="2025-11-17T08:39:43.992" v="11625" actId="1076"/>
          <ac:picMkLst>
            <pc:docMk/>
            <pc:sldMk cId="607359824" sldId="1079"/>
            <ac:picMk id="7" creationId="{837AA4FC-FB31-766D-C545-71547DE037A2}"/>
          </ac:picMkLst>
        </pc:picChg>
        <pc:picChg chg="mod">
          <ac:chgData name="Samantha Ford" userId="91331816-2170-4383-be08-82a3e20650ca" providerId="ADAL" clId="{615432BE-DD6F-4CD5-91F6-A6A39AFC454D}" dt="2025-11-17T08:37:24.786" v="11588"/>
          <ac:picMkLst>
            <pc:docMk/>
            <pc:sldMk cId="607359824" sldId="1079"/>
            <ac:picMk id="13" creationId="{048FE464-7885-3731-961E-F055A1346BFC}"/>
          </ac:picMkLst>
        </pc:picChg>
        <pc:picChg chg="add mod">
          <ac:chgData name="Samantha Ford" userId="91331816-2170-4383-be08-82a3e20650ca" providerId="ADAL" clId="{615432BE-DD6F-4CD5-91F6-A6A39AFC454D}" dt="2025-11-17T09:01:17.159" v="11972" actId="1076"/>
          <ac:picMkLst>
            <pc:docMk/>
            <pc:sldMk cId="607359824" sldId="1079"/>
            <ac:picMk id="24" creationId="{FD56A5F9-DC66-1EEB-1320-2AAE5484F2B9}"/>
          </ac:picMkLst>
        </pc:picChg>
        <pc:picChg chg="mod">
          <ac:chgData name="Samantha Ford" userId="91331816-2170-4383-be08-82a3e20650ca" providerId="ADAL" clId="{615432BE-DD6F-4CD5-91F6-A6A39AFC454D}" dt="2025-11-17T08:37:42.270" v="11593"/>
          <ac:picMkLst>
            <pc:docMk/>
            <pc:sldMk cId="607359824" sldId="1079"/>
            <ac:picMk id="35" creationId="{9996A0CB-CE63-66EF-6310-0ABF889A13FE}"/>
          </ac:picMkLst>
        </pc:picChg>
        <pc:picChg chg="add mod">
          <ac:chgData name="Samantha Ford" userId="91331816-2170-4383-be08-82a3e20650ca" providerId="ADAL" clId="{615432BE-DD6F-4CD5-91F6-A6A39AFC454D}" dt="2025-11-17T09:01:14.850" v="11971" actId="1076"/>
          <ac:picMkLst>
            <pc:docMk/>
            <pc:sldMk cId="607359824" sldId="1079"/>
            <ac:picMk id="42" creationId="{BDA1B905-B413-FEDB-D7EB-A6F9FF1B05BA}"/>
          </ac:picMkLst>
        </pc:picChg>
        <pc:picChg chg="add mod">
          <ac:chgData name="Samantha Ford" userId="91331816-2170-4383-be08-82a3e20650ca" providerId="ADAL" clId="{615432BE-DD6F-4CD5-91F6-A6A39AFC454D}" dt="2025-11-17T09:02:18.335" v="11979" actId="1076"/>
          <ac:picMkLst>
            <pc:docMk/>
            <pc:sldMk cId="607359824" sldId="1079"/>
            <ac:picMk id="43" creationId="{72186819-EB85-0C3C-B300-22B7D97E09E2}"/>
          </ac:picMkLst>
        </pc:picChg>
        <pc:cxnChg chg="mod">
          <ac:chgData name="Samantha Ford" userId="91331816-2170-4383-be08-82a3e20650ca" providerId="ADAL" clId="{615432BE-DD6F-4CD5-91F6-A6A39AFC454D}" dt="2025-11-17T08:37:24.786" v="11588"/>
          <ac:cxnSpMkLst>
            <pc:docMk/>
            <pc:sldMk cId="607359824" sldId="1079"/>
            <ac:cxnSpMk id="14" creationId="{7611C926-77E0-3F6C-E432-206D3DDD785D}"/>
          </ac:cxnSpMkLst>
        </pc:cxnChg>
        <pc:cxnChg chg="mod">
          <ac:chgData name="Samantha Ford" userId="91331816-2170-4383-be08-82a3e20650ca" providerId="ADAL" clId="{615432BE-DD6F-4CD5-91F6-A6A39AFC454D}" dt="2025-11-17T08:37:42.270" v="11593"/>
          <ac:cxnSpMkLst>
            <pc:docMk/>
            <pc:sldMk cId="607359824" sldId="1079"/>
            <ac:cxnSpMk id="36" creationId="{2AE65462-7871-B1C0-A340-AB8FEC7C91C4}"/>
          </ac:cxnSpMkLst>
        </pc:cxnChg>
      </pc:sldChg>
      <pc:sldChg chg="modSp add mod ord">
        <pc:chgData name="Samantha Ford" userId="91331816-2170-4383-be08-82a3e20650ca" providerId="ADAL" clId="{615432BE-DD6F-4CD5-91F6-A6A39AFC454D}" dt="2025-11-18T02:28:41.543" v="14754" actId="207"/>
        <pc:sldMkLst>
          <pc:docMk/>
          <pc:sldMk cId="645644033" sldId="2386"/>
        </pc:sldMkLst>
        <pc:spChg chg="mod">
          <ac:chgData name="Samantha Ford" userId="91331816-2170-4383-be08-82a3e20650ca" providerId="ADAL" clId="{615432BE-DD6F-4CD5-91F6-A6A39AFC454D}" dt="2025-11-17T21:41:44.600" v="14619" actId="1076"/>
          <ac:spMkLst>
            <pc:docMk/>
            <pc:sldMk cId="645644033" sldId="2386"/>
            <ac:spMk id="9" creationId="{A3FC2B75-E700-147E-6811-D1349638E098}"/>
          </ac:spMkLst>
        </pc:spChg>
        <pc:spChg chg="mod">
          <ac:chgData name="Samantha Ford" userId="91331816-2170-4383-be08-82a3e20650ca" providerId="ADAL" clId="{615432BE-DD6F-4CD5-91F6-A6A39AFC454D}" dt="2025-11-18T02:28:27.212" v="14753" actId="207"/>
          <ac:spMkLst>
            <pc:docMk/>
            <pc:sldMk cId="645644033" sldId="2386"/>
            <ac:spMk id="10" creationId="{76B43575-B85A-4693-A63A-9E0B2BE0C496}"/>
          </ac:spMkLst>
        </pc:spChg>
        <pc:spChg chg="mod">
          <ac:chgData name="Samantha Ford" userId="91331816-2170-4383-be08-82a3e20650ca" providerId="ADAL" clId="{615432BE-DD6F-4CD5-91F6-A6A39AFC454D}" dt="2025-11-18T02:28:41.543" v="14754" actId="207"/>
          <ac:spMkLst>
            <pc:docMk/>
            <pc:sldMk cId="645644033" sldId="2386"/>
            <ac:spMk id="13" creationId="{A00DBB39-2796-6A19-7B52-9F75E71E37B1}"/>
          </ac:spMkLst>
        </pc:spChg>
        <pc:picChg chg="mod">
          <ac:chgData name="Samantha Ford" userId="91331816-2170-4383-be08-82a3e20650ca" providerId="ADAL" clId="{615432BE-DD6F-4CD5-91F6-A6A39AFC454D}" dt="2025-11-17T21:41:42.001" v="14618" actId="1076"/>
          <ac:picMkLst>
            <pc:docMk/>
            <pc:sldMk cId="645644033" sldId="2386"/>
            <ac:picMk id="19" creationId="{EC7F22B5-BC0F-07FB-12C5-1E1DC5E406E4}"/>
          </ac:picMkLst>
        </pc:picChg>
      </pc:sldChg>
      <pc:sldChg chg="addSp delSp modSp new del">
        <pc:chgData name="Samantha Ford" userId="91331816-2170-4383-be08-82a3e20650ca" providerId="ADAL" clId="{615432BE-DD6F-4CD5-91F6-A6A39AFC454D}" dt="2025-11-17T08:46:21.595" v="11651" actId="47"/>
        <pc:sldMkLst>
          <pc:docMk/>
          <pc:sldMk cId="3976174451" sldId="2387"/>
        </pc:sldMkLst>
        <pc:picChg chg="add mod">
          <ac:chgData name="Samantha Ford" userId="91331816-2170-4383-be08-82a3e20650ca" providerId="ADAL" clId="{615432BE-DD6F-4CD5-91F6-A6A39AFC454D}" dt="2025-11-17T08:34:28.285" v="11520" actId="1076"/>
          <ac:picMkLst>
            <pc:docMk/>
            <pc:sldMk cId="3976174451" sldId="2387"/>
            <ac:picMk id="2050" creationId="{AFF3DA0F-705A-749C-BAF6-F0CFB1A2985E}"/>
          </ac:picMkLst>
        </pc:picChg>
      </pc:sldChg>
      <pc:sldChg chg="addSp delSp modSp new mod modNotesTx">
        <pc:chgData name="Samantha Ford" userId="91331816-2170-4383-be08-82a3e20650ca" providerId="ADAL" clId="{615432BE-DD6F-4CD5-91F6-A6A39AFC454D}" dt="2025-11-17T21:28:02.270" v="14416" actId="1036"/>
        <pc:sldMkLst>
          <pc:docMk/>
          <pc:sldMk cId="50366792" sldId="2388"/>
        </pc:sldMkLst>
        <pc:spChg chg="mod">
          <ac:chgData name="Samantha Ford" userId="91331816-2170-4383-be08-82a3e20650ca" providerId="ADAL" clId="{615432BE-DD6F-4CD5-91F6-A6A39AFC454D}" dt="2025-11-16T22:41:14.422" v="10194" actId="14100"/>
          <ac:spMkLst>
            <pc:docMk/>
            <pc:sldMk cId="50366792" sldId="2388"/>
            <ac:spMk id="2" creationId="{ABFC3E62-29ED-0947-D9CE-5142D9FF7CC6}"/>
          </ac:spMkLst>
        </pc:spChg>
        <pc:spChg chg="add mod">
          <ac:chgData name="Samantha Ford" userId="91331816-2170-4383-be08-82a3e20650ca" providerId="ADAL" clId="{615432BE-DD6F-4CD5-91F6-A6A39AFC454D}" dt="2025-11-16T22:29:39.375" v="9822" actId="1036"/>
          <ac:spMkLst>
            <pc:docMk/>
            <pc:sldMk cId="50366792" sldId="2388"/>
            <ac:spMk id="3" creationId="{4C1B2865-E76C-5D93-F5E1-31269C12B5C6}"/>
          </ac:spMkLst>
        </pc:spChg>
        <pc:spChg chg="add mod">
          <ac:chgData name="Samantha Ford" userId="91331816-2170-4383-be08-82a3e20650ca" providerId="ADAL" clId="{615432BE-DD6F-4CD5-91F6-A6A39AFC454D}" dt="2025-11-16T22:29:39.375" v="9822" actId="1036"/>
          <ac:spMkLst>
            <pc:docMk/>
            <pc:sldMk cId="50366792" sldId="2388"/>
            <ac:spMk id="7" creationId="{1E541517-DEB9-2692-37C1-812D8E99D48B}"/>
          </ac:spMkLst>
        </pc:spChg>
        <pc:spChg chg="add mod">
          <ac:chgData name="Samantha Ford" userId="91331816-2170-4383-be08-82a3e20650ca" providerId="ADAL" clId="{615432BE-DD6F-4CD5-91F6-A6A39AFC454D}" dt="2025-11-16T22:29:39.375" v="9822" actId="1036"/>
          <ac:spMkLst>
            <pc:docMk/>
            <pc:sldMk cId="50366792" sldId="2388"/>
            <ac:spMk id="8" creationId="{7D98CF0D-74E2-832B-11C5-9CB58F03DF6B}"/>
          </ac:spMkLst>
        </pc:spChg>
        <pc:spChg chg="add mod">
          <ac:chgData name="Samantha Ford" userId="91331816-2170-4383-be08-82a3e20650ca" providerId="ADAL" clId="{615432BE-DD6F-4CD5-91F6-A6A39AFC454D}" dt="2025-11-17T21:28:02.270" v="14416" actId="1036"/>
          <ac:spMkLst>
            <pc:docMk/>
            <pc:sldMk cId="50366792" sldId="2388"/>
            <ac:spMk id="10" creationId="{4208C357-3DF5-08EC-1E3A-4918012223A0}"/>
          </ac:spMkLst>
        </pc:spChg>
        <pc:spChg chg="add mod">
          <ac:chgData name="Samantha Ford" userId="91331816-2170-4383-be08-82a3e20650ca" providerId="ADAL" clId="{615432BE-DD6F-4CD5-91F6-A6A39AFC454D}" dt="2025-11-16T22:29:44.961" v="9823" actId="1076"/>
          <ac:spMkLst>
            <pc:docMk/>
            <pc:sldMk cId="50366792" sldId="2388"/>
            <ac:spMk id="11" creationId="{EF5FCBA6-BE2A-E310-13D9-41A462308EDA}"/>
          </ac:spMkLst>
        </pc:spChg>
        <pc:picChg chg="add mod">
          <ac:chgData name="Samantha Ford" userId="91331816-2170-4383-be08-82a3e20650ca" providerId="ADAL" clId="{615432BE-DD6F-4CD5-91F6-A6A39AFC454D}" dt="2025-11-16T22:29:53.710" v="9830" actId="1035"/>
          <ac:picMkLst>
            <pc:docMk/>
            <pc:sldMk cId="50366792" sldId="2388"/>
            <ac:picMk id="6" creationId="{651301F4-C87B-3490-FA4A-C6FC1C062341}"/>
          </ac:picMkLst>
        </pc:picChg>
        <pc:picChg chg="add mod">
          <ac:chgData name="Samantha Ford" userId="91331816-2170-4383-be08-82a3e20650ca" providerId="ADAL" clId="{615432BE-DD6F-4CD5-91F6-A6A39AFC454D}" dt="2025-11-16T22:29:53.710" v="9830" actId="1035"/>
          <ac:picMkLst>
            <pc:docMk/>
            <pc:sldMk cId="50366792" sldId="2388"/>
            <ac:picMk id="4098" creationId="{2D42EDAE-8E5D-C4B5-64A6-FBF60D11A13E}"/>
          </ac:picMkLst>
        </pc:picChg>
        <pc:picChg chg="add mod">
          <ac:chgData name="Samantha Ford" userId="91331816-2170-4383-be08-82a3e20650ca" providerId="ADAL" clId="{615432BE-DD6F-4CD5-91F6-A6A39AFC454D}" dt="2025-11-16T22:29:53.710" v="9830" actId="1035"/>
          <ac:picMkLst>
            <pc:docMk/>
            <pc:sldMk cId="50366792" sldId="2388"/>
            <ac:picMk id="4100" creationId="{B2CB96D9-FA61-FEE9-D900-4CDF375C57F5}"/>
          </ac:picMkLst>
        </pc:picChg>
      </pc:sldChg>
      <pc:sldChg chg="addSp delSp modSp add mod">
        <pc:chgData name="Samantha Ford" userId="91331816-2170-4383-be08-82a3e20650ca" providerId="ADAL" clId="{615432BE-DD6F-4CD5-91F6-A6A39AFC454D}" dt="2025-11-18T02:28:21.199" v="14752" actId="207"/>
        <pc:sldMkLst>
          <pc:docMk/>
          <pc:sldMk cId="1623034177" sldId="2390"/>
        </pc:sldMkLst>
        <pc:spChg chg="mod">
          <ac:chgData name="Samantha Ford" userId="91331816-2170-4383-be08-82a3e20650ca" providerId="ADAL" clId="{615432BE-DD6F-4CD5-91F6-A6A39AFC454D}" dt="2025-11-18T02:28:21.199" v="14752" actId="207"/>
          <ac:spMkLst>
            <pc:docMk/>
            <pc:sldMk cId="1623034177" sldId="2390"/>
            <ac:spMk id="3" creationId="{7391E817-BA42-750C-F68B-5D395C58BB0A}"/>
          </ac:spMkLst>
        </pc:spChg>
        <pc:spChg chg="mod">
          <ac:chgData name="Samantha Ford" userId="91331816-2170-4383-be08-82a3e20650ca" providerId="ADAL" clId="{615432BE-DD6F-4CD5-91F6-A6A39AFC454D}" dt="2025-11-18T02:27:12.795" v="14714" actId="1076"/>
          <ac:spMkLst>
            <pc:docMk/>
            <pc:sldMk cId="1623034177" sldId="2390"/>
            <ac:spMk id="5" creationId="{DC736274-589C-8854-C3CC-16935C7EE96F}"/>
          </ac:spMkLst>
        </pc:spChg>
        <pc:spChg chg="mod">
          <ac:chgData name="Samantha Ford" userId="91331816-2170-4383-be08-82a3e20650ca" providerId="ADAL" clId="{615432BE-DD6F-4CD5-91F6-A6A39AFC454D}" dt="2025-11-18T02:27:21.237" v="14717" actId="1076"/>
          <ac:spMkLst>
            <pc:docMk/>
            <pc:sldMk cId="1623034177" sldId="2390"/>
            <ac:spMk id="9" creationId="{EDE8973B-AE7D-6B23-2B29-282DF2E70F1B}"/>
          </ac:spMkLst>
        </pc:spChg>
        <pc:spChg chg="del">
          <ac:chgData name="Samantha Ford" userId="91331816-2170-4383-be08-82a3e20650ca" providerId="ADAL" clId="{615432BE-DD6F-4CD5-91F6-A6A39AFC454D}" dt="2025-11-18T02:25:21.240" v="14700" actId="478"/>
          <ac:spMkLst>
            <pc:docMk/>
            <pc:sldMk cId="1623034177" sldId="2390"/>
            <ac:spMk id="10" creationId="{DDCB29AD-0A46-AF65-2C8F-9A94C9D03748}"/>
          </ac:spMkLst>
        </pc:spChg>
        <pc:spChg chg="mod">
          <ac:chgData name="Samantha Ford" userId="91331816-2170-4383-be08-82a3e20650ca" providerId="ADAL" clId="{615432BE-DD6F-4CD5-91F6-A6A39AFC454D}" dt="2025-11-18T02:26:48.159" v="14707" actId="1076"/>
          <ac:spMkLst>
            <pc:docMk/>
            <pc:sldMk cId="1623034177" sldId="2390"/>
            <ac:spMk id="11" creationId="{8297923D-DE31-9C29-23C5-9722C4CE6146}"/>
          </ac:spMkLst>
        </pc:spChg>
        <pc:spChg chg="add mod">
          <ac:chgData name="Samantha Ford" userId="91331816-2170-4383-be08-82a3e20650ca" providerId="ADAL" clId="{615432BE-DD6F-4CD5-91F6-A6A39AFC454D}" dt="2025-11-18T02:28:12.712" v="14751" actId="20577"/>
          <ac:spMkLst>
            <pc:docMk/>
            <pc:sldMk cId="1623034177" sldId="2390"/>
            <ac:spMk id="12" creationId="{342953F8-0A74-39D4-0AC6-9162C3550033}"/>
          </ac:spMkLst>
        </pc:spChg>
        <pc:grpChg chg="mod">
          <ac:chgData name="Samantha Ford" userId="91331816-2170-4383-be08-82a3e20650ca" providerId="ADAL" clId="{615432BE-DD6F-4CD5-91F6-A6A39AFC454D}" dt="2025-11-18T02:27:17.060" v="14715" actId="1076"/>
          <ac:grpSpMkLst>
            <pc:docMk/>
            <pc:sldMk cId="1623034177" sldId="2390"/>
            <ac:grpSpMk id="4" creationId="{CF96F861-9B9E-CC52-3A74-8C5EF2FF5092}"/>
          </ac:grpSpMkLst>
        </pc:grpChg>
        <pc:graphicFrameChg chg="mod">
          <ac:chgData name="Samantha Ford" userId="91331816-2170-4383-be08-82a3e20650ca" providerId="ADAL" clId="{615432BE-DD6F-4CD5-91F6-A6A39AFC454D}" dt="2025-11-18T02:26:45.214" v="14706" actId="1076"/>
          <ac:graphicFrameMkLst>
            <pc:docMk/>
            <pc:sldMk cId="1623034177" sldId="2390"/>
            <ac:graphicFrameMk id="2" creationId="{731908FC-AB37-956C-9C07-8FE305A2261C}"/>
          </ac:graphicFrameMkLst>
        </pc:graphicFrameChg>
        <pc:picChg chg="mod">
          <ac:chgData name="Samantha Ford" userId="91331816-2170-4383-be08-82a3e20650ca" providerId="ADAL" clId="{615432BE-DD6F-4CD5-91F6-A6A39AFC454D}" dt="2025-11-18T02:27:19.010" v="14716" actId="1076"/>
          <ac:picMkLst>
            <pc:docMk/>
            <pc:sldMk cId="1623034177" sldId="2390"/>
            <ac:picMk id="8" creationId="{068941CA-EADA-C7E9-AB0A-4D20675DE812}"/>
          </ac:picMkLst>
        </pc:picChg>
      </pc:sldChg>
      <pc:sldChg chg="modSp add mod">
        <pc:chgData name="Samantha Ford" userId="91331816-2170-4383-be08-82a3e20650ca" providerId="ADAL" clId="{615432BE-DD6F-4CD5-91F6-A6A39AFC454D}" dt="2025-11-18T02:28:54.344" v="14756" actId="207"/>
        <pc:sldMkLst>
          <pc:docMk/>
          <pc:sldMk cId="2188470622" sldId="2395"/>
        </pc:sldMkLst>
        <pc:spChg chg="mod">
          <ac:chgData name="Samantha Ford" userId="91331816-2170-4383-be08-82a3e20650ca" providerId="ADAL" clId="{615432BE-DD6F-4CD5-91F6-A6A39AFC454D}" dt="2025-11-18T02:28:54.344" v="14756" actId="207"/>
          <ac:spMkLst>
            <pc:docMk/>
            <pc:sldMk cId="2188470622" sldId="2395"/>
            <ac:spMk id="2" creationId="{86AC9DD5-8D1E-3200-633F-7FAA45AEC0AD}"/>
          </ac:spMkLst>
        </pc:spChg>
        <pc:spChg chg="mod">
          <ac:chgData name="Samantha Ford" userId="91331816-2170-4383-be08-82a3e20650ca" providerId="ADAL" clId="{615432BE-DD6F-4CD5-91F6-A6A39AFC454D}" dt="2025-11-17T21:34:37.928" v="14561" actId="1076"/>
          <ac:spMkLst>
            <pc:docMk/>
            <pc:sldMk cId="2188470622" sldId="2395"/>
            <ac:spMk id="20" creationId="{39808865-75D9-21BD-0E54-6423FC09D144}"/>
          </ac:spMkLst>
        </pc:spChg>
        <pc:picChg chg="mod">
          <ac:chgData name="Samantha Ford" userId="91331816-2170-4383-be08-82a3e20650ca" providerId="ADAL" clId="{615432BE-DD6F-4CD5-91F6-A6A39AFC454D}" dt="2025-11-17T08:52:57.636" v="11819" actId="1076"/>
          <ac:picMkLst>
            <pc:docMk/>
            <pc:sldMk cId="2188470622" sldId="2395"/>
            <ac:picMk id="7" creationId="{46C859D7-29D6-CB3D-99C0-AC3EB7A10E25}"/>
          </ac:picMkLst>
        </pc:picChg>
      </pc:sldChg>
      <pc:sldChg chg="addSp modSp add mod">
        <pc:chgData name="Samantha Ford" userId="91331816-2170-4383-be08-82a3e20650ca" providerId="ADAL" clId="{615432BE-DD6F-4CD5-91F6-A6A39AFC454D}" dt="2025-11-17T19:19:08.734" v="13776" actId="2711"/>
        <pc:sldMkLst>
          <pc:docMk/>
          <pc:sldMk cId="2191279779" sldId="2396"/>
        </pc:sldMkLst>
        <pc:spChg chg="mod">
          <ac:chgData name="Samantha Ford" userId="91331816-2170-4383-be08-82a3e20650ca" providerId="ADAL" clId="{615432BE-DD6F-4CD5-91F6-A6A39AFC454D}" dt="2025-11-17T10:13:42.513" v="13575" actId="20577"/>
          <ac:spMkLst>
            <pc:docMk/>
            <pc:sldMk cId="2191279779" sldId="2396"/>
            <ac:spMk id="2" creationId="{9311AF38-442B-3E45-500B-B1E09DB26115}"/>
          </ac:spMkLst>
        </pc:spChg>
        <pc:spChg chg="mod">
          <ac:chgData name="Samantha Ford" userId="91331816-2170-4383-be08-82a3e20650ca" providerId="ADAL" clId="{615432BE-DD6F-4CD5-91F6-A6A39AFC454D}" dt="2025-11-17T10:13:11.732" v="13536" actId="1037"/>
          <ac:spMkLst>
            <pc:docMk/>
            <pc:sldMk cId="2191279779" sldId="2396"/>
            <ac:spMk id="8" creationId="{694CE722-FF9A-4725-8057-CA6100A6A2D9}"/>
          </ac:spMkLst>
        </pc:spChg>
        <pc:spChg chg="mod">
          <ac:chgData name="Samantha Ford" userId="91331816-2170-4383-be08-82a3e20650ca" providerId="ADAL" clId="{615432BE-DD6F-4CD5-91F6-A6A39AFC454D}" dt="2025-11-17T19:19:08.734" v="13776" actId="2711"/>
          <ac:spMkLst>
            <pc:docMk/>
            <pc:sldMk cId="2191279779" sldId="2396"/>
            <ac:spMk id="9" creationId="{A995D467-174D-8E31-94A9-09B04CCAC4A7}"/>
          </ac:spMkLst>
        </pc:spChg>
        <pc:graphicFrameChg chg="mod modGraphic">
          <ac:chgData name="Samantha Ford" userId="91331816-2170-4383-be08-82a3e20650ca" providerId="ADAL" clId="{615432BE-DD6F-4CD5-91F6-A6A39AFC454D}" dt="2025-11-17T19:18:50.326" v="13775" actId="404"/>
          <ac:graphicFrameMkLst>
            <pc:docMk/>
            <pc:sldMk cId="2191279779" sldId="2396"/>
            <ac:graphicFrameMk id="7" creationId="{9F0038C3-159B-52A3-1560-F3FB0A556762}"/>
          </ac:graphicFrameMkLst>
        </pc:graphicFrameChg>
        <pc:picChg chg="add mod">
          <ac:chgData name="Samantha Ford" userId="91331816-2170-4383-be08-82a3e20650ca" providerId="ADAL" clId="{615432BE-DD6F-4CD5-91F6-A6A39AFC454D}" dt="2025-11-17T09:30:40.254" v="12243" actId="14100"/>
          <ac:picMkLst>
            <pc:docMk/>
            <pc:sldMk cId="2191279779" sldId="2396"/>
            <ac:picMk id="3" creationId="{03CC13FD-4BD5-AD5A-C14A-5C5CC34B6A45}"/>
          </ac:picMkLst>
        </pc:picChg>
        <pc:picChg chg="add mod">
          <ac:chgData name="Samantha Ford" userId="91331816-2170-4383-be08-82a3e20650ca" providerId="ADAL" clId="{615432BE-DD6F-4CD5-91F6-A6A39AFC454D}" dt="2025-11-17T09:30:27.341" v="12241" actId="1076"/>
          <ac:picMkLst>
            <pc:docMk/>
            <pc:sldMk cId="2191279779" sldId="2396"/>
            <ac:picMk id="4" creationId="{FA861154-CF14-02AF-CF6A-849F6629F9EC}"/>
          </ac:picMkLst>
        </pc:picChg>
        <pc:picChg chg="mod">
          <ac:chgData name="Samantha Ford" userId="91331816-2170-4383-be08-82a3e20650ca" providerId="ADAL" clId="{615432BE-DD6F-4CD5-91F6-A6A39AFC454D}" dt="2025-11-17T09:17:48.270" v="12001" actId="14100"/>
          <ac:picMkLst>
            <pc:docMk/>
            <pc:sldMk cId="2191279779" sldId="2396"/>
            <ac:picMk id="5122" creationId="{05F75958-E6C0-0E0A-9CB1-1CDFA845F226}"/>
          </ac:picMkLst>
        </pc:picChg>
      </pc:sldChg>
      <pc:sldChg chg="addSp modSp add mod ord">
        <pc:chgData name="Samantha Ford" userId="91331816-2170-4383-be08-82a3e20650ca" providerId="ADAL" clId="{615432BE-DD6F-4CD5-91F6-A6A39AFC454D}" dt="2025-11-17T21:40:40.987" v="14612" actId="1076"/>
        <pc:sldMkLst>
          <pc:docMk/>
          <pc:sldMk cId="3680071065" sldId="2146845768"/>
        </pc:sldMkLst>
        <pc:spChg chg="mod">
          <ac:chgData name="Samantha Ford" userId="91331816-2170-4383-be08-82a3e20650ca" providerId="ADAL" clId="{615432BE-DD6F-4CD5-91F6-A6A39AFC454D}" dt="2025-11-17T09:59:57.107" v="12823" actId="20577"/>
          <ac:spMkLst>
            <pc:docMk/>
            <pc:sldMk cId="3680071065" sldId="2146845768"/>
            <ac:spMk id="2" creationId="{502501FF-733F-3D1F-F5CF-77AEE5830871}"/>
          </ac:spMkLst>
        </pc:spChg>
        <pc:spChg chg="mod">
          <ac:chgData name="Samantha Ford" userId="91331816-2170-4383-be08-82a3e20650ca" providerId="ADAL" clId="{615432BE-DD6F-4CD5-91F6-A6A39AFC454D}" dt="2025-11-17T09:28:20.363" v="12229" actId="1076"/>
          <ac:spMkLst>
            <pc:docMk/>
            <pc:sldMk cId="3680071065" sldId="2146845768"/>
            <ac:spMk id="6" creationId="{BA63DF11-EB84-7D09-FF62-E0962BAF47B9}"/>
          </ac:spMkLst>
        </pc:spChg>
        <pc:spChg chg="add mod">
          <ac:chgData name="Samantha Ford" userId="91331816-2170-4383-be08-82a3e20650ca" providerId="ADAL" clId="{615432BE-DD6F-4CD5-91F6-A6A39AFC454D}" dt="2025-11-17T21:40:40.987" v="14612" actId="1076"/>
          <ac:spMkLst>
            <pc:docMk/>
            <pc:sldMk cId="3680071065" sldId="2146845768"/>
            <ac:spMk id="7" creationId="{F5539821-ACEA-BCA4-C5A0-2E98B069F5DB}"/>
          </ac:spMkLst>
        </pc:spChg>
        <pc:picChg chg="mod">
          <ac:chgData name="Samantha Ford" userId="91331816-2170-4383-be08-82a3e20650ca" providerId="ADAL" clId="{615432BE-DD6F-4CD5-91F6-A6A39AFC454D}" dt="2025-11-17T09:30:00.862" v="12234" actId="1076"/>
          <ac:picMkLst>
            <pc:docMk/>
            <pc:sldMk cId="3680071065" sldId="2146845768"/>
            <ac:picMk id="3" creationId="{A2D0538C-9A1E-7C19-0292-1BCB0B3BE7D0}"/>
          </ac:picMkLst>
        </pc:picChg>
        <pc:picChg chg="mod">
          <ac:chgData name="Samantha Ford" userId="91331816-2170-4383-be08-82a3e20650ca" providerId="ADAL" clId="{615432BE-DD6F-4CD5-91F6-A6A39AFC454D}" dt="2025-11-17T09:28:17.701" v="12228" actId="1076"/>
          <ac:picMkLst>
            <pc:docMk/>
            <pc:sldMk cId="3680071065" sldId="2146845768"/>
            <ac:picMk id="5" creationId="{7685ADFB-0794-5C25-BE9B-F23457F8070D}"/>
          </ac:picMkLst>
        </pc:picChg>
      </pc:sldChg>
      <pc:sldChg chg="addSp delSp modSp new mod modClrScheme chgLayout">
        <pc:chgData name="Samantha Ford" userId="91331816-2170-4383-be08-82a3e20650ca" providerId="ADAL" clId="{615432BE-DD6F-4CD5-91F6-A6A39AFC454D}" dt="2025-11-17T10:29:49.813" v="13759" actId="1076"/>
        <pc:sldMkLst>
          <pc:docMk/>
          <pc:sldMk cId="658939236" sldId="2146845769"/>
        </pc:sldMkLst>
        <pc:spChg chg="del mod ord">
          <ac:chgData name="Samantha Ford" userId="91331816-2170-4383-be08-82a3e20650ca" providerId="ADAL" clId="{615432BE-DD6F-4CD5-91F6-A6A39AFC454D}" dt="2025-11-17T10:18:15.906" v="13661" actId="700"/>
          <ac:spMkLst>
            <pc:docMk/>
            <pc:sldMk cId="658939236" sldId="2146845769"/>
            <ac:spMk id="2" creationId="{1F68336A-F756-CE93-E4A7-F1DA8C4EF962}"/>
          </ac:spMkLst>
        </pc:spChg>
        <pc:spChg chg="del mod ord">
          <ac:chgData name="Samantha Ford" userId="91331816-2170-4383-be08-82a3e20650ca" providerId="ADAL" clId="{615432BE-DD6F-4CD5-91F6-A6A39AFC454D}" dt="2025-11-17T10:18:15.906" v="13661" actId="700"/>
          <ac:spMkLst>
            <pc:docMk/>
            <pc:sldMk cId="658939236" sldId="2146845769"/>
            <ac:spMk id="3" creationId="{5205AF3D-0C66-89FE-D803-E40FF28E91DC}"/>
          </ac:spMkLst>
        </pc:spChg>
        <pc:spChg chg="add mod ord">
          <ac:chgData name="Samantha Ford" userId="91331816-2170-4383-be08-82a3e20650ca" providerId="ADAL" clId="{615432BE-DD6F-4CD5-91F6-A6A39AFC454D}" dt="2025-11-17T10:29:49.813" v="13759" actId="1076"/>
          <ac:spMkLst>
            <pc:docMk/>
            <pc:sldMk cId="658939236" sldId="2146845769"/>
            <ac:spMk id="4" creationId="{E9656D15-7A64-50C3-6869-F17AEBDE0D6C}"/>
          </ac:spMkLst>
        </pc:spChg>
        <pc:spChg chg="add mod ord">
          <ac:chgData name="Samantha Ford" userId="91331816-2170-4383-be08-82a3e20650ca" providerId="ADAL" clId="{615432BE-DD6F-4CD5-91F6-A6A39AFC454D}" dt="2025-11-17T10:29:07.214" v="13755" actId="1076"/>
          <ac:spMkLst>
            <pc:docMk/>
            <pc:sldMk cId="658939236" sldId="2146845769"/>
            <ac:spMk id="5" creationId="{0D505E3F-054C-E825-0818-C6679D4DD451}"/>
          </ac:spMkLst>
        </pc:spChg>
        <pc:spChg chg="add del mod ord">
          <ac:chgData name="Samantha Ford" userId="91331816-2170-4383-be08-82a3e20650ca" providerId="ADAL" clId="{615432BE-DD6F-4CD5-91F6-A6A39AFC454D}" dt="2025-11-17T10:21:37.076" v="13690" actId="931"/>
          <ac:spMkLst>
            <pc:docMk/>
            <pc:sldMk cId="658939236" sldId="2146845769"/>
            <ac:spMk id="6" creationId="{6E4C3A82-901A-601E-8ABD-FF3F69154733}"/>
          </ac:spMkLst>
        </pc:spChg>
        <pc:spChg chg="add">
          <ac:chgData name="Samantha Ford" userId="91331816-2170-4383-be08-82a3e20650ca" providerId="ADAL" clId="{615432BE-DD6F-4CD5-91F6-A6A39AFC454D}" dt="2025-11-17T10:28:13.219" v="13733"/>
          <ac:spMkLst>
            <pc:docMk/>
            <pc:sldMk cId="658939236" sldId="2146845769"/>
            <ac:spMk id="11" creationId="{887DB02B-F0C4-290A-3DC4-403D5A940EEA}"/>
          </ac:spMkLst>
        </pc:spChg>
        <pc:picChg chg="add mod">
          <ac:chgData name="Samantha Ford" userId="91331816-2170-4383-be08-82a3e20650ca" providerId="ADAL" clId="{615432BE-DD6F-4CD5-91F6-A6A39AFC454D}" dt="2025-11-17T10:29:10.322" v="13756" actId="1076"/>
          <ac:picMkLst>
            <pc:docMk/>
            <pc:sldMk cId="658939236" sldId="2146845769"/>
            <ac:picMk id="8" creationId="{9760C8D6-1FD9-99EA-1147-FDCB83AEC388}"/>
          </ac:picMkLst>
        </pc:picChg>
        <pc:picChg chg="add mod">
          <ac:chgData name="Samantha Ford" userId="91331816-2170-4383-be08-82a3e20650ca" providerId="ADAL" clId="{615432BE-DD6F-4CD5-91F6-A6A39AFC454D}" dt="2025-11-17T10:26:47.874" v="13732" actId="1076"/>
          <ac:picMkLst>
            <pc:docMk/>
            <pc:sldMk cId="658939236" sldId="2146845769"/>
            <ac:picMk id="10" creationId="{0D5040D7-3F90-C1DE-62FA-FF558ABBFE3A}"/>
          </ac:picMkLst>
        </pc:picChg>
        <pc:picChg chg="add mod">
          <ac:chgData name="Samantha Ford" userId="91331816-2170-4383-be08-82a3e20650ca" providerId="ADAL" clId="{615432BE-DD6F-4CD5-91F6-A6A39AFC454D}" dt="2025-11-17T10:28:37.021" v="13742" actId="1076"/>
          <ac:picMkLst>
            <pc:docMk/>
            <pc:sldMk cId="658939236" sldId="2146845769"/>
            <ac:picMk id="12" creationId="{D01C488B-3347-E8DC-92DA-E699F9A7FC3A}"/>
          </ac:picMkLst>
        </pc:picChg>
      </pc:sldChg>
      <pc:sldChg chg="modSp add mod">
        <pc:chgData name="Samantha Ford" userId="91331816-2170-4383-be08-82a3e20650ca" providerId="ADAL" clId="{615432BE-DD6F-4CD5-91F6-A6A39AFC454D}" dt="2025-11-17T21:44:41.346" v="14642" actId="1076"/>
        <pc:sldMkLst>
          <pc:docMk/>
          <pc:sldMk cId="3756413609" sldId="2146845770"/>
        </pc:sldMkLst>
        <pc:spChg chg="mod">
          <ac:chgData name="Samantha Ford" userId="91331816-2170-4383-be08-82a3e20650ca" providerId="ADAL" clId="{615432BE-DD6F-4CD5-91F6-A6A39AFC454D}" dt="2025-11-17T20:08:18.730" v="13800" actId="1076"/>
          <ac:spMkLst>
            <pc:docMk/>
            <pc:sldMk cId="3756413609" sldId="2146845770"/>
            <ac:spMk id="5" creationId="{AE2CADD6-5509-D234-309A-8179244CE31D}"/>
          </ac:spMkLst>
        </pc:spChg>
        <pc:spChg chg="mod">
          <ac:chgData name="Samantha Ford" userId="91331816-2170-4383-be08-82a3e20650ca" providerId="ADAL" clId="{615432BE-DD6F-4CD5-91F6-A6A39AFC454D}" dt="2025-11-17T20:09:27.390" v="13845" actId="1076"/>
          <ac:spMkLst>
            <pc:docMk/>
            <pc:sldMk cId="3756413609" sldId="2146845770"/>
            <ac:spMk id="26" creationId="{083FF27F-CFB3-035A-DA7E-E0A0EE564591}"/>
          </ac:spMkLst>
        </pc:spChg>
        <pc:spChg chg="mod">
          <ac:chgData name="Samantha Ford" userId="91331816-2170-4383-be08-82a3e20650ca" providerId="ADAL" clId="{615432BE-DD6F-4CD5-91F6-A6A39AFC454D}" dt="2025-11-17T21:42:39.750" v="14628" actId="1076"/>
          <ac:spMkLst>
            <pc:docMk/>
            <pc:sldMk cId="3756413609" sldId="2146845770"/>
            <ac:spMk id="37" creationId="{E51946A9-DEAF-4D55-714A-5277E15AD7C7}"/>
          </ac:spMkLst>
        </pc:spChg>
        <pc:grpChg chg="mod">
          <ac:chgData name="Samantha Ford" userId="91331816-2170-4383-be08-82a3e20650ca" providerId="ADAL" clId="{615432BE-DD6F-4CD5-91F6-A6A39AFC454D}" dt="2025-11-17T21:44:30.162" v="14640" actId="14100"/>
          <ac:grpSpMkLst>
            <pc:docMk/>
            <pc:sldMk cId="3756413609" sldId="2146845770"/>
            <ac:grpSpMk id="6" creationId="{1822B21A-8188-6C58-6D40-31E0F71F30EA}"/>
          </ac:grpSpMkLst>
        </pc:grpChg>
        <pc:picChg chg="mod">
          <ac:chgData name="Samantha Ford" userId="91331816-2170-4383-be08-82a3e20650ca" providerId="ADAL" clId="{615432BE-DD6F-4CD5-91F6-A6A39AFC454D}" dt="2025-11-17T21:44:41.346" v="14642" actId="1076"/>
          <ac:picMkLst>
            <pc:docMk/>
            <pc:sldMk cId="3756413609" sldId="2146845770"/>
            <ac:picMk id="2" creationId="{27BDCD4C-A8A3-0694-E49D-C5716B1F345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aidp0-my.sharepoint.com/personal/mike_aidp_com/Documents/Health%20Benefit%20Areas%20-%20General/GLP-1/GLP1%20and%20Gut%20Health%20Webinar%20June%202025/Copy%20of%20Finegold%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idp0-my.sharepoint.com/personal/mike_aidp_com/Documents/Health%20Benefit%20Areas%20-%20General/GLP-1/GLP1%20and%20Gut%20Health%20Webinar%20June%202025/Copy%20of%20Finegold%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asikumar.m\Desktop\G+P\Microbiota%20study\Efficacy%20study\RS%20model\2nd%20Study\2_Analysis_Reports\Groupwise\Comparative_Analysis_Report%202nd%20study.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a:t>Weekly Stool Frequency </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70C0"/>
            </a:solidFill>
            <a:ln>
              <a:noFill/>
            </a:ln>
            <a:effectLst/>
          </c:spPr>
          <c:invertIfNegative val="0"/>
          <c:errBars>
            <c:errBarType val="both"/>
            <c:errValType val="cust"/>
            <c:noEndCap val="0"/>
            <c:plus>
              <c:numRef>
                <c:f>'Tateyama Data'!$C$6:$G$6</c:f>
                <c:numCache>
                  <c:formatCode>General</c:formatCode>
                  <c:ptCount val="5"/>
                  <c:pt idx="0">
                    <c:v>7.427813527082075E-2</c:v>
                  </c:pt>
                  <c:pt idx="1">
                    <c:v>0.38996021017180893</c:v>
                  </c:pt>
                  <c:pt idx="2">
                    <c:v>0.46423834544262971</c:v>
                  </c:pt>
                  <c:pt idx="3">
                    <c:v>0.40852974398951414</c:v>
                  </c:pt>
                  <c:pt idx="4">
                    <c:v>0.35282114253639857</c:v>
                  </c:pt>
                </c:numCache>
              </c:numRef>
            </c:plus>
            <c:minus>
              <c:numRef>
                <c:f>'Tateyama Data'!$C$6:$G$6</c:f>
                <c:numCache>
                  <c:formatCode>General</c:formatCode>
                  <c:ptCount val="5"/>
                  <c:pt idx="0">
                    <c:v>7.427813527082075E-2</c:v>
                  </c:pt>
                  <c:pt idx="1">
                    <c:v>0.38996021017180893</c:v>
                  </c:pt>
                  <c:pt idx="2">
                    <c:v>0.46423834544262971</c:v>
                  </c:pt>
                  <c:pt idx="3">
                    <c:v>0.40852974398951414</c:v>
                  </c:pt>
                  <c:pt idx="4">
                    <c:v>0.35282114253639857</c:v>
                  </c:pt>
                </c:numCache>
              </c:numRef>
            </c:minus>
            <c:spPr>
              <a:noFill/>
              <a:ln w="9525" cap="flat" cmpd="sng" algn="ctr">
                <a:solidFill>
                  <a:schemeClr val="tx1">
                    <a:lumMod val="65000"/>
                    <a:lumOff val="35000"/>
                  </a:schemeClr>
                </a:solidFill>
                <a:round/>
              </a:ln>
              <a:effectLst/>
            </c:spPr>
          </c:errBars>
          <c:cat>
            <c:strRef>
              <c:f>'Tateyama Data'!$C$2:$G$2</c:f>
              <c:strCache>
                <c:ptCount val="5"/>
                <c:pt idx="0">
                  <c:v>Pre</c:v>
                </c:pt>
                <c:pt idx="1">
                  <c:v>1 Wk</c:v>
                </c:pt>
                <c:pt idx="2">
                  <c:v>2 Wk</c:v>
                </c:pt>
                <c:pt idx="3">
                  <c:v>3 Wk</c:v>
                </c:pt>
                <c:pt idx="4">
                  <c:v>4 Wk</c:v>
                </c:pt>
              </c:strCache>
            </c:strRef>
          </c:cat>
          <c:val>
            <c:numRef>
              <c:f>'Tateyama Data'!$C$3:$G$3</c:f>
              <c:numCache>
                <c:formatCode>General</c:formatCode>
                <c:ptCount val="5"/>
                <c:pt idx="0">
                  <c:v>1.1000000000000001</c:v>
                </c:pt>
                <c:pt idx="1">
                  <c:v>5.3</c:v>
                </c:pt>
                <c:pt idx="2">
                  <c:v>5.9</c:v>
                </c:pt>
                <c:pt idx="3">
                  <c:v>6.2</c:v>
                </c:pt>
                <c:pt idx="4">
                  <c:v>6.7</c:v>
                </c:pt>
              </c:numCache>
            </c:numRef>
          </c:val>
          <c:extLst>
            <c:ext xmlns:c16="http://schemas.microsoft.com/office/drawing/2014/chart" uri="{C3380CC4-5D6E-409C-BE32-E72D297353CC}">
              <c16:uniqueId val="{00000000-9CBB-E14F-AD6E-645BFCCF1AFD}"/>
            </c:ext>
          </c:extLst>
        </c:ser>
        <c:dLbls>
          <c:showLegendKey val="0"/>
          <c:showVal val="0"/>
          <c:showCatName val="0"/>
          <c:showSerName val="0"/>
          <c:showPercent val="0"/>
          <c:showBubbleSize val="0"/>
        </c:dLbls>
        <c:gapWidth val="138"/>
        <c:axId val="780996784"/>
        <c:axId val="780998496"/>
      </c:barChart>
      <c:catAx>
        <c:axId val="78099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780998496"/>
        <c:crosses val="autoZero"/>
        <c:auto val="1"/>
        <c:lblAlgn val="ctr"/>
        <c:lblOffset val="100"/>
        <c:noMultiLvlLbl val="0"/>
      </c:catAx>
      <c:valAx>
        <c:axId val="780998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Stool Number</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780996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a:t>Weekly Stool Frequency </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'Jin Ho Data'!$B$3</c:f>
              <c:strCache>
                <c:ptCount val="1"/>
                <c:pt idx="0">
                  <c:v>Placebo</c:v>
                </c:pt>
              </c:strCache>
            </c:strRef>
          </c:tx>
          <c:spPr>
            <a:solidFill>
              <a:schemeClr val="bg1">
                <a:lumMod val="50000"/>
              </a:schemeClr>
            </a:solidFill>
            <a:ln>
              <a:noFill/>
            </a:ln>
            <a:effectLst/>
          </c:spPr>
          <c:invertIfNegative val="0"/>
          <c:cat>
            <c:strRef>
              <c:f>'Jin Ho Data'!$C$2:$I$2</c:f>
              <c:strCache>
                <c:ptCount val="7"/>
                <c:pt idx="0">
                  <c:v>Pre</c:v>
                </c:pt>
                <c:pt idx="1">
                  <c:v>1 Wk</c:v>
                </c:pt>
                <c:pt idx="2">
                  <c:v>2 Wk</c:v>
                </c:pt>
                <c:pt idx="3">
                  <c:v>3 Wk</c:v>
                </c:pt>
                <c:pt idx="4">
                  <c:v>4 Wk</c:v>
                </c:pt>
                <c:pt idx="5">
                  <c:v>5 Wk</c:v>
                </c:pt>
                <c:pt idx="6">
                  <c:v>6 Wk</c:v>
                </c:pt>
              </c:strCache>
            </c:strRef>
          </c:cat>
          <c:val>
            <c:numRef>
              <c:f>'Jin Ho Data'!$C$3:$I$3</c:f>
              <c:numCache>
                <c:formatCode>General</c:formatCode>
                <c:ptCount val="7"/>
                <c:pt idx="0">
                  <c:v>2.34</c:v>
                </c:pt>
                <c:pt idx="1">
                  <c:v>3.47</c:v>
                </c:pt>
                <c:pt idx="2">
                  <c:v>3.21</c:v>
                </c:pt>
                <c:pt idx="3">
                  <c:v>3.68</c:v>
                </c:pt>
                <c:pt idx="4">
                  <c:v>3.26</c:v>
                </c:pt>
                <c:pt idx="5">
                  <c:v>3.31</c:v>
                </c:pt>
                <c:pt idx="6">
                  <c:v>3</c:v>
                </c:pt>
              </c:numCache>
            </c:numRef>
          </c:val>
          <c:extLst>
            <c:ext xmlns:c16="http://schemas.microsoft.com/office/drawing/2014/chart" uri="{C3380CC4-5D6E-409C-BE32-E72D297353CC}">
              <c16:uniqueId val="{00000000-CF7F-DB4A-B0E3-28042C717E9F}"/>
            </c:ext>
          </c:extLst>
        </c:ser>
        <c:ser>
          <c:idx val="1"/>
          <c:order val="1"/>
          <c:tx>
            <c:strRef>
              <c:f>'Jin Ho Data'!$B$4</c:f>
              <c:strCache>
                <c:ptCount val="1"/>
                <c:pt idx="0">
                  <c:v>PreticX</c:v>
                </c:pt>
              </c:strCache>
            </c:strRef>
          </c:tx>
          <c:spPr>
            <a:solidFill>
              <a:srgbClr val="0070C0"/>
            </a:solidFill>
            <a:ln>
              <a:noFill/>
            </a:ln>
            <a:effectLst/>
          </c:spPr>
          <c:invertIfNegative val="0"/>
          <c:cat>
            <c:strRef>
              <c:f>'Jin Ho Data'!$C$2:$I$2</c:f>
              <c:strCache>
                <c:ptCount val="7"/>
                <c:pt idx="0">
                  <c:v>Pre</c:v>
                </c:pt>
                <c:pt idx="1">
                  <c:v>1 Wk</c:v>
                </c:pt>
                <c:pt idx="2">
                  <c:v>2 Wk</c:v>
                </c:pt>
                <c:pt idx="3">
                  <c:v>3 Wk</c:v>
                </c:pt>
                <c:pt idx="4">
                  <c:v>4 Wk</c:v>
                </c:pt>
                <c:pt idx="5">
                  <c:v>5 Wk</c:v>
                </c:pt>
                <c:pt idx="6">
                  <c:v>6 Wk</c:v>
                </c:pt>
              </c:strCache>
            </c:strRef>
          </c:cat>
          <c:val>
            <c:numRef>
              <c:f>'Jin Ho Data'!$C$4:$I$4</c:f>
              <c:numCache>
                <c:formatCode>General</c:formatCode>
                <c:ptCount val="7"/>
                <c:pt idx="0">
                  <c:v>2.2799999999999998</c:v>
                </c:pt>
                <c:pt idx="1">
                  <c:v>3.47</c:v>
                </c:pt>
                <c:pt idx="2">
                  <c:v>4.05</c:v>
                </c:pt>
                <c:pt idx="3">
                  <c:v>4.42</c:v>
                </c:pt>
                <c:pt idx="4">
                  <c:v>4.84</c:v>
                </c:pt>
                <c:pt idx="5">
                  <c:v>4.84</c:v>
                </c:pt>
                <c:pt idx="6">
                  <c:v>4.1500000000000004</c:v>
                </c:pt>
              </c:numCache>
            </c:numRef>
          </c:val>
          <c:extLst>
            <c:ext xmlns:c16="http://schemas.microsoft.com/office/drawing/2014/chart" uri="{C3380CC4-5D6E-409C-BE32-E72D297353CC}">
              <c16:uniqueId val="{00000001-CF7F-DB4A-B0E3-28042C717E9F}"/>
            </c:ext>
          </c:extLst>
        </c:ser>
        <c:dLbls>
          <c:showLegendKey val="0"/>
          <c:showVal val="0"/>
          <c:showCatName val="0"/>
          <c:showSerName val="0"/>
          <c:showPercent val="0"/>
          <c:showBubbleSize val="0"/>
        </c:dLbls>
        <c:gapWidth val="219"/>
        <c:overlap val="-27"/>
        <c:axId val="780996784"/>
        <c:axId val="780998496"/>
      </c:barChart>
      <c:catAx>
        <c:axId val="78099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780998496"/>
        <c:crosses val="autoZero"/>
        <c:auto val="1"/>
        <c:lblAlgn val="ctr"/>
        <c:lblOffset val="100"/>
        <c:noMultiLvlLbl val="0"/>
      </c:catAx>
      <c:valAx>
        <c:axId val="780998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Stool Number</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780996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61454896275979"/>
          <c:y val="0.17698512763887869"/>
          <c:w val="0.84396953448303624"/>
          <c:h val="0.60618044093905865"/>
        </c:manualLayout>
      </c:layout>
      <c:barChart>
        <c:barDir val="col"/>
        <c:grouping val="clustered"/>
        <c:varyColors val="0"/>
        <c:ser>
          <c:idx val="0"/>
          <c:order val="0"/>
          <c:tx>
            <c:strRef>
              <c:f>Genus!$M$7</c:f>
              <c:strCache>
                <c:ptCount val="1"/>
                <c:pt idx="0">
                  <c:v>Normal_control</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2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Genus!$L$8:$L$11</c:f>
              <c:strCache>
                <c:ptCount val="3"/>
                <c:pt idx="0">
                  <c:v>Bacteroides spp</c:v>
                </c:pt>
                <c:pt idx="1">
                  <c:v>Akkermansia spp</c:v>
                </c:pt>
                <c:pt idx="2">
                  <c:v>Bifidobacterium spp</c:v>
                </c:pt>
              </c:strCache>
              <c:extLst/>
            </c:strRef>
          </c:cat>
          <c:val>
            <c:numRef>
              <c:f>Genus!$M$8:$M$11</c:f>
              <c:numCache>
                <c:formatCode>General</c:formatCode>
                <c:ptCount val="3"/>
                <c:pt idx="0">
                  <c:v>4.28</c:v>
                </c:pt>
                <c:pt idx="1">
                  <c:v>2.1800000000000002</c:v>
                </c:pt>
                <c:pt idx="2">
                  <c:v>0.91</c:v>
                </c:pt>
              </c:numCache>
              <c:extLst/>
            </c:numRef>
          </c:val>
          <c:extLst>
            <c:ext xmlns:c16="http://schemas.microsoft.com/office/drawing/2014/chart" uri="{C3380CC4-5D6E-409C-BE32-E72D297353CC}">
              <c16:uniqueId val="{00000000-B96D-5E42-A429-B4A14B692D87}"/>
            </c:ext>
          </c:extLst>
        </c:ser>
        <c:ser>
          <c:idx val="1"/>
          <c:order val="1"/>
          <c:tx>
            <c:strRef>
              <c:f>Genus!$N$7</c:f>
              <c:strCache>
                <c:ptCount val="1"/>
                <c:pt idx="0">
                  <c:v>Stress_control</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2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Genus!$L$8:$L$11</c:f>
              <c:strCache>
                <c:ptCount val="3"/>
                <c:pt idx="0">
                  <c:v>Bacteroides spp</c:v>
                </c:pt>
                <c:pt idx="1">
                  <c:v>Akkermansia spp</c:v>
                </c:pt>
                <c:pt idx="2">
                  <c:v>Bifidobacterium spp</c:v>
                </c:pt>
              </c:strCache>
              <c:extLst/>
            </c:strRef>
          </c:cat>
          <c:val>
            <c:numRef>
              <c:f>Genus!$N$8:$N$11</c:f>
              <c:numCache>
                <c:formatCode>General</c:formatCode>
                <c:ptCount val="3"/>
                <c:pt idx="0">
                  <c:v>1.4</c:v>
                </c:pt>
                <c:pt idx="1">
                  <c:v>0.55000000000000004</c:v>
                </c:pt>
                <c:pt idx="2">
                  <c:v>1.33</c:v>
                </c:pt>
              </c:numCache>
              <c:extLst/>
            </c:numRef>
          </c:val>
          <c:extLst>
            <c:ext xmlns:c16="http://schemas.microsoft.com/office/drawing/2014/chart" uri="{C3380CC4-5D6E-409C-BE32-E72D297353CC}">
              <c16:uniqueId val="{00000001-B96D-5E42-A429-B4A14B692D87}"/>
            </c:ext>
          </c:extLst>
        </c:ser>
        <c:ser>
          <c:idx val="2"/>
          <c:order val="2"/>
          <c:tx>
            <c:strRef>
              <c:f>Genus!$O$7</c:f>
              <c:strCache>
                <c:ptCount val="1"/>
                <c:pt idx="0">
                  <c:v>Stress_control+ Gutgard_treatment</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2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Genus!$L$8:$L$11</c:f>
              <c:strCache>
                <c:ptCount val="3"/>
                <c:pt idx="0">
                  <c:v>Bacteroides spp</c:v>
                </c:pt>
                <c:pt idx="1">
                  <c:v>Akkermansia spp</c:v>
                </c:pt>
                <c:pt idx="2">
                  <c:v>Bifidobacterium spp</c:v>
                </c:pt>
              </c:strCache>
              <c:extLst/>
            </c:strRef>
          </c:cat>
          <c:val>
            <c:numRef>
              <c:f>Genus!$O$8:$O$11</c:f>
              <c:numCache>
                <c:formatCode>General</c:formatCode>
                <c:ptCount val="3"/>
                <c:pt idx="0">
                  <c:v>4.43</c:v>
                </c:pt>
                <c:pt idx="1">
                  <c:v>1.42</c:v>
                </c:pt>
                <c:pt idx="2">
                  <c:v>1.56</c:v>
                </c:pt>
              </c:numCache>
              <c:extLst/>
            </c:numRef>
          </c:val>
          <c:extLst>
            <c:ext xmlns:c16="http://schemas.microsoft.com/office/drawing/2014/chart" uri="{C3380CC4-5D6E-409C-BE32-E72D297353CC}">
              <c16:uniqueId val="{00000002-B96D-5E42-A429-B4A14B692D87}"/>
            </c:ext>
          </c:extLst>
        </c:ser>
        <c:dLbls>
          <c:dLblPos val="outEnd"/>
          <c:showLegendKey val="0"/>
          <c:showVal val="1"/>
          <c:showCatName val="0"/>
          <c:showSerName val="0"/>
          <c:showPercent val="0"/>
          <c:showBubbleSize val="0"/>
        </c:dLbls>
        <c:gapWidth val="444"/>
        <c:overlap val="-90"/>
        <c:axId val="1485669375"/>
        <c:axId val="1485654495"/>
      </c:barChart>
      <c:catAx>
        <c:axId val="14856693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mn-lt"/>
                <a:ea typeface="+mn-ea"/>
                <a:cs typeface="+mn-cs"/>
              </a:defRPr>
            </a:pPr>
            <a:endParaRPr lang="en-US"/>
          </a:p>
        </c:txPr>
        <c:crossAx val="1485654495"/>
        <c:crosses val="autoZero"/>
        <c:auto val="1"/>
        <c:lblAlgn val="ctr"/>
        <c:lblOffset val="100"/>
        <c:noMultiLvlLbl val="0"/>
      </c:catAx>
      <c:valAx>
        <c:axId val="1485654495"/>
        <c:scaling>
          <c:orientation val="minMax"/>
        </c:scaling>
        <c:delete val="1"/>
        <c:axPos val="l"/>
        <c:title>
          <c:tx>
            <c:rich>
              <a:bodyPr rot="-540000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r>
                  <a:rPr lang="en-IN"/>
                  <a:t>Genus level (%)</a:t>
                </a:r>
              </a:p>
            </c:rich>
          </c:tx>
          <c:overlay val="0"/>
          <c:spPr>
            <a:noFill/>
            <a:ln>
              <a:noFill/>
            </a:ln>
            <a:effectLst/>
          </c:spPr>
          <c:txPr>
            <a:bodyPr rot="-540000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48566937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BBA2F9-185B-44A0-9268-B0DB60CA3EB7}" type="doc">
      <dgm:prSet loTypeId="urn:microsoft.com/office/officeart/2008/layout/LinedList" loCatId="list" qsTypeId="urn:microsoft.com/office/officeart/2005/8/quickstyle/simple5" qsCatId="simple" csTypeId="urn:microsoft.com/office/officeart/2005/8/colors/accent2_2" csCatId="accent2" phldr="1"/>
      <dgm:spPr/>
      <dgm:t>
        <a:bodyPr/>
        <a:lstStyle/>
        <a:p>
          <a:endParaRPr lang="en-US"/>
        </a:p>
      </dgm:t>
    </dgm:pt>
    <dgm:pt modelId="{D4497037-E8D3-4E6F-A25B-523E023799F9}">
      <dgm:prSet/>
      <dgm:spPr/>
      <dgm:t>
        <a:bodyPr/>
        <a:lstStyle/>
        <a:p>
          <a:r>
            <a:rPr lang="en-US" dirty="0">
              <a:solidFill>
                <a:schemeClr val="tx1">
                  <a:lumMod val="50000"/>
                  <a:lumOff val="50000"/>
                </a:schemeClr>
              </a:solidFill>
            </a:rPr>
            <a:t>What is the </a:t>
          </a:r>
          <a:r>
            <a:rPr lang="en-US" dirty="0" err="1">
              <a:solidFill>
                <a:schemeClr val="tx1">
                  <a:lumMod val="50000"/>
                  <a:lumOff val="50000"/>
                </a:schemeClr>
              </a:solidFill>
            </a:rPr>
            <a:t>estrobolome</a:t>
          </a:r>
          <a:r>
            <a:rPr lang="en-US" dirty="0">
              <a:solidFill>
                <a:schemeClr val="tx1">
                  <a:lumMod val="50000"/>
                  <a:lumOff val="50000"/>
                </a:schemeClr>
              </a:solidFill>
            </a:rPr>
            <a:t>?</a:t>
          </a:r>
        </a:p>
      </dgm:t>
    </dgm:pt>
    <dgm:pt modelId="{C46D1CC8-A635-4B00-8751-74058B304380}" type="parTrans" cxnId="{CFACCB39-B779-468A-9361-DD81EF024624}">
      <dgm:prSet/>
      <dgm:spPr/>
      <dgm:t>
        <a:bodyPr/>
        <a:lstStyle/>
        <a:p>
          <a:endParaRPr lang="en-US">
            <a:solidFill>
              <a:schemeClr val="tx1">
                <a:lumMod val="50000"/>
                <a:lumOff val="50000"/>
              </a:schemeClr>
            </a:solidFill>
          </a:endParaRPr>
        </a:p>
      </dgm:t>
    </dgm:pt>
    <dgm:pt modelId="{4D567033-FC7B-43BD-B818-7F1DED0C87B2}" type="sibTrans" cxnId="{CFACCB39-B779-468A-9361-DD81EF024624}">
      <dgm:prSet/>
      <dgm:spPr/>
      <dgm:t>
        <a:bodyPr/>
        <a:lstStyle/>
        <a:p>
          <a:endParaRPr lang="en-US">
            <a:solidFill>
              <a:schemeClr val="tx1">
                <a:lumMod val="50000"/>
                <a:lumOff val="50000"/>
              </a:schemeClr>
            </a:solidFill>
          </a:endParaRPr>
        </a:p>
      </dgm:t>
    </dgm:pt>
    <dgm:pt modelId="{66A4D319-1296-4DB9-BCD9-B52987E5A745}">
      <dgm:prSet/>
      <dgm:spPr/>
      <dgm:t>
        <a:bodyPr/>
        <a:lstStyle/>
        <a:p>
          <a:r>
            <a:rPr lang="en-US">
              <a:solidFill>
                <a:schemeClr val="tx1">
                  <a:lumMod val="50000"/>
                  <a:lumOff val="50000"/>
                </a:schemeClr>
              </a:solidFill>
            </a:rPr>
            <a:t>The intricate relationship between the GI and estrogen metabolism</a:t>
          </a:r>
        </a:p>
      </dgm:t>
    </dgm:pt>
    <dgm:pt modelId="{EE36215A-0795-4C98-BB04-C596B0CE1DA9}" type="parTrans" cxnId="{4358C7F2-7A44-42EF-AA85-C9728E7385D1}">
      <dgm:prSet/>
      <dgm:spPr/>
      <dgm:t>
        <a:bodyPr/>
        <a:lstStyle/>
        <a:p>
          <a:endParaRPr lang="en-US">
            <a:solidFill>
              <a:schemeClr val="tx1">
                <a:lumMod val="50000"/>
                <a:lumOff val="50000"/>
              </a:schemeClr>
            </a:solidFill>
          </a:endParaRPr>
        </a:p>
      </dgm:t>
    </dgm:pt>
    <dgm:pt modelId="{DEF33D34-6EB6-4A9E-9D92-73A41AA03159}" type="sibTrans" cxnId="{4358C7F2-7A44-42EF-AA85-C9728E7385D1}">
      <dgm:prSet/>
      <dgm:spPr/>
      <dgm:t>
        <a:bodyPr/>
        <a:lstStyle/>
        <a:p>
          <a:endParaRPr lang="en-US">
            <a:solidFill>
              <a:schemeClr val="tx1">
                <a:lumMod val="50000"/>
                <a:lumOff val="50000"/>
              </a:schemeClr>
            </a:solidFill>
          </a:endParaRPr>
        </a:p>
      </dgm:t>
    </dgm:pt>
    <dgm:pt modelId="{5A8F7F66-39F7-44EC-A2A7-DC268DF058B2}">
      <dgm:prSet/>
      <dgm:spPr/>
      <dgm:t>
        <a:bodyPr/>
        <a:lstStyle/>
        <a:p>
          <a:r>
            <a:rPr lang="en-US">
              <a:solidFill>
                <a:schemeClr val="tx1">
                  <a:lumMod val="50000"/>
                  <a:lumOff val="50000"/>
                </a:schemeClr>
              </a:solidFill>
            </a:rPr>
            <a:t>Shifts in the gut microbiome post-menopause</a:t>
          </a:r>
        </a:p>
      </dgm:t>
    </dgm:pt>
    <dgm:pt modelId="{0AF2055E-811B-4D7A-AF4F-0A5EA06EDE76}" type="parTrans" cxnId="{A192403B-6D8F-41AE-A3DB-A38BFFE53A8A}">
      <dgm:prSet/>
      <dgm:spPr/>
      <dgm:t>
        <a:bodyPr/>
        <a:lstStyle/>
        <a:p>
          <a:endParaRPr lang="en-US">
            <a:solidFill>
              <a:schemeClr val="tx1">
                <a:lumMod val="50000"/>
                <a:lumOff val="50000"/>
              </a:schemeClr>
            </a:solidFill>
          </a:endParaRPr>
        </a:p>
      </dgm:t>
    </dgm:pt>
    <dgm:pt modelId="{C1EB0CBA-AD98-4B41-87E4-E65654771E2B}" type="sibTrans" cxnId="{A192403B-6D8F-41AE-A3DB-A38BFFE53A8A}">
      <dgm:prSet/>
      <dgm:spPr/>
      <dgm:t>
        <a:bodyPr/>
        <a:lstStyle/>
        <a:p>
          <a:endParaRPr lang="en-US">
            <a:solidFill>
              <a:schemeClr val="tx1">
                <a:lumMod val="50000"/>
                <a:lumOff val="50000"/>
              </a:schemeClr>
            </a:solidFill>
          </a:endParaRPr>
        </a:p>
      </dgm:t>
    </dgm:pt>
    <dgm:pt modelId="{C059DE61-DB5E-4991-86FC-CE4483F71974}">
      <dgm:prSet/>
      <dgm:spPr/>
      <dgm:t>
        <a:bodyPr/>
        <a:lstStyle/>
        <a:p>
          <a:r>
            <a:rPr lang="en-US">
              <a:solidFill>
                <a:schemeClr val="tx1">
                  <a:lumMod val="50000"/>
                  <a:lumOff val="50000"/>
                </a:schemeClr>
              </a:solidFill>
            </a:rPr>
            <a:t>Dysbiosis in menopausal syndrome and related conditions</a:t>
          </a:r>
        </a:p>
      </dgm:t>
    </dgm:pt>
    <dgm:pt modelId="{2240C09C-B9CB-4703-BC98-C2FA5A341880}" type="parTrans" cxnId="{7BD70229-DCCE-4B5E-BFC3-7AC904DECC6A}">
      <dgm:prSet/>
      <dgm:spPr/>
      <dgm:t>
        <a:bodyPr/>
        <a:lstStyle/>
        <a:p>
          <a:endParaRPr lang="en-US">
            <a:solidFill>
              <a:schemeClr val="tx1">
                <a:lumMod val="50000"/>
                <a:lumOff val="50000"/>
              </a:schemeClr>
            </a:solidFill>
          </a:endParaRPr>
        </a:p>
      </dgm:t>
    </dgm:pt>
    <dgm:pt modelId="{B8B3205F-3796-4CDC-B4A7-3FDB53B44DED}" type="sibTrans" cxnId="{7BD70229-DCCE-4B5E-BFC3-7AC904DECC6A}">
      <dgm:prSet/>
      <dgm:spPr/>
      <dgm:t>
        <a:bodyPr/>
        <a:lstStyle/>
        <a:p>
          <a:endParaRPr lang="en-US">
            <a:solidFill>
              <a:schemeClr val="tx1">
                <a:lumMod val="50000"/>
                <a:lumOff val="50000"/>
              </a:schemeClr>
            </a:solidFill>
          </a:endParaRPr>
        </a:p>
      </dgm:t>
    </dgm:pt>
    <dgm:pt modelId="{8FC78CDC-A0FF-42B6-8B4E-1AAECE3B90D2}">
      <dgm:prSet/>
      <dgm:spPr/>
      <dgm:t>
        <a:bodyPr/>
        <a:lstStyle/>
        <a:p>
          <a:r>
            <a:rPr lang="en-US">
              <a:solidFill>
                <a:schemeClr val="tx1">
                  <a:lumMod val="50000"/>
                  <a:lumOff val="50000"/>
                </a:schemeClr>
              </a:solidFill>
            </a:rPr>
            <a:t>Prebiotics as therapeutic intervention for estrogen regulation </a:t>
          </a:r>
        </a:p>
      </dgm:t>
    </dgm:pt>
    <dgm:pt modelId="{D9BB2AB7-10F0-4666-B81E-80931F5A9298}" type="parTrans" cxnId="{693D2B20-9633-4E9F-A214-6B65793D2775}">
      <dgm:prSet/>
      <dgm:spPr/>
      <dgm:t>
        <a:bodyPr/>
        <a:lstStyle/>
        <a:p>
          <a:endParaRPr lang="en-US">
            <a:solidFill>
              <a:schemeClr val="tx1">
                <a:lumMod val="50000"/>
                <a:lumOff val="50000"/>
              </a:schemeClr>
            </a:solidFill>
          </a:endParaRPr>
        </a:p>
      </dgm:t>
    </dgm:pt>
    <dgm:pt modelId="{8B595CB6-5A52-4260-9623-D6FA7FBA349C}" type="sibTrans" cxnId="{693D2B20-9633-4E9F-A214-6B65793D2775}">
      <dgm:prSet/>
      <dgm:spPr/>
      <dgm:t>
        <a:bodyPr/>
        <a:lstStyle/>
        <a:p>
          <a:endParaRPr lang="en-US">
            <a:solidFill>
              <a:schemeClr val="tx1">
                <a:lumMod val="50000"/>
                <a:lumOff val="50000"/>
              </a:schemeClr>
            </a:solidFill>
          </a:endParaRPr>
        </a:p>
      </dgm:t>
    </dgm:pt>
    <dgm:pt modelId="{3D96F6AE-ED8D-4E53-BC04-B217FDD81D46}" type="pres">
      <dgm:prSet presAssocID="{F4BBA2F9-185B-44A0-9268-B0DB60CA3EB7}" presName="vert0" presStyleCnt="0">
        <dgm:presLayoutVars>
          <dgm:dir/>
          <dgm:animOne val="branch"/>
          <dgm:animLvl val="lvl"/>
        </dgm:presLayoutVars>
      </dgm:prSet>
      <dgm:spPr/>
    </dgm:pt>
    <dgm:pt modelId="{9BAF609F-9029-40AF-AF04-24A0FFE482FE}" type="pres">
      <dgm:prSet presAssocID="{D4497037-E8D3-4E6F-A25B-523E023799F9}" presName="thickLine" presStyleLbl="alignNode1" presStyleIdx="0" presStyleCnt="5"/>
      <dgm:spPr/>
    </dgm:pt>
    <dgm:pt modelId="{EA6FEACE-7DA5-4871-A7D7-9E49F50BD285}" type="pres">
      <dgm:prSet presAssocID="{D4497037-E8D3-4E6F-A25B-523E023799F9}" presName="horz1" presStyleCnt="0"/>
      <dgm:spPr/>
    </dgm:pt>
    <dgm:pt modelId="{38864332-9BEB-468B-B2CF-183F7482898A}" type="pres">
      <dgm:prSet presAssocID="{D4497037-E8D3-4E6F-A25B-523E023799F9}" presName="tx1" presStyleLbl="revTx" presStyleIdx="0" presStyleCnt="5"/>
      <dgm:spPr/>
    </dgm:pt>
    <dgm:pt modelId="{2D7656FC-71C4-4BD9-AF5F-65E6BC17CEA9}" type="pres">
      <dgm:prSet presAssocID="{D4497037-E8D3-4E6F-A25B-523E023799F9}" presName="vert1" presStyleCnt="0"/>
      <dgm:spPr/>
    </dgm:pt>
    <dgm:pt modelId="{CBC228BF-72EA-404F-B3C4-87189B5D9F05}" type="pres">
      <dgm:prSet presAssocID="{66A4D319-1296-4DB9-BCD9-B52987E5A745}" presName="thickLine" presStyleLbl="alignNode1" presStyleIdx="1" presStyleCnt="5"/>
      <dgm:spPr/>
    </dgm:pt>
    <dgm:pt modelId="{C3081D08-DEA2-400A-B3D6-C6C2DA2A0BA3}" type="pres">
      <dgm:prSet presAssocID="{66A4D319-1296-4DB9-BCD9-B52987E5A745}" presName="horz1" presStyleCnt="0"/>
      <dgm:spPr/>
    </dgm:pt>
    <dgm:pt modelId="{5C1AE71A-F76E-43A3-982C-DF50F78F8FA6}" type="pres">
      <dgm:prSet presAssocID="{66A4D319-1296-4DB9-BCD9-B52987E5A745}" presName="tx1" presStyleLbl="revTx" presStyleIdx="1" presStyleCnt="5"/>
      <dgm:spPr/>
    </dgm:pt>
    <dgm:pt modelId="{3845F4AB-EBD9-4083-B467-2B8E8D58DB24}" type="pres">
      <dgm:prSet presAssocID="{66A4D319-1296-4DB9-BCD9-B52987E5A745}" presName="vert1" presStyleCnt="0"/>
      <dgm:spPr/>
    </dgm:pt>
    <dgm:pt modelId="{32BDECA6-2D8F-4D75-9408-3018D9F37B8C}" type="pres">
      <dgm:prSet presAssocID="{5A8F7F66-39F7-44EC-A2A7-DC268DF058B2}" presName="thickLine" presStyleLbl="alignNode1" presStyleIdx="2" presStyleCnt="5"/>
      <dgm:spPr/>
    </dgm:pt>
    <dgm:pt modelId="{552375A1-BABB-41D4-BF74-BA1E8D181A57}" type="pres">
      <dgm:prSet presAssocID="{5A8F7F66-39F7-44EC-A2A7-DC268DF058B2}" presName="horz1" presStyleCnt="0"/>
      <dgm:spPr/>
    </dgm:pt>
    <dgm:pt modelId="{E7C9774D-76EE-4952-8114-9FDA7CD5C630}" type="pres">
      <dgm:prSet presAssocID="{5A8F7F66-39F7-44EC-A2A7-DC268DF058B2}" presName="tx1" presStyleLbl="revTx" presStyleIdx="2" presStyleCnt="5"/>
      <dgm:spPr/>
    </dgm:pt>
    <dgm:pt modelId="{5CD30855-6A8C-4917-999F-72B9BB7295CD}" type="pres">
      <dgm:prSet presAssocID="{5A8F7F66-39F7-44EC-A2A7-DC268DF058B2}" presName="vert1" presStyleCnt="0"/>
      <dgm:spPr/>
    </dgm:pt>
    <dgm:pt modelId="{350B6A46-D0B6-46BB-8AC5-AA325F430D2D}" type="pres">
      <dgm:prSet presAssocID="{C059DE61-DB5E-4991-86FC-CE4483F71974}" presName="thickLine" presStyleLbl="alignNode1" presStyleIdx="3" presStyleCnt="5"/>
      <dgm:spPr/>
    </dgm:pt>
    <dgm:pt modelId="{921D5925-BAFA-4726-97B8-687D976875C3}" type="pres">
      <dgm:prSet presAssocID="{C059DE61-DB5E-4991-86FC-CE4483F71974}" presName="horz1" presStyleCnt="0"/>
      <dgm:spPr/>
    </dgm:pt>
    <dgm:pt modelId="{F814A430-3FA0-4178-90CC-63D93EC098C6}" type="pres">
      <dgm:prSet presAssocID="{C059DE61-DB5E-4991-86FC-CE4483F71974}" presName="tx1" presStyleLbl="revTx" presStyleIdx="3" presStyleCnt="5"/>
      <dgm:spPr/>
    </dgm:pt>
    <dgm:pt modelId="{AA5B8430-D8E6-4534-9B9D-353268CC2EFD}" type="pres">
      <dgm:prSet presAssocID="{C059DE61-DB5E-4991-86FC-CE4483F71974}" presName="vert1" presStyleCnt="0"/>
      <dgm:spPr/>
    </dgm:pt>
    <dgm:pt modelId="{73DEB364-0745-4A2D-848F-51856C1981F3}" type="pres">
      <dgm:prSet presAssocID="{8FC78CDC-A0FF-42B6-8B4E-1AAECE3B90D2}" presName="thickLine" presStyleLbl="alignNode1" presStyleIdx="4" presStyleCnt="5"/>
      <dgm:spPr/>
    </dgm:pt>
    <dgm:pt modelId="{C6F568A8-E40B-4674-8FC6-2C995246A97C}" type="pres">
      <dgm:prSet presAssocID="{8FC78CDC-A0FF-42B6-8B4E-1AAECE3B90D2}" presName="horz1" presStyleCnt="0"/>
      <dgm:spPr/>
    </dgm:pt>
    <dgm:pt modelId="{56054B64-630D-4AE4-8246-BF2C8D33DA60}" type="pres">
      <dgm:prSet presAssocID="{8FC78CDC-A0FF-42B6-8B4E-1AAECE3B90D2}" presName="tx1" presStyleLbl="revTx" presStyleIdx="4" presStyleCnt="5"/>
      <dgm:spPr/>
    </dgm:pt>
    <dgm:pt modelId="{C9378D1B-80C6-4E74-8B67-A2E66AD0965D}" type="pres">
      <dgm:prSet presAssocID="{8FC78CDC-A0FF-42B6-8B4E-1AAECE3B90D2}" presName="vert1" presStyleCnt="0"/>
      <dgm:spPr/>
    </dgm:pt>
  </dgm:ptLst>
  <dgm:cxnLst>
    <dgm:cxn modelId="{21FCD210-A4A9-432E-B9B7-D41736EF79F3}" type="presOf" srcId="{8FC78CDC-A0FF-42B6-8B4E-1AAECE3B90D2}" destId="{56054B64-630D-4AE4-8246-BF2C8D33DA60}" srcOrd="0" destOrd="0" presId="urn:microsoft.com/office/officeart/2008/layout/LinedList"/>
    <dgm:cxn modelId="{68D71311-9B62-4F9A-9E9F-7AEB9D1E50A0}" type="presOf" srcId="{F4BBA2F9-185B-44A0-9268-B0DB60CA3EB7}" destId="{3D96F6AE-ED8D-4E53-BC04-B217FDD81D46}" srcOrd="0" destOrd="0" presId="urn:microsoft.com/office/officeart/2008/layout/LinedList"/>
    <dgm:cxn modelId="{693D2B20-9633-4E9F-A214-6B65793D2775}" srcId="{F4BBA2F9-185B-44A0-9268-B0DB60CA3EB7}" destId="{8FC78CDC-A0FF-42B6-8B4E-1AAECE3B90D2}" srcOrd="4" destOrd="0" parTransId="{D9BB2AB7-10F0-4666-B81E-80931F5A9298}" sibTransId="{8B595CB6-5A52-4260-9623-D6FA7FBA349C}"/>
    <dgm:cxn modelId="{7BD70229-DCCE-4B5E-BFC3-7AC904DECC6A}" srcId="{F4BBA2F9-185B-44A0-9268-B0DB60CA3EB7}" destId="{C059DE61-DB5E-4991-86FC-CE4483F71974}" srcOrd="3" destOrd="0" parTransId="{2240C09C-B9CB-4703-BC98-C2FA5A341880}" sibTransId="{B8B3205F-3796-4CDC-B4A7-3FDB53B44DED}"/>
    <dgm:cxn modelId="{03980E34-EB52-4F05-9234-9A30A6462B9E}" type="presOf" srcId="{5A8F7F66-39F7-44EC-A2A7-DC268DF058B2}" destId="{E7C9774D-76EE-4952-8114-9FDA7CD5C630}" srcOrd="0" destOrd="0" presId="urn:microsoft.com/office/officeart/2008/layout/LinedList"/>
    <dgm:cxn modelId="{CFACCB39-B779-468A-9361-DD81EF024624}" srcId="{F4BBA2F9-185B-44A0-9268-B0DB60CA3EB7}" destId="{D4497037-E8D3-4E6F-A25B-523E023799F9}" srcOrd="0" destOrd="0" parTransId="{C46D1CC8-A635-4B00-8751-74058B304380}" sibTransId="{4D567033-FC7B-43BD-B818-7F1DED0C87B2}"/>
    <dgm:cxn modelId="{A192403B-6D8F-41AE-A3DB-A38BFFE53A8A}" srcId="{F4BBA2F9-185B-44A0-9268-B0DB60CA3EB7}" destId="{5A8F7F66-39F7-44EC-A2A7-DC268DF058B2}" srcOrd="2" destOrd="0" parTransId="{0AF2055E-811B-4D7A-AF4F-0A5EA06EDE76}" sibTransId="{C1EB0CBA-AD98-4B41-87E4-E65654771E2B}"/>
    <dgm:cxn modelId="{7BB10674-EC65-4728-83E6-FD6D9F607B8C}" type="presOf" srcId="{66A4D319-1296-4DB9-BCD9-B52987E5A745}" destId="{5C1AE71A-F76E-43A3-982C-DF50F78F8FA6}" srcOrd="0" destOrd="0" presId="urn:microsoft.com/office/officeart/2008/layout/LinedList"/>
    <dgm:cxn modelId="{B94F2C57-CD1A-4361-88FE-9341D2A66F41}" type="presOf" srcId="{D4497037-E8D3-4E6F-A25B-523E023799F9}" destId="{38864332-9BEB-468B-B2CF-183F7482898A}" srcOrd="0" destOrd="0" presId="urn:microsoft.com/office/officeart/2008/layout/LinedList"/>
    <dgm:cxn modelId="{603AE0BA-C97F-4F20-9274-0EE05B052C1C}" type="presOf" srcId="{C059DE61-DB5E-4991-86FC-CE4483F71974}" destId="{F814A430-3FA0-4178-90CC-63D93EC098C6}" srcOrd="0" destOrd="0" presId="urn:microsoft.com/office/officeart/2008/layout/LinedList"/>
    <dgm:cxn modelId="{4358C7F2-7A44-42EF-AA85-C9728E7385D1}" srcId="{F4BBA2F9-185B-44A0-9268-B0DB60CA3EB7}" destId="{66A4D319-1296-4DB9-BCD9-B52987E5A745}" srcOrd="1" destOrd="0" parTransId="{EE36215A-0795-4C98-BB04-C596B0CE1DA9}" sibTransId="{DEF33D34-6EB6-4A9E-9D92-73A41AA03159}"/>
    <dgm:cxn modelId="{E349BE58-5C55-401A-A99E-112740CC0019}" type="presParOf" srcId="{3D96F6AE-ED8D-4E53-BC04-B217FDD81D46}" destId="{9BAF609F-9029-40AF-AF04-24A0FFE482FE}" srcOrd="0" destOrd="0" presId="urn:microsoft.com/office/officeart/2008/layout/LinedList"/>
    <dgm:cxn modelId="{1B1CDFA2-FD5C-496C-9D4A-788E5F697376}" type="presParOf" srcId="{3D96F6AE-ED8D-4E53-BC04-B217FDD81D46}" destId="{EA6FEACE-7DA5-4871-A7D7-9E49F50BD285}" srcOrd="1" destOrd="0" presId="urn:microsoft.com/office/officeart/2008/layout/LinedList"/>
    <dgm:cxn modelId="{D4A480D8-AA4C-422B-B734-6F36A549B549}" type="presParOf" srcId="{EA6FEACE-7DA5-4871-A7D7-9E49F50BD285}" destId="{38864332-9BEB-468B-B2CF-183F7482898A}" srcOrd="0" destOrd="0" presId="urn:microsoft.com/office/officeart/2008/layout/LinedList"/>
    <dgm:cxn modelId="{FDB82685-51D8-4E30-84CC-C96D75F10337}" type="presParOf" srcId="{EA6FEACE-7DA5-4871-A7D7-9E49F50BD285}" destId="{2D7656FC-71C4-4BD9-AF5F-65E6BC17CEA9}" srcOrd="1" destOrd="0" presId="urn:microsoft.com/office/officeart/2008/layout/LinedList"/>
    <dgm:cxn modelId="{B1CC05B1-0492-4BAB-ACAE-1C379AC13AE8}" type="presParOf" srcId="{3D96F6AE-ED8D-4E53-BC04-B217FDD81D46}" destId="{CBC228BF-72EA-404F-B3C4-87189B5D9F05}" srcOrd="2" destOrd="0" presId="urn:microsoft.com/office/officeart/2008/layout/LinedList"/>
    <dgm:cxn modelId="{E01C117F-B2E2-43A2-B12C-E1367E177028}" type="presParOf" srcId="{3D96F6AE-ED8D-4E53-BC04-B217FDD81D46}" destId="{C3081D08-DEA2-400A-B3D6-C6C2DA2A0BA3}" srcOrd="3" destOrd="0" presId="urn:microsoft.com/office/officeart/2008/layout/LinedList"/>
    <dgm:cxn modelId="{736159EC-D230-4D0F-9576-FA8DCC9A1ECD}" type="presParOf" srcId="{C3081D08-DEA2-400A-B3D6-C6C2DA2A0BA3}" destId="{5C1AE71A-F76E-43A3-982C-DF50F78F8FA6}" srcOrd="0" destOrd="0" presId="urn:microsoft.com/office/officeart/2008/layout/LinedList"/>
    <dgm:cxn modelId="{376EDDD3-9A8E-4398-A348-C38026390E99}" type="presParOf" srcId="{C3081D08-DEA2-400A-B3D6-C6C2DA2A0BA3}" destId="{3845F4AB-EBD9-4083-B467-2B8E8D58DB24}" srcOrd="1" destOrd="0" presId="urn:microsoft.com/office/officeart/2008/layout/LinedList"/>
    <dgm:cxn modelId="{7E5EBD06-547D-43B5-BA4F-C42BBA9371D1}" type="presParOf" srcId="{3D96F6AE-ED8D-4E53-BC04-B217FDD81D46}" destId="{32BDECA6-2D8F-4D75-9408-3018D9F37B8C}" srcOrd="4" destOrd="0" presId="urn:microsoft.com/office/officeart/2008/layout/LinedList"/>
    <dgm:cxn modelId="{289140D0-5A6F-4C92-B1D9-74D61DB56CB2}" type="presParOf" srcId="{3D96F6AE-ED8D-4E53-BC04-B217FDD81D46}" destId="{552375A1-BABB-41D4-BF74-BA1E8D181A57}" srcOrd="5" destOrd="0" presId="urn:microsoft.com/office/officeart/2008/layout/LinedList"/>
    <dgm:cxn modelId="{410D71AB-BBBE-438B-BD40-B75FE47DE0FF}" type="presParOf" srcId="{552375A1-BABB-41D4-BF74-BA1E8D181A57}" destId="{E7C9774D-76EE-4952-8114-9FDA7CD5C630}" srcOrd="0" destOrd="0" presId="urn:microsoft.com/office/officeart/2008/layout/LinedList"/>
    <dgm:cxn modelId="{961AD144-63C9-4817-BA30-2E3495554981}" type="presParOf" srcId="{552375A1-BABB-41D4-BF74-BA1E8D181A57}" destId="{5CD30855-6A8C-4917-999F-72B9BB7295CD}" srcOrd="1" destOrd="0" presId="urn:microsoft.com/office/officeart/2008/layout/LinedList"/>
    <dgm:cxn modelId="{858AB590-5726-4EBE-AA69-52FBF8F410D8}" type="presParOf" srcId="{3D96F6AE-ED8D-4E53-BC04-B217FDD81D46}" destId="{350B6A46-D0B6-46BB-8AC5-AA325F430D2D}" srcOrd="6" destOrd="0" presId="urn:microsoft.com/office/officeart/2008/layout/LinedList"/>
    <dgm:cxn modelId="{15CE8CB0-D952-4617-93AB-BDC2FEF59889}" type="presParOf" srcId="{3D96F6AE-ED8D-4E53-BC04-B217FDD81D46}" destId="{921D5925-BAFA-4726-97B8-687D976875C3}" srcOrd="7" destOrd="0" presId="urn:microsoft.com/office/officeart/2008/layout/LinedList"/>
    <dgm:cxn modelId="{F054A561-339F-401B-B498-DD670FD2B62A}" type="presParOf" srcId="{921D5925-BAFA-4726-97B8-687D976875C3}" destId="{F814A430-3FA0-4178-90CC-63D93EC098C6}" srcOrd="0" destOrd="0" presId="urn:microsoft.com/office/officeart/2008/layout/LinedList"/>
    <dgm:cxn modelId="{FA19CDB2-346C-4BAB-9042-F209BAFCE524}" type="presParOf" srcId="{921D5925-BAFA-4726-97B8-687D976875C3}" destId="{AA5B8430-D8E6-4534-9B9D-353268CC2EFD}" srcOrd="1" destOrd="0" presId="urn:microsoft.com/office/officeart/2008/layout/LinedList"/>
    <dgm:cxn modelId="{C0AFF98D-5F48-4A43-B8BF-821EAFECDCD2}" type="presParOf" srcId="{3D96F6AE-ED8D-4E53-BC04-B217FDD81D46}" destId="{73DEB364-0745-4A2D-848F-51856C1981F3}" srcOrd="8" destOrd="0" presId="urn:microsoft.com/office/officeart/2008/layout/LinedList"/>
    <dgm:cxn modelId="{22400F42-5B7D-4C29-9501-4FE5205DF4BA}" type="presParOf" srcId="{3D96F6AE-ED8D-4E53-BC04-B217FDD81D46}" destId="{C6F568A8-E40B-4674-8FC6-2C995246A97C}" srcOrd="9" destOrd="0" presId="urn:microsoft.com/office/officeart/2008/layout/LinedList"/>
    <dgm:cxn modelId="{8E0EFEB1-BFF4-45FC-9B2A-B2E849D3A18E}" type="presParOf" srcId="{C6F568A8-E40B-4674-8FC6-2C995246A97C}" destId="{56054B64-630D-4AE4-8246-BF2C8D33DA60}" srcOrd="0" destOrd="0" presId="urn:microsoft.com/office/officeart/2008/layout/LinedList"/>
    <dgm:cxn modelId="{8230291A-EC95-4620-8688-8077AE6AA141}" type="presParOf" srcId="{C6F568A8-E40B-4674-8FC6-2C995246A97C}" destId="{C9378D1B-80C6-4E74-8B67-A2E66AD0965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2A1D15-5E1B-4083-922F-CDA4B979F1CC}" type="doc">
      <dgm:prSet loTypeId="urn:microsoft.com/office/officeart/2005/8/layout/radial6" loCatId="relationship" qsTypeId="urn:microsoft.com/office/officeart/2005/8/quickstyle/simple3" qsCatId="simple" csTypeId="urn:microsoft.com/office/officeart/2005/8/colors/accent6_2" csCatId="accent6" phldr="1"/>
      <dgm:spPr/>
      <dgm:t>
        <a:bodyPr/>
        <a:lstStyle/>
        <a:p>
          <a:endParaRPr lang="en-NZ"/>
        </a:p>
      </dgm:t>
    </dgm:pt>
    <dgm:pt modelId="{7A76442E-457E-48D1-AF2B-D4393EF1A411}">
      <dgm:prSet phldrT="[Text]" custT="1"/>
      <dgm:spPr/>
      <dgm:t>
        <a:bodyPr/>
        <a:lstStyle/>
        <a:p>
          <a:r>
            <a:rPr lang="en-NZ" sz="2800" dirty="0">
              <a:latin typeface="+mn-lt"/>
            </a:rPr>
            <a:t>High-methoxy Pectin</a:t>
          </a:r>
        </a:p>
      </dgm:t>
    </dgm:pt>
    <dgm:pt modelId="{B9C30C5D-8F52-43D4-A313-CBD1933E8B61}" type="parTrans" cxnId="{BFC9DD49-C419-4436-A49A-FD109AB644C8}">
      <dgm:prSet/>
      <dgm:spPr/>
      <dgm:t>
        <a:bodyPr/>
        <a:lstStyle/>
        <a:p>
          <a:endParaRPr lang="en-NZ" sz="2000">
            <a:latin typeface="+mn-lt"/>
          </a:endParaRPr>
        </a:p>
      </dgm:t>
    </dgm:pt>
    <dgm:pt modelId="{C2637A6E-7EC1-46F7-A6E6-67D10C96BEA6}" type="sibTrans" cxnId="{BFC9DD49-C419-4436-A49A-FD109AB644C8}">
      <dgm:prSet/>
      <dgm:spPr/>
      <dgm:t>
        <a:bodyPr/>
        <a:lstStyle/>
        <a:p>
          <a:endParaRPr lang="en-NZ" sz="2000">
            <a:latin typeface="+mn-lt"/>
          </a:endParaRPr>
        </a:p>
      </dgm:t>
    </dgm:pt>
    <dgm:pt modelId="{2B943B03-4B52-49AB-A76D-8A00E0B19524}">
      <dgm:prSet phldrT="[Text]" custT="1"/>
      <dgm:spPr/>
      <dgm:t>
        <a:bodyPr/>
        <a:lstStyle/>
        <a:p>
          <a:r>
            <a:rPr lang="en-NZ" sz="1400" dirty="0">
              <a:latin typeface="+mn-lt"/>
            </a:rPr>
            <a:t>Contributes to faecal bulking &amp; water holding</a:t>
          </a:r>
        </a:p>
      </dgm:t>
    </dgm:pt>
    <dgm:pt modelId="{59BF6308-7434-44EF-BDF0-300CCA7AB946}" type="parTrans" cxnId="{7077BEDE-84D4-41D1-A03A-DE8F01CDD4A1}">
      <dgm:prSet custT="1"/>
      <dgm:spPr/>
      <dgm:t>
        <a:bodyPr/>
        <a:lstStyle/>
        <a:p>
          <a:endParaRPr lang="en-NZ" sz="2400">
            <a:latin typeface="+mn-lt"/>
          </a:endParaRPr>
        </a:p>
      </dgm:t>
    </dgm:pt>
    <dgm:pt modelId="{91F35F2C-E02E-4F26-9BAB-E957B0981695}" type="sibTrans" cxnId="{7077BEDE-84D4-41D1-A03A-DE8F01CDD4A1}">
      <dgm:prSet/>
      <dgm:spPr/>
      <dgm:t>
        <a:bodyPr/>
        <a:lstStyle/>
        <a:p>
          <a:endParaRPr lang="en-NZ" sz="2000">
            <a:latin typeface="+mn-lt"/>
          </a:endParaRPr>
        </a:p>
      </dgm:t>
    </dgm:pt>
    <dgm:pt modelId="{F798D1AD-5FD2-4293-B4B4-820070D42F3B}">
      <dgm:prSet phldrT="[Text]" custT="1"/>
      <dgm:spPr/>
      <dgm:t>
        <a:bodyPr/>
        <a:lstStyle/>
        <a:p>
          <a:r>
            <a:rPr lang="en-NZ" sz="1400" dirty="0">
              <a:latin typeface="+mn-lt"/>
            </a:rPr>
            <a:t>Acts as a matrix for bacteria to adhere to &amp; proliferate</a:t>
          </a:r>
        </a:p>
      </dgm:t>
    </dgm:pt>
    <dgm:pt modelId="{6A7D243F-49D6-48D6-A098-D357FB6B2499}" type="parTrans" cxnId="{49C9C9AD-1ADA-4401-A4E0-385CD9F6F3CE}">
      <dgm:prSet custT="1"/>
      <dgm:spPr/>
      <dgm:t>
        <a:bodyPr/>
        <a:lstStyle/>
        <a:p>
          <a:endParaRPr lang="en-NZ" sz="2400">
            <a:latin typeface="+mn-lt"/>
          </a:endParaRPr>
        </a:p>
      </dgm:t>
    </dgm:pt>
    <dgm:pt modelId="{535D3B7A-0292-47DF-89DC-3BFF67F55625}" type="sibTrans" cxnId="{49C9C9AD-1ADA-4401-A4E0-385CD9F6F3CE}">
      <dgm:prSet/>
      <dgm:spPr/>
      <dgm:t>
        <a:bodyPr/>
        <a:lstStyle/>
        <a:p>
          <a:endParaRPr lang="en-NZ" sz="2000">
            <a:latin typeface="+mn-lt"/>
          </a:endParaRPr>
        </a:p>
      </dgm:t>
    </dgm:pt>
    <dgm:pt modelId="{F8D4DC4C-74DE-4EBB-A9A0-6F2F9DD8CD8F}">
      <dgm:prSet phldrT="[Text]" custT="1"/>
      <dgm:spPr/>
      <dgm:t>
        <a:bodyPr/>
        <a:lstStyle/>
        <a:p>
          <a:r>
            <a:rPr lang="en-NZ" sz="1400" dirty="0">
              <a:latin typeface="+mn-lt"/>
            </a:rPr>
            <a:t>Upregulates stress response genes to improve survival of probiotics</a:t>
          </a:r>
        </a:p>
      </dgm:t>
    </dgm:pt>
    <dgm:pt modelId="{A4C9A445-2108-414A-AA7D-55F7F349EA26}" type="parTrans" cxnId="{65387E1E-F90D-42DA-990B-AC34693C6055}">
      <dgm:prSet custT="1"/>
      <dgm:spPr/>
      <dgm:t>
        <a:bodyPr/>
        <a:lstStyle/>
        <a:p>
          <a:endParaRPr lang="en-NZ" sz="2400">
            <a:latin typeface="+mn-lt"/>
          </a:endParaRPr>
        </a:p>
      </dgm:t>
    </dgm:pt>
    <dgm:pt modelId="{7B1A27DE-4A7E-4138-95BC-4486AB8D7D71}" type="sibTrans" cxnId="{65387E1E-F90D-42DA-990B-AC34693C6055}">
      <dgm:prSet/>
      <dgm:spPr/>
      <dgm:t>
        <a:bodyPr/>
        <a:lstStyle/>
        <a:p>
          <a:endParaRPr lang="en-NZ" sz="2000">
            <a:latin typeface="+mn-lt"/>
          </a:endParaRPr>
        </a:p>
      </dgm:t>
    </dgm:pt>
    <dgm:pt modelId="{7274DEB4-C92A-4955-A22E-871C5D29C573}">
      <dgm:prSet phldrT="[Text]" custT="1"/>
      <dgm:spPr/>
      <dgm:t>
        <a:bodyPr/>
        <a:lstStyle/>
        <a:p>
          <a:r>
            <a:rPr lang="en-NZ" sz="1400" dirty="0">
              <a:latin typeface="+mn-lt"/>
            </a:rPr>
            <a:t>Substrate for growth of key bacteria (SCFA producers)</a:t>
          </a:r>
        </a:p>
      </dgm:t>
    </dgm:pt>
    <dgm:pt modelId="{EBBA4D06-F427-47E3-96C1-FB1A4EC1A49F}" type="parTrans" cxnId="{598C21B0-2B25-4B96-A462-E2A7A68EA43A}">
      <dgm:prSet/>
      <dgm:spPr/>
      <dgm:t>
        <a:bodyPr/>
        <a:lstStyle/>
        <a:p>
          <a:endParaRPr lang="en-NZ" sz="2000">
            <a:latin typeface="+mn-lt"/>
          </a:endParaRPr>
        </a:p>
      </dgm:t>
    </dgm:pt>
    <dgm:pt modelId="{4AE36022-BE0D-4981-81BE-19465054AFC9}" type="sibTrans" cxnId="{598C21B0-2B25-4B96-A462-E2A7A68EA43A}">
      <dgm:prSet/>
      <dgm:spPr/>
      <dgm:t>
        <a:bodyPr/>
        <a:lstStyle/>
        <a:p>
          <a:endParaRPr lang="en-NZ" sz="2000">
            <a:latin typeface="+mn-lt"/>
          </a:endParaRPr>
        </a:p>
      </dgm:t>
    </dgm:pt>
    <dgm:pt modelId="{C8210016-E570-4FB9-949A-1A11E94C8706}" type="pres">
      <dgm:prSet presAssocID="{372A1D15-5E1B-4083-922F-CDA4B979F1CC}" presName="Name0" presStyleCnt="0">
        <dgm:presLayoutVars>
          <dgm:chMax val="1"/>
          <dgm:dir/>
          <dgm:animLvl val="ctr"/>
          <dgm:resizeHandles val="exact"/>
        </dgm:presLayoutVars>
      </dgm:prSet>
      <dgm:spPr/>
    </dgm:pt>
    <dgm:pt modelId="{A42F0EB0-8A0B-4357-89AA-4ADB2F00D79A}" type="pres">
      <dgm:prSet presAssocID="{7A76442E-457E-48D1-AF2B-D4393EF1A411}" presName="centerShape" presStyleLbl="node0" presStyleIdx="0" presStyleCnt="1"/>
      <dgm:spPr/>
    </dgm:pt>
    <dgm:pt modelId="{436D2801-FF45-47C7-959F-6BEF5E165DCD}" type="pres">
      <dgm:prSet presAssocID="{2B943B03-4B52-49AB-A76D-8A00E0B19524}" presName="node" presStyleLbl="node1" presStyleIdx="0" presStyleCnt="4" custScaleX="125104">
        <dgm:presLayoutVars>
          <dgm:bulletEnabled val="1"/>
        </dgm:presLayoutVars>
      </dgm:prSet>
      <dgm:spPr/>
    </dgm:pt>
    <dgm:pt modelId="{642DB414-34EC-442A-9637-2DDC8A2D20F1}" type="pres">
      <dgm:prSet presAssocID="{2B943B03-4B52-49AB-A76D-8A00E0B19524}" presName="dummy" presStyleCnt="0"/>
      <dgm:spPr/>
    </dgm:pt>
    <dgm:pt modelId="{925B7BBB-6A2F-415F-8F3E-D906EF84C048}" type="pres">
      <dgm:prSet presAssocID="{91F35F2C-E02E-4F26-9BAB-E957B0981695}" presName="sibTrans" presStyleLbl="sibTrans2D1" presStyleIdx="0" presStyleCnt="4"/>
      <dgm:spPr/>
    </dgm:pt>
    <dgm:pt modelId="{B76C70D0-DFF3-4581-81ED-39C2DB432B78}" type="pres">
      <dgm:prSet presAssocID="{7274DEB4-C92A-4955-A22E-871C5D29C573}" presName="node" presStyleLbl="node1" presStyleIdx="1" presStyleCnt="4" custScaleX="115582">
        <dgm:presLayoutVars>
          <dgm:bulletEnabled val="1"/>
        </dgm:presLayoutVars>
      </dgm:prSet>
      <dgm:spPr/>
    </dgm:pt>
    <dgm:pt modelId="{FC340746-5677-4C45-BCC9-C79B8C898A74}" type="pres">
      <dgm:prSet presAssocID="{7274DEB4-C92A-4955-A22E-871C5D29C573}" presName="dummy" presStyleCnt="0"/>
      <dgm:spPr/>
    </dgm:pt>
    <dgm:pt modelId="{C394D3E5-6AE8-41D7-B860-80FBBC56B073}" type="pres">
      <dgm:prSet presAssocID="{4AE36022-BE0D-4981-81BE-19465054AFC9}" presName="sibTrans" presStyleLbl="sibTrans2D1" presStyleIdx="1" presStyleCnt="4"/>
      <dgm:spPr/>
    </dgm:pt>
    <dgm:pt modelId="{C1CF9351-1A8B-4D98-A96C-955A91EA3926}" type="pres">
      <dgm:prSet presAssocID="{F798D1AD-5FD2-4293-B4B4-820070D42F3B}" presName="node" presStyleLbl="node1" presStyleIdx="2" presStyleCnt="4" custScaleX="123521">
        <dgm:presLayoutVars>
          <dgm:bulletEnabled val="1"/>
        </dgm:presLayoutVars>
      </dgm:prSet>
      <dgm:spPr/>
    </dgm:pt>
    <dgm:pt modelId="{C0B1DBF5-328F-418B-AA11-4F579C1078BD}" type="pres">
      <dgm:prSet presAssocID="{F798D1AD-5FD2-4293-B4B4-820070D42F3B}" presName="dummy" presStyleCnt="0"/>
      <dgm:spPr/>
    </dgm:pt>
    <dgm:pt modelId="{CE9A6C43-C939-4EEF-9756-68F4B13AA9D1}" type="pres">
      <dgm:prSet presAssocID="{535D3B7A-0292-47DF-89DC-3BFF67F55625}" presName="sibTrans" presStyleLbl="sibTrans2D1" presStyleIdx="2" presStyleCnt="4"/>
      <dgm:spPr/>
    </dgm:pt>
    <dgm:pt modelId="{B1C8DB01-DC26-4C64-B7AF-D38F5DBFD9A9}" type="pres">
      <dgm:prSet presAssocID="{F8D4DC4C-74DE-4EBB-A9A0-6F2F9DD8CD8F}" presName="node" presStyleLbl="node1" presStyleIdx="3" presStyleCnt="4" custScaleX="124155">
        <dgm:presLayoutVars>
          <dgm:bulletEnabled val="1"/>
        </dgm:presLayoutVars>
      </dgm:prSet>
      <dgm:spPr/>
    </dgm:pt>
    <dgm:pt modelId="{792E1740-232B-461A-8932-39B92A4C0F88}" type="pres">
      <dgm:prSet presAssocID="{F8D4DC4C-74DE-4EBB-A9A0-6F2F9DD8CD8F}" presName="dummy" presStyleCnt="0"/>
      <dgm:spPr/>
    </dgm:pt>
    <dgm:pt modelId="{461E7EAE-D1B2-4C74-8DD0-2975721B3B1F}" type="pres">
      <dgm:prSet presAssocID="{7B1A27DE-4A7E-4138-95BC-4486AB8D7D71}" presName="sibTrans" presStyleLbl="sibTrans2D1" presStyleIdx="3" presStyleCnt="4"/>
      <dgm:spPr/>
    </dgm:pt>
  </dgm:ptLst>
  <dgm:cxnLst>
    <dgm:cxn modelId="{263B8A01-867A-4841-AC81-C5AD9BBA6C2B}" type="presOf" srcId="{7B1A27DE-4A7E-4138-95BC-4486AB8D7D71}" destId="{461E7EAE-D1B2-4C74-8DD0-2975721B3B1F}" srcOrd="0" destOrd="0" presId="urn:microsoft.com/office/officeart/2005/8/layout/radial6"/>
    <dgm:cxn modelId="{53D4EE1B-6AC0-4FAB-A275-2C98016A5F63}" type="presOf" srcId="{F798D1AD-5FD2-4293-B4B4-820070D42F3B}" destId="{C1CF9351-1A8B-4D98-A96C-955A91EA3926}" srcOrd="0" destOrd="0" presId="urn:microsoft.com/office/officeart/2005/8/layout/radial6"/>
    <dgm:cxn modelId="{65387E1E-F90D-42DA-990B-AC34693C6055}" srcId="{7A76442E-457E-48D1-AF2B-D4393EF1A411}" destId="{F8D4DC4C-74DE-4EBB-A9A0-6F2F9DD8CD8F}" srcOrd="3" destOrd="0" parTransId="{A4C9A445-2108-414A-AA7D-55F7F349EA26}" sibTransId="{7B1A27DE-4A7E-4138-95BC-4486AB8D7D71}"/>
    <dgm:cxn modelId="{F0BD5E41-50FF-410B-A6DE-C2DD975543C3}" type="presOf" srcId="{535D3B7A-0292-47DF-89DC-3BFF67F55625}" destId="{CE9A6C43-C939-4EEF-9756-68F4B13AA9D1}" srcOrd="0" destOrd="0" presId="urn:microsoft.com/office/officeart/2005/8/layout/radial6"/>
    <dgm:cxn modelId="{6AD70A44-0953-4043-9EDA-4336EE3208DC}" type="presOf" srcId="{2B943B03-4B52-49AB-A76D-8A00E0B19524}" destId="{436D2801-FF45-47C7-959F-6BEF5E165DCD}" srcOrd="0" destOrd="0" presId="urn:microsoft.com/office/officeart/2005/8/layout/radial6"/>
    <dgm:cxn modelId="{BFC9DD49-C419-4436-A49A-FD109AB644C8}" srcId="{372A1D15-5E1B-4083-922F-CDA4B979F1CC}" destId="{7A76442E-457E-48D1-AF2B-D4393EF1A411}" srcOrd="0" destOrd="0" parTransId="{B9C30C5D-8F52-43D4-A313-CBD1933E8B61}" sibTransId="{C2637A6E-7EC1-46F7-A6E6-67D10C96BEA6}"/>
    <dgm:cxn modelId="{488AFF4E-B8BD-4EE7-B959-856091DC0174}" type="presOf" srcId="{4AE36022-BE0D-4981-81BE-19465054AFC9}" destId="{C394D3E5-6AE8-41D7-B860-80FBBC56B073}" srcOrd="0" destOrd="0" presId="urn:microsoft.com/office/officeart/2005/8/layout/radial6"/>
    <dgm:cxn modelId="{F0E3D279-691C-4C14-BAE3-B2632BEF20C0}" type="presOf" srcId="{372A1D15-5E1B-4083-922F-CDA4B979F1CC}" destId="{C8210016-E570-4FB9-949A-1A11E94C8706}" srcOrd="0" destOrd="0" presId="urn:microsoft.com/office/officeart/2005/8/layout/radial6"/>
    <dgm:cxn modelId="{B630818E-7A3F-4BD2-9E52-52C250309661}" type="presOf" srcId="{7A76442E-457E-48D1-AF2B-D4393EF1A411}" destId="{A42F0EB0-8A0B-4357-89AA-4ADB2F00D79A}" srcOrd="0" destOrd="0" presId="urn:microsoft.com/office/officeart/2005/8/layout/radial6"/>
    <dgm:cxn modelId="{49C9C9AD-1ADA-4401-A4E0-385CD9F6F3CE}" srcId="{7A76442E-457E-48D1-AF2B-D4393EF1A411}" destId="{F798D1AD-5FD2-4293-B4B4-820070D42F3B}" srcOrd="2" destOrd="0" parTransId="{6A7D243F-49D6-48D6-A098-D357FB6B2499}" sibTransId="{535D3B7A-0292-47DF-89DC-3BFF67F55625}"/>
    <dgm:cxn modelId="{598C21B0-2B25-4B96-A462-E2A7A68EA43A}" srcId="{7A76442E-457E-48D1-AF2B-D4393EF1A411}" destId="{7274DEB4-C92A-4955-A22E-871C5D29C573}" srcOrd="1" destOrd="0" parTransId="{EBBA4D06-F427-47E3-96C1-FB1A4EC1A49F}" sibTransId="{4AE36022-BE0D-4981-81BE-19465054AFC9}"/>
    <dgm:cxn modelId="{AAE295D9-9876-441F-A86B-CD67865BEE86}" type="presOf" srcId="{7274DEB4-C92A-4955-A22E-871C5D29C573}" destId="{B76C70D0-DFF3-4581-81ED-39C2DB432B78}" srcOrd="0" destOrd="0" presId="urn:microsoft.com/office/officeart/2005/8/layout/radial6"/>
    <dgm:cxn modelId="{7077BEDE-84D4-41D1-A03A-DE8F01CDD4A1}" srcId="{7A76442E-457E-48D1-AF2B-D4393EF1A411}" destId="{2B943B03-4B52-49AB-A76D-8A00E0B19524}" srcOrd="0" destOrd="0" parTransId="{59BF6308-7434-44EF-BDF0-300CCA7AB946}" sibTransId="{91F35F2C-E02E-4F26-9BAB-E957B0981695}"/>
    <dgm:cxn modelId="{C2D58AE1-D294-4A4A-91E7-47873873E767}" type="presOf" srcId="{F8D4DC4C-74DE-4EBB-A9A0-6F2F9DD8CD8F}" destId="{B1C8DB01-DC26-4C64-B7AF-D38F5DBFD9A9}" srcOrd="0" destOrd="0" presId="urn:microsoft.com/office/officeart/2005/8/layout/radial6"/>
    <dgm:cxn modelId="{8AD1E5FB-9335-4221-95E8-B777FCE1B9E4}" type="presOf" srcId="{91F35F2C-E02E-4F26-9BAB-E957B0981695}" destId="{925B7BBB-6A2F-415F-8F3E-D906EF84C048}" srcOrd="0" destOrd="0" presId="urn:microsoft.com/office/officeart/2005/8/layout/radial6"/>
    <dgm:cxn modelId="{DC1B48AB-8A54-47F8-B58B-A7B96291F588}" type="presParOf" srcId="{C8210016-E570-4FB9-949A-1A11E94C8706}" destId="{A42F0EB0-8A0B-4357-89AA-4ADB2F00D79A}" srcOrd="0" destOrd="0" presId="urn:microsoft.com/office/officeart/2005/8/layout/radial6"/>
    <dgm:cxn modelId="{BA14DF91-056E-44C8-9890-13933C52AA7A}" type="presParOf" srcId="{C8210016-E570-4FB9-949A-1A11E94C8706}" destId="{436D2801-FF45-47C7-959F-6BEF5E165DCD}" srcOrd="1" destOrd="0" presId="urn:microsoft.com/office/officeart/2005/8/layout/radial6"/>
    <dgm:cxn modelId="{667BE80B-A385-4FFA-B149-FC9C02D1AF7D}" type="presParOf" srcId="{C8210016-E570-4FB9-949A-1A11E94C8706}" destId="{642DB414-34EC-442A-9637-2DDC8A2D20F1}" srcOrd="2" destOrd="0" presId="urn:microsoft.com/office/officeart/2005/8/layout/radial6"/>
    <dgm:cxn modelId="{4C697D1A-4762-478E-AAAD-09AE2CF20372}" type="presParOf" srcId="{C8210016-E570-4FB9-949A-1A11E94C8706}" destId="{925B7BBB-6A2F-415F-8F3E-D906EF84C048}" srcOrd="3" destOrd="0" presId="urn:microsoft.com/office/officeart/2005/8/layout/radial6"/>
    <dgm:cxn modelId="{6FED7492-7201-4443-B008-4C425AC5310C}" type="presParOf" srcId="{C8210016-E570-4FB9-949A-1A11E94C8706}" destId="{B76C70D0-DFF3-4581-81ED-39C2DB432B78}" srcOrd="4" destOrd="0" presId="urn:microsoft.com/office/officeart/2005/8/layout/radial6"/>
    <dgm:cxn modelId="{6BF12680-4315-4352-8246-D0FAA5051A22}" type="presParOf" srcId="{C8210016-E570-4FB9-949A-1A11E94C8706}" destId="{FC340746-5677-4C45-BCC9-C79B8C898A74}" srcOrd="5" destOrd="0" presId="urn:microsoft.com/office/officeart/2005/8/layout/radial6"/>
    <dgm:cxn modelId="{33A7ADB4-06C0-4950-BFAD-5A976B71F5BD}" type="presParOf" srcId="{C8210016-E570-4FB9-949A-1A11E94C8706}" destId="{C394D3E5-6AE8-41D7-B860-80FBBC56B073}" srcOrd="6" destOrd="0" presId="urn:microsoft.com/office/officeart/2005/8/layout/radial6"/>
    <dgm:cxn modelId="{078C95A7-EA75-448C-8FBA-690DBA51AE60}" type="presParOf" srcId="{C8210016-E570-4FB9-949A-1A11E94C8706}" destId="{C1CF9351-1A8B-4D98-A96C-955A91EA3926}" srcOrd="7" destOrd="0" presId="urn:microsoft.com/office/officeart/2005/8/layout/radial6"/>
    <dgm:cxn modelId="{772D09A8-10AE-4D34-A54C-B7236D793B44}" type="presParOf" srcId="{C8210016-E570-4FB9-949A-1A11E94C8706}" destId="{C0B1DBF5-328F-418B-AA11-4F579C1078BD}" srcOrd="8" destOrd="0" presId="urn:microsoft.com/office/officeart/2005/8/layout/radial6"/>
    <dgm:cxn modelId="{D6C1B82A-39DA-4AAA-BDDA-4F3626128588}" type="presParOf" srcId="{C8210016-E570-4FB9-949A-1A11E94C8706}" destId="{CE9A6C43-C939-4EEF-9756-68F4B13AA9D1}" srcOrd="9" destOrd="0" presId="urn:microsoft.com/office/officeart/2005/8/layout/radial6"/>
    <dgm:cxn modelId="{5BA0200C-BC0A-464E-8429-10703BC556E6}" type="presParOf" srcId="{C8210016-E570-4FB9-949A-1A11E94C8706}" destId="{B1C8DB01-DC26-4C64-B7AF-D38F5DBFD9A9}" srcOrd="10" destOrd="0" presId="urn:microsoft.com/office/officeart/2005/8/layout/radial6"/>
    <dgm:cxn modelId="{3829A98A-678C-4F25-9436-D20893861C7F}" type="presParOf" srcId="{C8210016-E570-4FB9-949A-1A11E94C8706}" destId="{792E1740-232B-461A-8932-39B92A4C0F88}" srcOrd="11" destOrd="0" presId="urn:microsoft.com/office/officeart/2005/8/layout/radial6"/>
    <dgm:cxn modelId="{F60E6FFB-F789-4071-84AA-27F3FBEEFC8F}" type="presParOf" srcId="{C8210016-E570-4FB9-949A-1A11E94C8706}" destId="{461E7EAE-D1B2-4C74-8DD0-2975721B3B1F}"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5B041A4-6238-4DBF-8BD3-DBE9D53143F8}" type="doc">
      <dgm:prSet loTypeId="urn:microsoft.com/office/officeart/2018/2/layout/IconVerticalSolidList" loCatId="icon" qsTypeId="urn:microsoft.com/office/officeart/2005/8/quickstyle/simple1" qsCatId="simple" csTypeId="urn:microsoft.com/office/officeart/2005/8/colors/accent6_1" csCatId="accent6" phldr="1"/>
      <dgm:spPr/>
      <dgm:t>
        <a:bodyPr/>
        <a:lstStyle/>
        <a:p>
          <a:endParaRPr lang="en-US"/>
        </a:p>
      </dgm:t>
    </dgm:pt>
    <dgm:pt modelId="{851476A0-3761-46BF-B4D9-B775965C22D0}">
      <dgm:prSet/>
      <dgm:spPr/>
      <dgm:t>
        <a:bodyPr/>
        <a:lstStyle/>
        <a:p>
          <a:pPr>
            <a:lnSpc>
              <a:spcPct val="100000"/>
            </a:lnSpc>
          </a:pPr>
          <a:r>
            <a:rPr lang="en-US" dirty="0"/>
            <a:t>A correlation exists between the gut microbiome and estrogen-related disorders, including perimenopausal and menopausal symptoms.</a:t>
          </a:r>
        </a:p>
      </dgm:t>
    </dgm:pt>
    <dgm:pt modelId="{75CF8AA2-0D3D-4BAF-8C9A-390AAD57CE2A}" type="parTrans" cxnId="{9384CB0C-9FD5-4DE3-838A-308BB5555B1A}">
      <dgm:prSet/>
      <dgm:spPr/>
      <dgm:t>
        <a:bodyPr/>
        <a:lstStyle/>
        <a:p>
          <a:endParaRPr lang="en-US"/>
        </a:p>
      </dgm:t>
    </dgm:pt>
    <dgm:pt modelId="{4E798748-DF3E-4AD8-A99E-65CFF33A0508}" type="sibTrans" cxnId="{9384CB0C-9FD5-4DE3-838A-308BB5555B1A}">
      <dgm:prSet/>
      <dgm:spPr/>
      <dgm:t>
        <a:bodyPr/>
        <a:lstStyle/>
        <a:p>
          <a:endParaRPr lang="en-US"/>
        </a:p>
      </dgm:t>
    </dgm:pt>
    <dgm:pt modelId="{DEB869C2-B5B5-4BE5-8493-420669591155}">
      <dgm:prSet/>
      <dgm:spPr/>
      <dgm:t>
        <a:bodyPr/>
        <a:lstStyle/>
        <a:p>
          <a:pPr>
            <a:lnSpc>
              <a:spcPct val="100000"/>
            </a:lnSpc>
          </a:pPr>
          <a:r>
            <a:rPr lang="en-US" dirty="0"/>
            <a:t>Gut microbiome modulation is emerging as a therapeutic target for management of estrogen- and other hormone-related conditions.</a:t>
          </a:r>
        </a:p>
      </dgm:t>
    </dgm:pt>
    <dgm:pt modelId="{6ED1C8B5-01ED-4960-8488-73A2CBBB9E48}" type="parTrans" cxnId="{E9D72160-BF4B-46E5-B4B9-A8ADF5D31928}">
      <dgm:prSet/>
      <dgm:spPr/>
      <dgm:t>
        <a:bodyPr/>
        <a:lstStyle/>
        <a:p>
          <a:endParaRPr lang="en-US"/>
        </a:p>
      </dgm:t>
    </dgm:pt>
    <dgm:pt modelId="{F3C8E230-53AB-42CF-98C1-BD48E7F80E81}" type="sibTrans" cxnId="{E9D72160-BF4B-46E5-B4B9-A8ADF5D31928}">
      <dgm:prSet/>
      <dgm:spPr/>
      <dgm:t>
        <a:bodyPr/>
        <a:lstStyle/>
        <a:p>
          <a:endParaRPr lang="en-US"/>
        </a:p>
      </dgm:t>
    </dgm:pt>
    <dgm:pt modelId="{B5C6B398-4EA0-4D78-B078-EE8F726A6463}">
      <dgm:prSet/>
      <dgm:spPr/>
      <dgm:t>
        <a:bodyPr/>
        <a:lstStyle/>
        <a:p>
          <a:pPr>
            <a:lnSpc>
              <a:spcPct val="100000"/>
            </a:lnSpc>
          </a:pPr>
          <a:r>
            <a:rPr lang="en-US" dirty="0"/>
            <a:t>A diet rich in selective prebiotics, fibers and plant polyphenols may promote microbial diversity, gut-barrier integrity and enzyme regulation to support hormonal balance.</a:t>
          </a:r>
        </a:p>
      </dgm:t>
    </dgm:pt>
    <dgm:pt modelId="{9705BA1B-9AE3-47DD-90CB-E45818504EA2}" type="parTrans" cxnId="{7317E708-C31D-4D28-88EC-069803F87718}">
      <dgm:prSet/>
      <dgm:spPr/>
      <dgm:t>
        <a:bodyPr/>
        <a:lstStyle/>
        <a:p>
          <a:endParaRPr lang="en-US"/>
        </a:p>
      </dgm:t>
    </dgm:pt>
    <dgm:pt modelId="{D2218E08-578D-40A4-B940-6711E2D44B2C}" type="sibTrans" cxnId="{7317E708-C31D-4D28-88EC-069803F87718}">
      <dgm:prSet/>
      <dgm:spPr/>
      <dgm:t>
        <a:bodyPr/>
        <a:lstStyle/>
        <a:p>
          <a:endParaRPr lang="en-US"/>
        </a:p>
      </dgm:t>
    </dgm:pt>
    <dgm:pt modelId="{968F3B41-D571-4DFB-BC31-9AFD0C245B56}" type="pres">
      <dgm:prSet presAssocID="{C5B041A4-6238-4DBF-8BD3-DBE9D53143F8}" presName="root" presStyleCnt="0">
        <dgm:presLayoutVars>
          <dgm:dir/>
          <dgm:resizeHandles val="exact"/>
        </dgm:presLayoutVars>
      </dgm:prSet>
      <dgm:spPr/>
    </dgm:pt>
    <dgm:pt modelId="{41A57A66-0654-487F-B4C7-8F88DB05D27B}" type="pres">
      <dgm:prSet presAssocID="{851476A0-3761-46BF-B4D9-B775965C22D0}" presName="compNode" presStyleCnt="0"/>
      <dgm:spPr/>
    </dgm:pt>
    <dgm:pt modelId="{DB7F828F-32AF-4442-9286-382CFC372C8B}" type="pres">
      <dgm:prSet presAssocID="{851476A0-3761-46BF-B4D9-B775965C22D0}" presName="bgRect" presStyleLbl="bgShp" presStyleIdx="0" presStyleCnt="3"/>
      <dgm:spPr/>
    </dgm:pt>
    <dgm:pt modelId="{E405B8AC-E583-48C1-9101-6997841898C6}" type="pres">
      <dgm:prSet presAssocID="{851476A0-3761-46BF-B4D9-B775965C22D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ircle with Left Arrow"/>
        </a:ext>
      </dgm:extLst>
    </dgm:pt>
    <dgm:pt modelId="{BF06DDAB-6495-4FCD-804F-DD211E68DBF1}" type="pres">
      <dgm:prSet presAssocID="{851476A0-3761-46BF-B4D9-B775965C22D0}" presName="spaceRect" presStyleCnt="0"/>
      <dgm:spPr/>
    </dgm:pt>
    <dgm:pt modelId="{8965B63E-C30C-4180-8DE2-36FD86134BE3}" type="pres">
      <dgm:prSet presAssocID="{851476A0-3761-46BF-B4D9-B775965C22D0}" presName="parTx" presStyleLbl="revTx" presStyleIdx="0" presStyleCnt="3">
        <dgm:presLayoutVars>
          <dgm:chMax val="0"/>
          <dgm:chPref val="0"/>
        </dgm:presLayoutVars>
      </dgm:prSet>
      <dgm:spPr/>
    </dgm:pt>
    <dgm:pt modelId="{35A7D24A-3287-406C-A688-390995A59EA5}" type="pres">
      <dgm:prSet presAssocID="{4E798748-DF3E-4AD8-A99E-65CFF33A0508}" presName="sibTrans" presStyleCnt="0"/>
      <dgm:spPr/>
    </dgm:pt>
    <dgm:pt modelId="{DD816E3A-2164-40C1-8C99-C821E4C87F20}" type="pres">
      <dgm:prSet presAssocID="{DEB869C2-B5B5-4BE5-8493-420669591155}" presName="compNode" presStyleCnt="0"/>
      <dgm:spPr/>
    </dgm:pt>
    <dgm:pt modelId="{79AD04FE-7274-49BB-8D7B-9643B3848EEB}" type="pres">
      <dgm:prSet presAssocID="{DEB869C2-B5B5-4BE5-8493-420669591155}" presName="bgRect" presStyleLbl="bgShp" presStyleIdx="1" presStyleCnt="3"/>
      <dgm:spPr/>
    </dgm:pt>
    <dgm:pt modelId="{E61DF9C3-9EB2-4ED9-AE81-14D81075102D}" type="pres">
      <dgm:prSet presAssocID="{DEB869C2-B5B5-4BE5-8493-42066959115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NA"/>
        </a:ext>
      </dgm:extLst>
    </dgm:pt>
    <dgm:pt modelId="{0DC7E825-A4CC-42A3-AE54-B751E74943CF}" type="pres">
      <dgm:prSet presAssocID="{DEB869C2-B5B5-4BE5-8493-420669591155}" presName="spaceRect" presStyleCnt="0"/>
      <dgm:spPr/>
    </dgm:pt>
    <dgm:pt modelId="{102D0D42-FEDB-4A59-934C-060EEEF776B9}" type="pres">
      <dgm:prSet presAssocID="{DEB869C2-B5B5-4BE5-8493-420669591155}" presName="parTx" presStyleLbl="revTx" presStyleIdx="1" presStyleCnt="3">
        <dgm:presLayoutVars>
          <dgm:chMax val="0"/>
          <dgm:chPref val="0"/>
        </dgm:presLayoutVars>
      </dgm:prSet>
      <dgm:spPr/>
    </dgm:pt>
    <dgm:pt modelId="{050A3CD5-246A-4E44-B487-F7BD7B801A87}" type="pres">
      <dgm:prSet presAssocID="{F3C8E230-53AB-42CF-98C1-BD48E7F80E81}" presName="sibTrans" presStyleCnt="0"/>
      <dgm:spPr/>
    </dgm:pt>
    <dgm:pt modelId="{A86F3392-6A3D-4BF2-872B-BD27A2797FD8}" type="pres">
      <dgm:prSet presAssocID="{B5C6B398-4EA0-4D78-B078-EE8F726A6463}" presName="compNode" presStyleCnt="0"/>
      <dgm:spPr/>
    </dgm:pt>
    <dgm:pt modelId="{DF2C9F07-8A33-4F90-8582-208072244FA4}" type="pres">
      <dgm:prSet presAssocID="{B5C6B398-4EA0-4D78-B078-EE8F726A6463}" presName="bgRect" presStyleLbl="bgShp" presStyleIdx="2" presStyleCnt="3"/>
      <dgm:spPr/>
    </dgm:pt>
    <dgm:pt modelId="{EC442280-45DD-4D3F-9A73-43AF918F088F}" type="pres">
      <dgm:prSet presAssocID="{B5C6B398-4EA0-4D78-B078-EE8F726A646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ine"/>
        </a:ext>
      </dgm:extLst>
    </dgm:pt>
    <dgm:pt modelId="{BB4ED5B6-A4AB-487B-96F5-33DBEE302FBA}" type="pres">
      <dgm:prSet presAssocID="{B5C6B398-4EA0-4D78-B078-EE8F726A6463}" presName="spaceRect" presStyleCnt="0"/>
      <dgm:spPr/>
    </dgm:pt>
    <dgm:pt modelId="{DFF14364-125A-48BC-BFBF-5615CE4E91E3}" type="pres">
      <dgm:prSet presAssocID="{B5C6B398-4EA0-4D78-B078-EE8F726A6463}" presName="parTx" presStyleLbl="revTx" presStyleIdx="2" presStyleCnt="3">
        <dgm:presLayoutVars>
          <dgm:chMax val="0"/>
          <dgm:chPref val="0"/>
        </dgm:presLayoutVars>
      </dgm:prSet>
      <dgm:spPr/>
    </dgm:pt>
  </dgm:ptLst>
  <dgm:cxnLst>
    <dgm:cxn modelId="{BF628800-9877-415F-B08B-167D5BC28C45}" type="presOf" srcId="{851476A0-3761-46BF-B4D9-B775965C22D0}" destId="{8965B63E-C30C-4180-8DE2-36FD86134BE3}" srcOrd="0" destOrd="0" presId="urn:microsoft.com/office/officeart/2018/2/layout/IconVerticalSolidList"/>
    <dgm:cxn modelId="{7317E708-C31D-4D28-88EC-069803F87718}" srcId="{C5B041A4-6238-4DBF-8BD3-DBE9D53143F8}" destId="{B5C6B398-4EA0-4D78-B078-EE8F726A6463}" srcOrd="2" destOrd="0" parTransId="{9705BA1B-9AE3-47DD-90CB-E45818504EA2}" sibTransId="{D2218E08-578D-40A4-B940-6711E2D44B2C}"/>
    <dgm:cxn modelId="{9384CB0C-9FD5-4DE3-838A-308BB5555B1A}" srcId="{C5B041A4-6238-4DBF-8BD3-DBE9D53143F8}" destId="{851476A0-3761-46BF-B4D9-B775965C22D0}" srcOrd="0" destOrd="0" parTransId="{75CF8AA2-0D3D-4BAF-8C9A-390AAD57CE2A}" sibTransId="{4E798748-DF3E-4AD8-A99E-65CFF33A0508}"/>
    <dgm:cxn modelId="{2C8B860F-70FB-48AF-BF9B-000DE1EB8B98}" type="presOf" srcId="{C5B041A4-6238-4DBF-8BD3-DBE9D53143F8}" destId="{968F3B41-D571-4DFB-BC31-9AFD0C245B56}" srcOrd="0" destOrd="0" presId="urn:microsoft.com/office/officeart/2018/2/layout/IconVerticalSolidList"/>
    <dgm:cxn modelId="{41BC1E11-6D5F-4E3A-8D08-FF9D9E508D35}" type="presOf" srcId="{B5C6B398-4EA0-4D78-B078-EE8F726A6463}" destId="{DFF14364-125A-48BC-BFBF-5615CE4E91E3}" srcOrd="0" destOrd="0" presId="urn:microsoft.com/office/officeart/2018/2/layout/IconVerticalSolidList"/>
    <dgm:cxn modelId="{E9D72160-BF4B-46E5-B4B9-A8ADF5D31928}" srcId="{C5B041A4-6238-4DBF-8BD3-DBE9D53143F8}" destId="{DEB869C2-B5B5-4BE5-8493-420669591155}" srcOrd="1" destOrd="0" parTransId="{6ED1C8B5-01ED-4960-8488-73A2CBBB9E48}" sibTransId="{F3C8E230-53AB-42CF-98C1-BD48E7F80E81}"/>
    <dgm:cxn modelId="{2FD17669-7E49-43A3-830A-BA4D6B09BB11}" type="presOf" srcId="{DEB869C2-B5B5-4BE5-8493-420669591155}" destId="{102D0D42-FEDB-4A59-934C-060EEEF776B9}" srcOrd="0" destOrd="0" presId="urn:microsoft.com/office/officeart/2018/2/layout/IconVerticalSolidList"/>
    <dgm:cxn modelId="{634E8ED6-74B3-43E9-97B8-6C41F16AEB32}" type="presParOf" srcId="{968F3B41-D571-4DFB-BC31-9AFD0C245B56}" destId="{41A57A66-0654-487F-B4C7-8F88DB05D27B}" srcOrd="0" destOrd="0" presId="urn:microsoft.com/office/officeart/2018/2/layout/IconVerticalSolidList"/>
    <dgm:cxn modelId="{8E7386AE-1F03-4758-A8BA-47A94228994D}" type="presParOf" srcId="{41A57A66-0654-487F-B4C7-8F88DB05D27B}" destId="{DB7F828F-32AF-4442-9286-382CFC372C8B}" srcOrd="0" destOrd="0" presId="urn:microsoft.com/office/officeart/2018/2/layout/IconVerticalSolidList"/>
    <dgm:cxn modelId="{ABAA1212-55C4-47AE-9023-A5E4B6087403}" type="presParOf" srcId="{41A57A66-0654-487F-B4C7-8F88DB05D27B}" destId="{E405B8AC-E583-48C1-9101-6997841898C6}" srcOrd="1" destOrd="0" presId="urn:microsoft.com/office/officeart/2018/2/layout/IconVerticalSolidList"/>
    <dgm:cxn modelId="{B0E506D2-5591-443C-94A5-1D760E78DC8C}" type="presParOf" srcId="{41A57A66-0654-487F-B4C7-8F88DB05D27B}" destId="{BF06DDAB-6495-4FCD-804F-DD211E68DBF1}" srcOrd="2" destOrd="0" presId="urn:microsoft.com/office/officeart/2018/2/layout/IconVerticalSolidList"/>
    <dgm:cxn modelId="{8760936D-875D-47F1-8748-B751253811F7}" type="presParOf" srcId="{41A57A66-0654-487F-B4C7-8F88DB05D27B}" destId="{8965B63E-C30C-4180-8DE2-36FD86134BE3}" srcOrd="3" destOrd="0" presId="urn:microsoft.com/office/officeart/2018/2/layout/IconVerticalSolidList"/>
    <dgm:cxn modelId="{4149CECC-4751-449E-BFD6-CEE19C04BC06}" type="presParOf" srcId="{968F3B41-D571-4DFB-BC31-9AFD0C245B56}" destId="{35A7D24A-3287-406C-A688-390995A59EA5}" srcOrd="1" destOrd="0" presId="urn:microsoft.com/office/officeart/2018/2/layout/IconVerticalSolidList"/>
    <dgm:cxn modelId="{2009786D-20D5-4D15-B15D-B57F7EEFF4C9}" type="presParOf" srcId="{968F3B41-D571-4DFB-BC31-9AFD0C245B56}" destId="{DD816E3A-2164-40C1-8C99-C821E4C87F20}" srcOrd="2" destOrd="0" presId="urn:microsoft.com/office/officeart/2018/2/layout/IconVerticalSolidList"/>
    <dgm:cxn modelId="{FBCDB06B-60B8-4140-BF53-044CD4FA6FAB}" type="presParOf" srcId="{DD816E3A-2164-40C1-8C99-C821E4C87F20}" destId="{79AD04FE-7274-49BB-8D7B-9643B3848EEB}" srcOrd="0" destOrd="0" presId="urn:microsoft.com/office/officeart/2018/2/layout/IconVerticalSolidList"/>
    <dgm:cxn modelId="{E6848E8D-F8DA-4153-A6E0-21AB26A9A990}" type="presParOf" srcId="{DD816E3A-2164-40C1-8C99-C821E4C87F20}" destId="{E61DF9C3-9EB2-4ED9-AE81-14D81075102D}" srcOrd="1" destOrd="0" presId="urn:microsoft.com/office/officeart/2018/2/layout/IconVerticalSolidList"/>
    <dgm:cxn modelId="{E5F34351-9104-43BD-82E8-C8304847DE63}" type="presParOf" srcId="{DD816E3A-2164-40C1-8C99-C821E4C87F20}" destId="{0DC7E825-A4CC-42A3-AE54-B751E74943CF}" srcOrd="2" destOrd="0" presId="urn:microsoft.com/office/officeart/2018/2/layout/IconVerticalSolidList"/>
    <dgm:cxn modelId="{C66E3F2E-566A-4869-832D-F3C3128AF47B}" type="presParOf" srcId="{DD816E3A-2164-40C1-8C99-C821E4C87F20}" destId="{102D0D42-FEDB-4A59-934C-060EEEF776B9}" srcOrd="3" destOrd="0" presId="urn:microsoft.com/office/officeart/2018/2/layout/IconVerticalSolidList"/>
    <dgm:cxn modelId="{158A9509-3127-4EAC-8607-BDCDCCE55D46}" type="presParOf" srcId="{968F3B41-D571-4DFB-BC31-9AFD0C245B56}" destId="{050A3CD5-246A-4E44-B487-F7BD7B801A87}" srcOrd="3" destOrd="0" presId="urn:microsoft.com/office/officeart/2018/2/layout/IconVerticalSolidList"/>
    <dgm:cxn modelId="{FDB8513B-191A-460D-9387-D49EA5481CD0}" type="presParOf" srcId="{968F3B41-D571-4DFB-BC31-9AFD0C245B56}" destId="{A86F3392-6A3D-4BF2-872B-BD27A2797FD8}" srcOrd="4" destOrd="0" presId="urn:microsoft.com/office/officeart/2018/2/layout/IconVerticalSolidList"/>
    <dgm:cxn modelId="{78E08FEF-9318-4960-8EC3-458AFD5EC1EF}" type="presParOf" srcId="{A86F3392-6A3D-4BF2-872B-BD27A2797FD8}" destId="{DF2C9F07-8A33-4F90-8582-208072244FA4}" srcOrd="0" destOrd="0" presId="urn:microsoft.com/office/officeart/2018/2/layout/IconVerticalSolidList"/>
    <dgm:cxn modelId="{66B889A4-940C-497C-9B6F-AB66982E59A0}" type="presParOf" srcId="{A86F3392-6A3D-4BF2-872B-BD27A2797FD8}" destId="{EC442280-45DD-4D3F-9A73-43AF918F088F}" srcOrd="1" destOrd="0" presId="urn:microsoft.com/office/officeart/2018/2/layout/IconVerticalSolidList"/>
    <dgm:cxn modelId="{498F13A1-656A-4477-A63A-2E094FC9ADFE}" type="presParOf" srcId="{A86F3392-6A3D-4BF2-872B-BD27A2797FD8}" destId="{BB4ED5B6-A4AB-487B-96F5-33DBEE302FBA}" srcOrd="2" destOrd="0" presId="urn:microsoft.com/office/officeart/2018/2/layout/IconVerticalSolidList"/>
    <dgm:cxn modelId="{699C02AB-10D4-482F-9B9F-022E9D2847B9}" type="presParOf" srcId="{A86F3392-6A3D-4BF2-872B-BD27A2797FD8}" destId="{DFF14364-125A-48BC-BFBF-5615CE4E91E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F609F-9029-40AF-AF04-24A0FFE482FE}">
      <dsp:nvSpPr>
        <dsp:cNvPr id="0" name=""/>
        <dsp:cNvSpPr/>
      </dsp:nvSpPr>
      <dsp:spPr>
        <a:xfrm>
          <a:off x="0" y="531"/>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8864332-9BEB-468B-B2CF-183F7482898A}">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solidFill>
                <a:schemeClr val="tx1">
                  <a:lumMod val="50000"/>
                  <a:lumOff val="50000"/>
                </a:schemeClr>
              </a:solidFill>
            </a:rPr>
            <a:t>What is the </a:t>
          </a:r>
          <a:r>
            <a:rPr lang="en-US" sz="2900" kern="1200" dirty="0" err="1">
              <a:solidFill>
                <a:schemeClr val="tx1">
                  <a:lumMod val="50000"/>
                  <a:lumOff val="50000"/>
                </a:schemeClr>
              </a:solidFill>
            </a:rPr>
            <a:t>estrobolome</a:t>
          </a:r>
          <a:r>
            <a:rPr lang="en-US" sz="2900" kern="1200" dirty="0">
              <a:solidFill>
                <a:schemeClr val="tx1">
                  <a:lumMod val="50000"/>
                  <a:lumOff val="50000"/>
                </a:schemeClr>
              </a:solidFill>
            </a:rPr>
            <a:t>?</a:t>
          </a:r>
        </a:p>
      </dsp:txBody>
      <dsp:txXfrm>
        <a:off x="0" y="531"/>
        <a:ext cx="10515600" cy="870055"/>
      </dsp:txXfrm>
    </dsp:sp>
    <dsp:sp modelId="{CBC228BF-72EA-404F-B3C4-87189B5D9F05}">
      <dsp:nvSpPr>
        <dsp:cNvPr id="0" name=""/>
        <dsp:cNvSpPr/>
      </dsp:nvSpPr>
      <dsp:spPr>
        <a:xfrm>
          <a:off x="0" y="870586"/>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C1AE71A-F76E-43A3-982C-DF50F78F8FA6}">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solidFill>
                <a:schemeClr val="tx1">
                  <a:lumMod val="50000"/>
                  <a:lumOff val="50000"/>
                </a:schemeClr>
              </a:solidFill>
            </a:rPr>
            <a:t>The intricate relationship between the GI and estrogen metabolism</a:t>
          </a:r>
        </a:p>
      </dsp:txBody>
      <dsp:txXfrm>
        <a:off x="0" y="870586"/>
        <a:ext cx="10515600" cy="870055"/>
      </dsp:txXfrm>
    </dsp:sp>
    <dsp:sp modelId="{32BDECA6-2D8F-4D75-9408-3018D9F37B8C}">
      <dsp:nvSpPr>
        <dsp:cNvPr id="0" name=""/>
        <dsp:cNvSpPr/>
      </dsp:nvSpPr>
      <dsp:spPr>
        <a:xfrm>
          <a:off x="0" y="1740641"/>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7C9774D-76EE-4952-8114-9FDA7CD5C630}">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solidFill>
                <a:schemeClr val="tx1">
                  <a:lumMod val="50000"/>
                  <a:lumOff val="50000"/>
                </a:schemeClr>
              </a:solidFill>
            </a:rPr>
            <a:t>Shifts in the gut microbiome post-menopause</a:t>
          </a:r>
        </a:p>
      </dsp:txBody>
      <dsp:txXfrm>
        <a:off x="0" y="1740641"/>
        <a:ext cx="10515600" cy="870055"/>
      </dsp:txXfrm>
    </dsp:sp>
    <dsp:sp modelId="{350B6A46-D0B6-46BB-8AC5-AA325F430D2D}">
      <dsp:nvSpPr>
        <dsp:cNvPr id="0" name=""/>
        <dsp:cNvSpPr/>
      </dsp:nvSpPr>
      <dsp:spPr>
        <a:xfrm>
          <a:off x="0" y="2610696"/>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814A430-3FA0-4178-90CC-63D93EC098C6}">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solidFill>
                <a:schemeClr val="tx1">
                  <a:lumMod val="50000"/>
                  <a:lumOff val="50000"/>
                </a:schemeClr>
              </a:solidFill>
            </a:rPr>
            <a:t>Dysbiosis in menopausal syndrome and related conditions</a:t>
          </a:r>
        </a:p>
      </dsp:txBody>
      <dsp:txXfrm>
        <a:off x="0" y="2610696"/>
        <a:ext cx="10515600" cy="870055"/>
      </dsp:txXfrm>
    </dsp:sp>
    <dsp:sp modelId="{73DEB364-0745-4A2D-848F-51856C1981F3}">
      <dsp:nvSpPr>
        <dsp:cNvPr id="0" name=""/>
        <dsp:cNvSpPr/>
      </dsp:nvSpPr>
      <dsp:spPr>
        <a:xfrm>
          <a:off x="0" y="3480751"/>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6054B64-630D-4AE4-8246-BF2C8D33DA60}">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solidFill>
                <a:schemeClr val="tx1">
                  <a:lumMod val="50000"/>
                  <a:lumOff val="50000"/>
                </a:schemeClr>
              </a:solidFill>
            </a:rPr>
            <a:t>Prebiotics as therapeutic intervention for estrogen regulation </a:t>
          </a:r>
        </a:p>
      </dsp:txBody>
      <dsp:txXfrm>
        <a:off x="0" y="3480751"/>
        <a:ext cx="10515600" cy="8700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E7EAE-D1B2-4C74-8DD0-2975721B3B1F}">
      <dsp:nvSpPr>
        <dsp:cNvPr id="0" name=""/>
        <dsp:cNvSpPr/>
      </dsp:nvSpPr>
      <dsp:spPr>
        <a:xfrm>
          <a:off x="911910" y="621481"/>
          <a:ext cx="4142853" cy="4142853"/>
        </a:xfrm>
        <a:prstGeom prst="blockArc">
          <a:avLst>
            <a:gd name="adj1" fmla="val 10800000"/>
            <a:gd name="adj2" fmla="val 16200000"/>
            <a:gd name="adj3" fmla="val 4641"/>
          </a:avLst>
        </a:prstGeom>
        <a:gradFill rotWithShape="0">
          <a:gsLst>
            <a:gs pos="0">
              <a:schemeClr val="accent6">
                <a:tint val="60000"/>
                <a:hueOff val="0"/>
                <a:satOff val="0"/>
                <a:lumOff val="0"/>
                <a:alphaOff val="0"/>
                <a:lumMod val="110000"/>
                <a:satMod val="105000"/>
                <a:tint val="67000"/>
              </a:schemeClr>
            </a:gs>
            <a:gs pos="50000">
              <a:schemeClr val="accent6">
                <a:tint val="60000"/>
                <a:hueOff val="0"/>
                <a:satOff val="0"/>
                <a:lumOff val="0"/>
                <a:alphaOff val="0"/>
                <a:lumMod val="105000"/>
                <a:satMod val="103000"/>
                <a:tint val="73000"/>
              </a:schemeClr>
            </a:gs>
            <a:gs pos="100000">
              <a:schemeClr val="accent6">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CE9A6C43-C939-4EEF-9756-68F4B13AA9D1}">
      <dsp:nvSpPr>
        <dsp:cNvPr id="0" name=""/>
        <dsp:cNvSpPr/>
      </dsp:nvSpPr>
      <dsp:spPr>
        <a:xfrm>
          <a:off x="911910" y="621481"/>
          <a:ext cx="4142853" cy="4142853"/>
        </a:xfrm>
        <a:prstGeom prst="blockArc">
          <a:avLst>
            <a:gd name="adj1" fmla="val 5400000"/>
            <a:gd name="adj2" fmla="val 10800000"/>
            <a:gd name="adj3" fmla="val 4641"/>
          </a:avLst>
        </a:prstGeom>
        <a:gradFill rotWithShape="0">
          <a:gsLst>
            <a:gs pos="0">
              <a:schemeClr val="accent6">
                <a:tint val="60000"/>
                <a:hueOff val="0"/>
                <a:satOff val="0"/>
                <a:lumOff val="0"/>
                <a:alphaOff val="0"/>
                <a:lumMod val="110000"/>
                <a:satMod val="105000"/>
                <a:tint val="67000"/>
              </a:schemeClr>
            </a:gs>
            <a:gs pos="50000">
              <a:schemeClr val="accent6">
                <a:tint val="60000"/>
                <a:hueOff val="0"/>
                <a:satOff val="0"/>
                <a:lumOff val="0"/>
                <a:alphaOff val="0"/>
                <a:lumMod val="105000"/>
                <a:satMod val="103000"/>
                <a:tint val="73000"/>
              </a:schemeClr>
            </a:gs>
            <a:gs pos="100000">
              <a:schemeClr val="accent6">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C394D3E5-6AE8-41D7-B860-80FBBC56B073}">
      <dsp:nvSpPr>
        <dsp:cNvPr id="0" name=""/>
        <dsp:cNvSpPr/>
      </dsp:nvSpPr>
      <dsp:spPr>
        <a:xfrm>
          <a:off x="911910" y="621481"/>
          <a:ext cx="4142853" cy="4142853"/>
        </a:xfrm>
        <a:prstGeom prst="blockArc">
          <a:avLst>
            <a:gd name="adj1" fmla="val 0"/>
            <a:gd name="adj2" fmla="val 5400000"/>
            <a:gd name="adj3" fmla="val 4641"/>
          </a:avLst>
        </a:prstGeom>
        <a:gradFill rotWithShape="0">
          <a:gsLst>
            <a:gs pos="0">
              <a:schemeClr val="accent6">
                <a:tint val="60000"/>
                <a:hueOff val="0"/>
                <a:satOff val="0"/>
                <a:lumOff val="0"/>
                <a:alphaOff val="0"/>
                <a:lumMod val="110000"/>
                <a:satMod val="105000"/>
                <a:tint val="67000"/>
              </a:schemeClr>
            </a:gs>
            <a:gs pos="50000">
              <a:schemeClr val="accent6">
                <a:tint val="60000"/>
                <a:hueOff val="0"/>
                <a:satOff val="0"/>
                <a:lumOff val="0"/>
                <a:alphaOff val="0"/>
                <a:lumMod val="105000"/>
                <a:satMod val="103000"/>
                <a:tint val="73000"/>
              </a:schemeClr>
            </a:gs>
            <a:gs pos="100000">
              <a:schemeClr val="accent6">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25B7BBB-6A2F-415F-8F3E-D906EF84C048}">
      <dsp:nvSpPr>
        <dsp:cNvPr id="0" name=""/>
        <dsp:cNvSpPr/>
      </dsp:nvSpPr>
      <dsp:spPr>
        <a:xfrm>
          <a:off x="911910" y="621481"/>
          <a:ext cx="4142853" cy="4142853"/>
        </a:xfrm>
        <a:prstGeom prst="blockArc">
          <a:avLst>
            <a:gd name="adj1" fmla="val 16200000"/>
            <a:gd name="adj2" fmla="val 0"/>
            <a:gd name="adj3" fmla="val 4641"/>
          </a:avLst>
        </a:prstGeom>
        <a:gradFill rotWithShape="0">
          <a:gsLst>
            <a:gs pos="0">
              <a:schemeClr val="accent6">
                <a:tint val="60000"/>
                <a:hueOff val="0"/>
                <a:satOff val="0"/>
                <a:lumOff val="0"/>
                <a:alphaOff val="0"/>
                <a:lumMod val="110000"/>
                <a:satMod val="105000"/>
                <a:tint val="67000"/>
              </a:schemeClr>
            </a:gs>
            <a:gs pos="50000">
              <a:schemeClr val="accent6">
                <a:tint val="60000"/>
                <a:hueOff val="0"/>
                <a:satOff val="0"/>
                <a:lumOff val="0"/>
                <a:alphaOff val="0"/>
                <a:lumMod val="105000"/>
                <a:satMod val="103000"/>
                <a:tint val="73000"/>
              </a:schemeClr>
            </a:gs>
            <a:gs pos="100000">
              <a:schemeClr val="accent6">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A42F0EB0-8A0B-4357-89AA-4ADB2F00D79A}">
      <dsp:nvSpPr>
        <dsp:cNvPr id="0" name=""/>
        <dsp:cNvSpPr/>
      </dsp:nvSpPr>
      <dsp:spPr>
        <a:xfrm>
          <a:off x="2029689" y="1739259"/>
          <a:ext cx="1907296" cy="1907296"/>
        </a:xfrm>
        <a:prstGeom prst="ellips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NZ" sz="2800" kern="1200" dirty="0">
              <a:latin typeface="+mn-lt"/>
            </a:rPr>
            <a:t>High-methoxy Pectin</a:t>
          </a:r>
        </a:p>
      </dsp:txBody>
      <dsp:txXfrm>
        <a:off x="2309006" y="2018576"/>
        <a:ext cx="1348662" cy="1348662"/>
      </dsp:txXfrm>
    </dsp:sp>
    <dsp:sp modelId="{436D2801-FF45-47C7-959F-6BEF5E165DCD}">
      <dsp:nvSpPr>
        <dsp:cNvPr id="0" name=""/>
        <dsp:cNvSpPr/>
      </dsp:nvSpPr>
      <dsp:spPr>
        <a:xfrm>
          <a:off x="2148201" y="1991"/>
          <a:ext cx="1670273" cy="1335107"/>
        </a:xfrm>
        <a:prstGeom prst="ellips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NZ" sz="1400" kern="1200" dirty="0">
              <a:latin typeface="+mn-lt"/>
            </a:rPr>
            <a:t>Contributes to faecal bulking &amp; water holding</a:t>
          </a:r>
        </a:p>
      </dsp:txBody>
      <dsp:txXfrm>
        <a:off x="2392807" y="197513"/>
        <a:ext cx="1181061" cy="944063"/>
      </dsp:txXfrm>
    </dsp:sp>
    <dsp:sp modelId="{B76C70D0-DFF3-4581-81ED-39C2DB432B78}">
      <dsp:nvSpPr>
        <dsp:cNvPr id="0" name=""/>
        <dsp:cNvSpPr/>
      </dsp:nvSpPr>
      <dsp:spPr>
        <a:xfrm>
          <a:off x="4235128" y="2025354"/>
          <a:ext cx="1543144" cy="1335107"/>
        </a:xfrm>
        <a:prstGeom prst="ellips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NZ" sz="1400" kern="1200" dirty="0">
              <a:latin typeface="+mn-lt"/>
            </a:rPr>
            <a:t>Substrate for growth of key bacteria (SCFA producers)</a:t>
          </a:r>
        </a:p>
      </dsp:txBody>
      <dsp:txXfrm>
        <a:off x="4461116" y="2220876"/>
        <a:ext cx="1091168" cy="944063"/>
      </dsp:txXfrm>
    </dsp:sp>
    <dsp:sp modelId="{C1CF9351-1A8B-4D98-A96C-955A91EA3926}">
      <dsp:nvSpPr>
        <dsp:cNvPr id="0" name=""/>
        <dsp:cNvSpPr/>
      </dsp:nvSpPr>
      <dsp:spPr>
        <a:xfrm>
          <a:off x="2158768" y="4048716"/>
          <a:ext cx="1649138" cy="1335107"/>
        </a:xfrm>
        <a:prstGeom prst="ellips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NZ" sz="1400" kern="1200" dirty="0">
              <a:latin typeface="+mn-lt"/>
            </a:rPr>
            <a:t>Acts as a matrix for bacteria to adhere to &amp; proliferate</a:t>
          </a:r>
        </a:p>
      </dsp:txBody>
      <dsp:txXfrm>
        <a:off x="2400279" y="4244238"/>
        <a:ext cx="1166116" cy="944063"/>
      </dsp:txXfrm>
    </dsp:sp>
    <dsp:sp modelId="{B1C8DB01-DC26-4C64-B7AF-D38F5DBFD9A9}">
      <dsp:nvSpPr>
        <dsp:cNvPr id="0" name=""/>
        <dsp:cNvSpPr/>
      </dsp:nvSpPr>
      <dsp:spPr>
        <a:xfrm>
          <a:off x="131173" y="2025354"/>
          <a:ext cx="1657603" cy="1335107"/>
        </a:xfrm>
        <a:prstGeom prst="ellips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NZ" sz="1400" kern="1200" dirty="0">
              <a:latin typeface="+mn-lt"/>
            </a:rPr>
            <a:t>Upregulates stress response genes to improve survival of probiotics</a:t>
          </a:r>
        </a:p>
      </dsp:txBody>
      <dsp:txXfrm>
        <a:off x="373923" y="2220876"/>
        <a:ext cx="1172103" cy="9440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F828F-32AF-4442-9286-382CFC372C8B}">
      <dsp:nvSpPr>
        <dsp:cNvPr id="0" name=""/>
        <dsp:cNvSpPr/>
      </dsp:nvSpPr>
      <dsp:spPr>
        <a:xfrm>
          <a:off x="0" y="531"/>
          <a:ext cx="10515600" cy="124293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05B8AC-E583-48C1-9101-6997841898C6}">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65B63E-C30C-4180-8DE2-36FD86134BE3}">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dirty="0"/>
            <a:t>A correlation exists between the gut microbiome and estrogen-related disorders, including perimenopausal and menopausal symptoms.</a:t>
          </a:r>
        </a:p>
      </dsp:txBody>
      <dsp:txXfrm>
        <a:off x="1435590" y="531"/>
        <a:ext cx="9080009" cy="1242935"/>
      </dsp:txXfrm>
    </dsp:sp>
    <dsp:sp modelId="{79AD04FE-7274-49BB-8D7B-9643B3848EEB}">
      <dsp:nvSpPr>
        <dsp:cNvPr id="0" name=""/>
        <dsp:cNvSpPr/>
      </dsp:nvSpPr>
      <dsp:spPr>
        <a:xfrm>
          <a:off x="0" y="1554201"/>
          <a:ext cx="10515600" cy="124293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1DF9C3-9EB2-4ED9-AE81-14D81075102D}">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2D0D42-FEDB-4A59-934C-060EEEF776B9}">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dirty="0"/>
            <a:t>Gut microbiome modulation is emerging as a therapeutic target for management of estrogen- and other hormone-related conditions.</a:t>
          </a:r>
        </a:p>
      </dsp:txBody>
      <dsp:txXfrm>
        <a:off x="1435590" y="1554201"/>
        <a:ext cx="9080009" cy="1242935"/>
      </dsp:txXfrm>
    </dsp:sp>
    <dsp:sp modelId="{DF2C9F07-8A33-4F90-8582-208072244FA4}">
      <dsp:nvSpPr>
        <dsp:cNvPr id="0" name=""/>
        <dsp:cNvSpPr/>
      </dsp:nvSpPr>
      <dsp:spPr>
        <a:xfrm>
          <a:off x="0" y="3107870"/>
          <a:ext cx="10515600" cy="124293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442280-45DD-4D3F-9A73-43AF918F088F}">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F14364-125A-48BC-BFBF-5615CE4E91E3}">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dirty="0"/>
            <a:t>A diet rich in selective prebiotics, fibers and plant polyphenols may promote microbial diversity, gut-barrier integrity and enzyme regulation to support hormonal balance.</a:t>
          </a:r>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42B98A-B373-462C-9FAC-95EE05EAD9C6}" type="datetimeFigureOut">
              <a:rPr lang="en-US" smtClean="0"/>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6CDD9-DF6F-46ED-BCC6-BC0F18996F7B}" type="slidenum">
              <a:rPr lang="en-US" smtClean="0"/>
              <a:t>‹#›</a:t>
            </a:fld>
            <a:endParaRPr lang="en-US"/>
          </a:p>
        </p:txBody>
      </p:sp>
    </p:spTree>
    <p:extLst>
      <p:ext uri="{BB962C8B-B14F-4D97-AF65-F5344CB8AC3E}">
        <p14:creationId xmlns:p14="http://schemas.microsoft.com/office/powerpoint/2010/main" val="298928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ciencedirect.com/science/article/pii/S0958166919301569#:~:text=Flavonoids%20and%20flavonoid%20metabolites%20can,of%20primary%20into%20secondary%20bil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journals.sagepub.com/doi/10.1177/20533691251340491?utm_source=chatgpt.com#bibr13-20533691251340491" TargetMode="External"/><Relationship Id="rId3" Type="http://schemas.openxmlformats.org/officeDocument/2006/relationships/hyperlink" Target="https://www.maturitas.org/article/S0378-5122(17)30650-3/fulltext" TargetMode="External"/><Relationship Id="rId7" Type="http://schemas.openxmlformats.org/officeDocument/2006/relationships/hyperlink" Target="https://pmc.ncbi.nlm.nih.gov/articles/PMC9379122/"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febs.onlinelibrary.wiley.com/doi/10.1002/1873-3468.13527" TargetMode="External"/><Relationship Id="rId5" Type="http://schemas.openxmlformats.org/officeDocument/2006/relationships/hyperlink" Target="https://www.sciencedirect.com/science/article/pii/S0091302224000530?utm_source=chatgpt.com" TargetMode="External"/><Relationship Id="rId10" Type="http://schemas.openxmlformats.org/officeDocument/2006/relationships/hyperlink" Target="https://bmcwomenshealth.biomedcentral.com/articles/10.1186/s12905-024-03448-7" TargetMode="External"/><Relationship Id="rId4" Type="http://schemas.openxmlformats.org/officeDocument/2006/relationships/hyperlink" Target="https://www.cambridge.org/core/journals/expert-reviews-in-molecular-medicine/article/mechanism-of-microbiotagutbrain-in-perimenopausal-depression-an-inflammatory-perspective/C159F12DD2C75D037AFB5DED1AD154C4" TargetMode="External"/><Relationship Id="rId9" Type="http://schemas.openxmlformats.org/officeDocument/2006/relationships/hyperlink" Target="https://pmc.ncbi.nlm.nih.gov/articles/PMC10416750/"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aturitas.org/article/S0378-5122(17)30650-3/fulltex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mc.ncbi.nlm.nih.gov/articles/PMC12209548/#bibr18-20533691251340491"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pmc.ncbi.nlm.nih.gov/articles/PMC12209548/#bibr20-20533691251340491" TargetMode="External"/><Relationship Id="rId4" Type="http://schemas.openxmlformats.org/officeDocument/2006/relationships/hyperlink" Target="https://pmc.ncbi.nlm.nih.gov/articles/PMC12209548/#bibr19-2053369125134049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estrobolome</a:t>
            </a:r>
            <a:r>
              <a:rPr lang="en-US" sz="1200" b="0" i="0" kern="1200" dirty="0">
                <a:solidFill>
                  <a:schemeClr val="tx1"/>
                </a:solidFill>
                <a:effectLst/>
                <a:latin typeface="+mn-lt"/>
                <a:ea typeface="+mn-ea"/>
                <a:cs typeface="+mn-cs"/>
              </a:rPr>
              <a:t> – what exactly is it? Estrogens (which are produced in the ovaries, adrenal gland and adipose tissue) enter circulation, and are metabolized (in the liver) into inactive/conjugated forms – then released into the small intestine. A specific set of gut bacteria and their metabolites can deconjugate estrogens back into their active form, enabling reabsorption into circulation. Any remaining/deconjugated estrogen is excreted. The </a:t>
            </a:r>
            <a:r>
              <a:rPr lang="en-US" sz="1200" b="0" i="0" kern="1200" dirty="0" err="1">
                <a:solidFill>
                  <a:schemeClr val="tx1"/>
                </a:solidFill>
                <a:effectLst/>
                <a:latin typeface="+mn-lt"/>
                <a:ea typeface="+mn-ea"/>
                <a:cs typeface="+mn-cs"/>
              </a:rPr>
              <a:t>estrobolome</a:t>
            </a:r>
            <a:r>
              <a:rPr lang="en-US" sz="1200" b="0" i="0" kern="1200" dirty="0">
                <a:solidFill>
                  <a:schemeClr val="tx1"/>
                </a:solidFill>
                <a:effectLst/>
                <a:latin typeface="+mn-lt"/>
                <a:ea typeface="+mn-ea"/>
                <a:cs typeface="+mn-cs"/>
              </a:rPr>
              <a:t> is </a:t>
            </a:r>
            <a:r>
              <a:rPr lang="en-US" dirty="0"/>
              <a:t>the group of gut bacteria and their genes that metabolize estrogen.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These may be reabsorbed into the blood circulation, used by peripheral tissues, and returned to the liver through enterohepatic recycling for re-conjugation. Some of the conjugated and deconjugated estrogens are excreted via urine and stool.</a:t>
            </a:r>
          </a:p>
          <a:p>
            <a:endParaRPr lang="en-US" sz="1200" b="0" i="0" kern="1200" dirty="0">
              <a:solidFill>
                <a:schemeClr val="tx1"/>
              </a:solidFill>
              <a:effectLst/>
              <a:latin typeface="+mn-lt"/>
              <a:ea typeface="+mn-ea"/>
              <a:cs typeface="+mn-cs"/>
            </a:endParaRPr>
          </a:p>
          <a:p>
            <a:r>
              <a:rPr lang="en-US" dirty="0"/>
              <a:t>Post </a:t>
            </a:r>
            <a:r>
              <a:rPr lang="en-US" dirty="0" err="1"/>
              <a:t>Reprod</a:t>
            </a:r>
            <a:r>
              <a:rPr lang="en-US" dirty="0"/>
              <a:t> Health. 2025 Jun;31(2):105-114. </a:t>
            </a:r>
            <a:r>
              <a:rPr lang="en-US" dirty="0" err="1"/>
              <a:t>doi</a:t>
            </a:r>
            <a:r>
              <a:rPr lang="en-US" dirty="0"/>
              <a:t>: 10.1177/20533691251340491</a:t>
            </a:r>
          </a:p>
        </p:txBody>
      </p:sp>
      <p:sp>
        <p:nvSpPr>
          <p:cNvPr id="4" name="Slide Number Placeholder 3"/>
          <p:cNvSpPr>
            <a:spLocks noGrp="1"/>
          </p:cNvSpPr>
          <p:nvPr>
            <p:ph type="sldNum" sz="quarter" idx="5"/>
          </p:nvPr>
        </p:nvSpPr>
        <p:spPr/>
        <p:txBody>
          <a:bodyPr/>
          <a:lstStyle/>
          <a:p>
            <a:fld id="{D3F6CDD9-DF6F-46ED-BCC6-BC0F18996F7B}" type="slidenum">
              <a:rPr lang="en-US" smtClean="0"/>
              <a:t>3</a:t>
            </a:fld>
            <a:endParaRPr lang="en-US"/>
          </a:p>
        </p:txBody>
      </p:sp>
    </p:spTree>
    <p:extLst>
      <p:ext uri="{BB962C8B-B14F-4D97-AF65-F5344CB8AC3E}">
        <p14:creationId xmlns:p14="http://schemas.microsoft.com/office/powerpoint/2010/main" val="2730817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NZ" sz="1200" dirty="0">
                <a:effectLst/>
                <a:latin typeface="Calibri" panose="020F0502020204030204" pitchFamily="34" charset="0"/>
                <a:ea typeface="Calibri" panose="020F0502020204030204" pitchFamily="34" charset="0"/>
              </a:rPr>
              <a:t>The pectin in Kiwifruits is part of the reason </a:t>
            </a:r>
            <a:r>
              <a:rPr lang="en-NZ" sz="1200" dirty="0" err="1">
                <a:effectLst/>
                <a:latin typeface="Calibri" panose="020F0502020204030204" pitchFamily="34" charset="0"/>
                <a:ea typeface="Calibri" panose="020F0502020204030204" pitchFamily="34" charset="0"/>
              </a:rPr>
              <a:t>Actazin</a:t>
            </a:r>
            <a:r>
              <a:rPr lang="en-NZ" sz="1200" dirty="0">
                <a:effectLst/>
                <a:latin typeface="Calibri" panose="020F0502020204030204" pitchFamily="34" charset="0"/>
                <a:ea typeface="Calibri" panose="020F0502020204030204" pitchFamily="34" charset="0"/>
              </a:rPr>
              <a:t> and Livaux are so effective</a:t>
            </a:r>
          </a:p>
          <a:p>
            <a:endParaRPr lang="en-NZ" sz="1200" dirty="0">
              <a:effectLst/>
              <a:latin typeface="Calibri" panose="020F0502020204030204" pitchFamily="34" charset="0"/>
              <a:ea typeface="Calibri" panose="020F0502020204030204" pitchFamily="34" charset="0"/>
            </a:endParaRPr>
          </a:p>
          <a:p>
            <a:r>
              <a:rPr lang="en-NZ" sz="1200" dirty="0">
                <a:effectLst/>
                <a:latin typeface="Calibri" panose="020F0502020204030204" pitchFamily="34" charset="0"/>
                <a:ea typeface="Calibri" panose="020F0502020204030204" pitchFamily="34" charset="0"/>
              </a:rPr>
              <a:t>The specific prebiotic benefits of pectin include that it acts a substrate for good bacteria to ferment and grow on. The high methoxy pectin in </a:t>
            </a:r>
            <a:r>
              <a:rPr lang="en-NZ" sz="1200" dirty="0" err="1">
                <a:effectLst/>
                <a:latin typeface="Calibri" panose="020F0502020204030204" pitchFamily="34" charset="0"/>
                <a:ea typeface="Calibri" panose="020F0502020204030204" pitchFamily="34" charset="0"/>
              </a:rPr>
              <a:t>Actazin</a:t>
            </a:r>
            <a:r>
              <a:rPr lang="en-NZ" sz="1200" dirty="0">
                <a:effectLst/>
                <a:latin typeface="Calibri" panose="020F0502020204030204" pitchFamily="34" charset="0"/>
                <a:ea typeface="Calibri" panose="020F0502020204030204" pitchFamily="34" charset="0"/>
              </a:rPr>
              <a:t> and Livaux retains its original structural and compositional complexity.</a:t>
            </a:r>
            <a:endParaRPr lang="en-NZ" sz="1200" b="1"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NZ" sz="1200" b="1" dirty="0">
                <a:effectLst/>
                <a:latin typeface="Calibri" panose="020F0502020204030204" pitchFamily="34" charset="0"/>
                <a:ea typeface="Times New Roman" panose="02020603050405020304" pitchFamily="18" charset="0"/>
              </a:rPr>
              <a:t>High methoxy pectin is a substrate for </a:t>
            </a:r>
            <a:r>
              <a:rPr lang="en-NZ" sz="1200" b="1" i="1" dirty="0" err="1">
                <a:effectLst/>
                <a:latin typeface="Calibri" panose="020F0502020204030204" pitchFamily="34" charset="0"/>
                <a:ea typeface="Times New Roman" panose="02020603050405020304" pitchFamily="18" charset="0"/>
              </a:rPr>
              <a:t>Faecalibacterium</a:t>
            </a:r>
            <a:r>
              <a:rPr lang="en-NZ" sz="1200" b="1" i="1" dirty="0">
                <a:effectLst/>
                <a:latin typeface="Calibri" panose="020F0502020204030204" pitchFamily="34" charset="0"/>
                <a:ea typeface="Times New Roman" panose="02020603050405020304" pitchFamily="18" charset="0"/>
              </a:rPr>
              <a:t> </a:t>
            </a:r>
            <a:r>
              <a:rPr lang="en-NZ" sz="1200" b="1" i="1" dirty="0" err="1">
                <a:effectLst/>
                <a:latin typeface="Calibri" panose="020F0502020204030204" pitchFamily="34" charset="0"/>
                <a:ea typeface="Times New Roman" panose="02020603050405020304" pitchFamily="18" charset="0"/>
              </a:rPr>
              <a:t>prausnitzii</a:t>
            </a:r>
            <a:endParaRPr lang="en-NZ" sz="1200" b="1"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NZ" sz="1200" dirty="0">
                <a:effectLst/>
                <a:latin typeface="Calibri" panose="020F0502020204030204" pitchFamily="34" charset="0"/>
                <a:ea typeface="Times New Roman" panose="02020603050405020304" pitchFamily="18" charset="0"/>
              </a:rPr>
              <a:t>Other users of pectin include members of the </a:t>
            </a:r>
            <a:r>
              <a:rPr lang="en-NZ" sz="1200" i="1" dirty="0" err="1">
                <a:effectLst/>
                <a:latin typeface="Calibri" panose="020F0502020204030204" pitchFamily="34" charset="0"/>
                <a:ea typeface="Times New Roman" panose="02020603050405020304" pitchFamily="18" charset="0"/>
              </a:rPr>
              <a:t>Ruminococcacea</a:t>
            </a:r>
            <a:r>
              <a:rPr lang="en-NZ" sz="1200" dirty="0">
                <a:effectLst/>
                <a:latin typeface="Calibri" panose="020F0502020204030204" pitchFamily="34" charset="0"/>
                <a:ea typeface="Times New Roman" panose="02020603050405020304" pitchFamily="18" charset="0"/>
              </a:rPr>
              <a:t> family (like F. prau) and </a:t>
            </a:r>
            <a:r>
              <a:rPr lang="en-NZ" sz="1200" i="1" dirty="0" err="1">
                <a:effectLst/>
                <a:latin typeface="Calibri" panose="020F0502020204030204" pitchFamily="34" charset="0"/>
                <a:ea typeface="Times New Roman" panose="02020603050405020304" pitchFamily="18" charset="0"/>
              </a:rPr>
              <a:t>Lachnospiraceae</a:t>
            </a:r>
            <a:r>
              <a:rPr lang="en-NZ" sz="1200" dirty="0">
                <a:effectLst/>
                <a:latin typeface="Calibri" panose="020F0502020204030204" pitchFamily="34" charset="0"/>
                <a:ea typeface="Times New Roman" panose="02020603050405020304" pitchFamily="18" charset="0"/>
              </a:rPr>
              <a:t> family.</a:t>
            </a:r>
            <a:endParaRPr lang="en-NZ"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NZ" sz="1200" dirty="0">
                <a:effectLst/>
                <a:latin typeface="Calibri" panose="020F0502020204030204" pitchFamily="34" charset="0"/>
                <a:ea typeface="Times New Roman" panose="02020603050405020304" pitchFamily="18" charset="0"/>
              </a:rPr>
              <a:t>Some </a:t>
            </a:r>
            <a:r>
              <a:rPr lang="en-NZ" sz="1200" i="1" dirty="0">
                <a:effectLst/>
                <a:latin typeface="Calibri" panose="020F0502020204030204" pitchFamily="34" charset="0"/>
                <a:ea typeface="Times New Roman" panose="02020603050405020304" pitchFamily="18" charset="0"/>
              </a:rPr>
              <a:t>Bacillus</a:t>
            </a:r>
            <a:r>
              <a:rPr lang="en-NZ" sz="1200" dirty="0">
                <a:effectLst/>
                <a:latin typeface="Calibri" panose="020F0502020204030204" pitchFamily="34" charset="0"/>
                <a:ea typeface="Times New Roman" panose="02020603050405020304" pitchFamily="18" charset="0"/>
              </a:rPr>
              <a:t> species and </a:t>
            </a:r>
            <a:r>
              <a:rPr lang="en-NZ" sz="1200" i="1" dirty="0">
                <a:effectLst/>
                <a:latin typeface="Calibri" panose="020F0502020204030204" pitchFamily="34" charset="0"/>
                <a:ea typeface="Times New Roman" panose="02020603050405020304" pitchFamily="18" charset="0"/>
              </a:rPr>
              <a:t>Bifidobacterium</a:t>
            </a:r>
            <a:r>
              <a:rPr lang="en-NZ" sz="1200" dirty="0">
                <a:effectLst/>
                <a:latin typeface="Calibri" panose="020F0502020204030204" pitchFamily="34" charset="0"/>
                <a:ea typeface="Times New Roman" panose="02020603050405020304" pitchFamily="18" charset="0"/>
              </a:rPr>
              <a:t> species can use intact or partially hydrolysed pectin</a:t>
            </a:r>
            <a:endParaRPr lang="en-NZ"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NZ" sz="1200" dirty="0">
                <a:effectLst/>
                <a:latin typeface="Calibri" panose="020F0502020204030204" pitchFamily="34" charset="0"/>
                <a:ea typeface="Times New Roman" panose="02020603050405020304" pitchFamily="18" charset="0"/>
              </a:rPr>
              <a:t>Some </a:t>
            </a:r>
            <a:r>
              <a:rPr lang="en-NZ" sz="1200" i="1" dirty="0">
                <a:effectLst/>
                <a:latin typeface="Calibri" panose="020F0502020204030204" pitchFamily="34" charset="0"/>
                <a:ea typeface="Times New Roman" panose="02020603050405020304" pitchFamily="18" charset="0"/>
              </a:rPr>
              <a:t>Lactobacillus</a:t>
            </a:r>
            <a:r>
              <a:rPr lang="en-NZ" sz="1200" dirty="0">
                <a:effectLst/>
                <a:latin typeface="Calibri" panose="020F0502020204030204" pitchFamily="34" charset="0"/>
                <a:ea typeface="Times New Roman" panose="02020603050405020304" pitchFamily="18" charset="0"/>
              </a:rPr>
              <a:t> can use hydrolysed pectin oligosaccharides</a:t>
            </a:r>
            <a:endParaRPr lang="en-NZ" sz="1200" dirty="0">
              <a:effectLst/>
              <a:latin typeface="Calibri" panose="020F0502020204030204" pitchFamily="34" charset="0"/>
              <a:ea typeface="Calibri" panose="020F0502020204030204" pitchFamily="34" charset="0"/>
            </a:endParaRPr>
          </a:p>
          <a:p>
            <a:endParaRPr lang="en-US" dirty="0"/>
          </a:p>
          <a:p>
            <a:r>
              <a:rPr lang="en-NZ" sz="1200" dirty="0">
                <a:effectLst/>
                <a:latin typeface="Calibri" panose="020F0502020204030204" pitchFamily="34" charset="0"/>
                <a:ea typeface="Calibri" panose="020F0502020204030204" pitchFamily="34" charset="0"/>
              </a:rPr>
              <a:t>Additionally, pectin that is not used for bacterial growth has the following benefits:</a:t>
            </a:r>
          </a:p>
          <a:p>
            <a:pPr marL="342900" lvl="0" indent="-342900">
              <a:buFont typeface="Symbol" panose="05050102010706020507" pitchFamily="18" charset="2"/>
              <a:buChar char=""/>
            </a:pPr>
            <a:r>
              <a:rPr lang="en-NZ" sz="1200" dirty="0">
                <a:effectLst/>
                <a:latin typeface="Calibri" panose="020F0502020204030204" pitchFamily="34" charset="0"/>
                <a:ea typeface="Times New Roman" panose="02020603050405020304" pitchFamily="18" charset="0"/>
              </a:rPr>
              <a:t>It contributes to faecal bulk and water-holding</a:t>
            </a:r>
            <a:endParaRPr lang="en-NZ"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NZ" sz="1200" dirty="0">
                <a:effectLst/>
                <a:latin typeface="Calibri" panose="020F0502020204030204" pitchFamily="34" charset="0"/>
                <a:ea typeface="Times New Roman" panose="02020603050405020304" pitchFamily="18" charset="0"/>
              </a:rPr>
              <a:t>It acts as a matrix (scaffold) for bacteria to adhere and proliferate</a:t>
            </a:r>
            <a:endParaRPr lang="en-NZ" sz="1200" dirty="0">
              <a:effectLst/>
              <a:latin typeface="Calibri" panose="020F0502020204030204" pitchFamily="34" charset="0"/>
              <a:ea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NZ" sz="1200" dirty="0">
                <a:effectLst/>
                <a:latin typeface="Calibri" panose="020F0502020204030204" pitchFamily="34" charset="0"/>
                <a:ea typeface="Times New Roman" panose="02020603050405020304" pitchFamily="18" charset="0"/>
              </a:rPr>
              <a:t>When administered as a </a:t>
            </a:r>
            <a:r>
              <a:rPr lang="en-NZ" sz="1200" dirty="0" err="1">
                <a:effectLst/>
                <a:latin typeface="Calibri" panose="020F0502020204030204" pitchFamily="34" charset="0"/>
                <a:ea typeface="Times New Roman" panose="02020603050405020304" pitchFamily="18" charset="0"/>
              </a:rPr>
              <a:t>synbiotic</a:t>
            </a:r>
            <a:r>
              <a:rPr lang="en-NZ" sz="1200" dirty="0">
                <a:effectLst/>
                <a:latin typeface="Calibri" panose="020F0502020204030204" pitchFamily="34" charset="0"/>
                <a:ea typeface="Times New Roman" panose="02020603050405020304" pitchFamily="18" charset="0"/>
              </a:rPr>
              <a:t>, while not utilised for growth it upregulates stress-response genes (e.g. acid-resistance) to improve the survival of co-administered probiotics (e.g. </a:t>
            </a:r>
            <a:r>
              <a:rPr lang="en-NZ" sz="1200" i="1" dirty="0" err="1">
                <a:effectLst/>
                <a:latin typeface="Calibri" panose="020F0502020204030204" pitchFamily="34" charset="0"/>
                <a:ea typeface="Times New Roman" panose="02020603050405020304" pitchFamily="18" charset="0"/>
              </a:rPr>
              <a:t>Lactobacilllus</a:t>
            </a:r>
            <a:r>
              <a:rPr lang="en-NZ" sz="1200" dirty="0">
                <a:effectLst/>
                <a:latin typeface="Calibri" panose="020F0502020204030204" pitchFamily="34" charset="0"/>
                <a:ea typeface="Times New Roman" panose="02020603050405020304" pitchFamily="18" charset="0"/>
              </a:rPr>
              <a:t>). This benefit is </a:t>
            </a:r>
            <a:r>
              <a:rPr lang="en-NZ" sz="1200" dirty="0">
                <a:effectLst/>
                <a:latin typeface="Calibri" panose="020F0502020204030204" pitchFamily="34" charset="0"/>
                <a:ea typeface="Calibri" panose="020F0502020204030204" pitchFamily="34" charset="0"/>
              </a:rPr>
              <a:t>potentially very important for its use as a </a:t>
            </a:r>
            <a:r>
              <a:rPr lang="en-NZ" sz="1200" dirty="0" err="1">
                <a:effectLst/>
                <a:latin typeface="Calibri" panose="020F0502020204030204" pitchFamily="34" charset="0"/>
                <a:ea typeface="Calibri" panose="020F0502020204030204" pitchFamily="34" charset="0"/>
              </a:rPr>
              <a:t>synbiotic</a:t>
            </a:r>
            <a:r>
              <a:rPr lang="en-NZ" sz="1200" dirty="0">
                <a:effectLst/>
                <a:latin typeface="Calibri" panose="020F0502020204030204" pitchFamily="34" charset="0"/>
                <a:ea typeface="Calibri" panose="020F0502020204030204" pitchFamily="34" charset="0"/>
              </a:rPr>
              <a:t> for bacteria that cannot directly utilise pectin as a substrate. </a:t>
            </a:r>
          </a:p>
          <a:p>
            <a:r>
              <a:rPr lang="en-NZ" sz="1200" dirty="0">
                <a:effectLst/>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3B9B0EE8-B4C3-46B5-8AAB-07B788726004}" type="slidenum">
              <a:rPr lang="en-US" smtClean="0"/>
              <a:t>13</a:t>
            </a:fld>
            <a:endParaRPr lang="en-US"/>
          </a:p>
        </p:txBody>
      </p:sp>
    </p:spTree>
    <p:extLst>
      <p:ext uri="{BB962C8B-B14F-4D97-AF65-F5344CB8AC3E}">
        <p14:creationId xmlns:p14="http://schemas.microsoft.com/office/powerpoint/2010/main" val="262027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Clostridium cluster IV – strong butyrate producers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C8E94A-1EA0-467D-8809-FC60026DF3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377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chemeClr val="dk1"/>
                </a:solidFill>
                <a:latin typeface="+mn-lt"/>
                <a:ea typeface="Calibri"/>
                <a:cs typeface="Calibri"/>
                <a:sym typeface="Calibri"/>
                <a:hlinkClick r:id="rId3">
                  <a:extLst>
                    <a:ext uri="{A12FA001-AC4F-418D-AE19-62706E023703}">
                      <ahyp:hlinkClr xmlns:ahyp="http://schemas.microsoft.com/office/drawing/2018/hyperlinkcolor" val="tx"/>
                    </a:ext>
                  </a:extLst>
                </a:hlinkClick>
              </a:rPr>
              <a:t>https://www.sciencedirect.com/science/article/pii/S0958166919301569#:~:text=Flavonoids%20and%20flavonoid%20metabolites%20can,of%20primary%20into%20secondary%20bile</a:t>
            </a:r>
            <a:r>
              <a:rPr lang="en-US" sz="1200" dirty="0">
                <a:solidFill>
                  <a:schemeClr val="dk1"/>
                </a:solidFill>
                <a:latin typeface="+mn-lt"/>
                <a:ea typeface="Calibri"/>
                <a:cs typeface="Calibri"/>
                <a:sym typeface="Calibri"/>
              </a:rPr>
              <a:t> </a:t>
            </a:r>
            <a:endParaRPr lang="en-US" dirty="0"/>
          </a:p>
          <a:p>
            <a:endParaRPr lang="en-US" b="1" dirty="0"/>
          </a:p>
        </p:txBody>
      </p:sp>
      <p:sp>
        <p:nvSpPr>
          <p:cNvPr id="4" name="Slide Number Placeholder 3"/>
          <p:cNvSpPr>
            <a:spLocks noGrp="1"/>
          </p:cNvSpPr>
          <p:nvPr>
            <p:ph type="sldNum" sz="quarter" idx="5"/>
          </p:nvPr>
        </p:nvSpPr>
        <p:spPr/>
        <p:txBody>
          <a:bodyPr/>
          <a:lstStyle/>
          <a:p>
            <a:fld id="{B7C8E94A-1EA0-467D-8809-FC60026DF357}" type="slidenum">
              <a:rPr lang="en-US" smtClean="0"/>
              <a:t>16</a:t>
            </a:fld>
            <a:endParaRPr lang="en-US"/>
          </a:p>
        </p:txBody>
      </p:sp>
    </p:spTree>
    <p:extLst>
      <p:ext uri="{BB962C8B-B14F-4D97-AF65-F5344CB8AC3E}">
        <p14:creationId xmlns:p14="http://schemas.microsoft.com/office/powerpoint/2010/main" val="2052899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3F6CDD9-DF6F-46ED-BCC6-BC0F18996F7B}" type="slidenum">
              <a:rPr lang="en-US" smtClean="0"/>
              <a:t>18</a:t>
            </a:fld>
            <a:endParaRPr lang="en-US"/>
          </a:p>
        </p:txBody>
      </p:sp>
    </p:spTree>
    <p:extLst>
      <p:ext uri="{BB962C8B-B14F-4D97-AF65-F5344CB8AC3E}">
        <p14:creationId xmlns:p14="http://schemas.microsoft.com/office/powerpoint/2010/main" val="3009023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a:buNone/>
            </a:pPr>
            <a:r>
              <a:rPr lang="en-US" b="0" i="0" dirty="0">
                <a:solidFill>
                  <a:srgbClr val="2E2E2E"/>
                </a:solidFill>
                <a:effectLst/>
                <a:latin typeface="Elsevier Sans"/>
                <a:hlinkClick r:id="rId3"/>
              </a:rPr>
              <a:t>Estrogen–gut microbiome axis: Physiological and clinical implications</a:t>
            </a:r>
            <a:endParaRPr lang="en-US" b="0" i="0" dirty="0">
              <a:solidFill>
                <a:srgbClr val="2E2E2E"/>
              </a:solidFill>
              <a:effectLst/>
              <a:latin typeface="Elsevier Sans"/>
            </a:endParaRPr>
          </a:p>
          <a:p>
            <a:pPr algn="l">
              <a:buNone/>
            </a:pPr>
            <a:endParaRPr lang="en-US" dirty="0">
              <a:solidFill>
                <a:srgbClr val="2E2E2E"/>
              </a:solidFill>
              <a:latin typeface="Elsevier Sans"/>
            </a:endParaRPr>
          </a:p>
          <a:p>
            <a:r>
              <a:rPr lang="en-US" b="1" dirty="0">
                <a:hlinkClick r:id="rId4"/>
              </a:rPr>
              <a:t>Mechanism of Microbiota-Gut-Brain in Perimenopausal Depression: An Inflammatory Perspective</a:t>
            </a:r>
            <a:endParaRPr lang="en-US" b="1" dirty="0"/>
          </a:p>
          <a:p>
            <a:endParaRPr lang="en-US" b="1" dirty="0"/>
          </a:p>
          <a:p>
            <a:r>
              <a:rPr lang="en-US" dirty="0">
                <a:hlinkClick r:id="rId5"/>
              </a:rPr>
              <a:t>Gut feeling: Exploring the intertwined trilateral nexus of gut microbiota, sex hormones, and mental health</a:t>
            </a:r>
            <a:endParaRPr lang="en-US" dirty="0"/>
          </a:p>
          <a:p>
            <a:endParaRPr lang="en-US" dirty="0"/>
          </a:p>
          <a:p>
            <a:r>
              <a:rPr lang="en-US" dirty="0">
                <a:hlinkClick r:id="rId6"/>
              </a:rPr>
              <a:t>Compositional and functional features of the female premenopausal and postmenopausal gut microbiota - Zhao - 2019 - FEBS Letters - Wiley Online Library</a:t>
            </a:r>
            <a:endParaRPr lang="en-US" dirty="0"/>
          </a:p>
          <a:p>
            <a:endParaRPr lang="en-US" dirty="0"/>
          </a:p>
          <a:p>
            <a:r>
              <a:rPr lang="en-US" dirty="0">
                <a:hlinkClick r:id="rId7"/>
              </a:rPr>
              <a:t>Spotlight on the Gut Microbiome in Menopause: Current Insights – PMC</a:t>
            </a:r>
            <a:endParaRPr lang="en-US" dirty="0"/>
          </a:p>
          <a:p>
            <a:endParaRPr lang="en-US" dirty="0"/>
          </a:p>
          <a:p>
            <a:r>
              <a:rPr lang="en-US" dirty="0">
                <a:hlinkClick r:id="rId8"/>
              </a:rPr>
              <a:t>The gut microbiota in menopause: Is there a role for prebiotic and probiotic solutions? - Marrium Liaquat, Anne Marie Minihane, David </a:t>
            </a:r>
            <a:r>
              <a:rPr lang="en-US" dirty="0" err="1">
                <a:hlinkClick r:id="rId8"/>
              </a:rPr>
              <a:t>Vauzour</a:t>
            </a:r>
            <a:r>
              <a:rPr lang="en-US" dirty="0">
                <a:hlinkClick r:id="rId8"/>
              </a:rPr>
              <a:t>, Matthew G Pontifex, 2025</a:t>
            </a:r>
            <a:endParaRPr lang="en-US" dirty="0"/>
          </a:p>
          <a:p>
            <a:endParaRPr lang="en-US" b="1" dirty="0"/>
          </a:p>
          <a:p>
            <a:r>
              <a:rPr lang="en-US" dirty="0">
                <a:hlinkClick r:id="rId9"/>
              </a:rPr>
              <a:t>Gut microbial beta-glucuronidase: a vital regulator in female estrogen metabolism – PMC</a:t>
            </a:r>
            <a:endParaRPr lang="en-US" dirty="0"/>
          </a:p>
          <a:p>
            <a:endParaRPr lang="en-US" b="0" i="0" dirty="0">
              <a:solidFill>
                <a:srgbClr val="2E2E2E"/>
              </a:solidFill>
              <a:effectLst/>
              <a:latin typeface="Elsevier Sans"/>
            </a:endParaRPr>
          </a:p>
          <a:p>
            <a:r>
              <a:rPr lang="en-US" dirty="0">
                <a:hlinkClick r:id="rId10"/>
              </a:rPr>
              <a:t>Study on gut microbiota and metabolomics in postmenopausal women | BMC Women's Health | Full Text</a:t>
            </a:r>
            <a:endParaRPr lang="en-US" b="0" i="0" dirty="0">
              <a:solidFill>
                <a:srgbClr val="2E2E2E"/>
              </a:solidFill>
              <a:effectLst/>
              <a:latin typeface="Elsevier Sans"/>
            </a:endParaRPr>
          </a:p>
          <a:p>
            <a:endParaRPr lang="en-US" dirty="0"/>
          </a:p>
        </p:txBody>
      </p:sp>
      <p:sp>
        <p:nvSpPr>
          <p:cNvPr id="4" name="Slide Number Placeholder 3"/>
          <p:cNvSpPr>
            <a:spLocks noGrp="1"/>
          </p:cNvSpPr>
          <p:nvPr>
            <p:ph type="sldNum" sz="quarter" idx="5"/>
          </p:nvPr>
        </p:nvSpPr>
        <p:spPr/>
        <p:txBody>
          <a:bodyPr/>
          <a:lstStyle/>
          <a:p>
            <a:fld id="{D3F6CDD9-DF6F-46ED-BCC6-BC0F18996F7B}" type="slidenum">
              <a:rPr lang="en-US" smtClean="0"/>
              <a:t>19</a:t>
            </a:fld>
            <a:endParaRPr lang="en-US"/>
          </a:p>
        </p:txBody>
      </p:sp>
    </p:spTree>
    <p:extLst>
      <p:ext uri="{BB962C8B-B14F-4D97-AF65-F5344CB8AC3E}">
        <p14:creationId xmlns:p14="http://schemas.microsoft.com/office/powerpoint/2010/main" val="581593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Why is this a critical and emerging area of microbiome research? A variety of tissues express estrogen receptors, including, intestine, brain, bone and adipose tissue. estrogen has been shown to influence a variety of physiological responses including neural development </a:t>
            </a:r>
            <a:r>
              <a:rPr lang="en-US" sz="1200" b="0" i="0" u="none" strike="noStrike" kern="1200" dirty="0">
                <a:solidFill>
                  <a:schemeClr val="tx1"/>
                </a:solidFill>
                <a:effectLst/>
                <a:latin typeface="+mn-lt"/>
                <a:ea typeface="+mn-ea"/>
                <a:cs typeface="+mn-cs"/>
                <a:hlinkClick r:id="rId3"/>
              </a:rPr>
              <a:t>[29]</a:t>
            </a:r>
            <a:r>
              <a:rPr lang="en-US" sz="1200" b="0" i="0" kern="1200" dirty="0">
                <a:solidFill>
                  <a:schemeClr val="tx1"/>
                </a:solidFill>
                <a:effectLst/>
                <a:latin typeface="+mn-lt"/>
                <a:ea typeface="+mn-ea"/>
                <a:cs typeface="+mn-cs"/>
              </a:rPr>
              <a:t>, cardiovascular health </a:t>
            </a:r>
            <a:r>
              <a:rPr lang="en-US" sz="1200" b="0" i="0" u="none" strike="noStrike" kern="1200" dirty="0">
                <a:solidFill>
                  <a:schemeClr val="tx1"/>
                </a:solidFill>
                <a:effectLst/>
                <a:latin typeface="+mn-lt"/>
                <a:ea typeface="+mn-ea"/>
                <a:cs typeface="+mn-cs"/>
                <a:hlinkClick r:id="rId3"/>
              </a:rPr>
              <a:t>[16]</a:t>
            </a:r>
            <a:r>
              <a:rPr lang="en-US" sz="1200" b="0" i="0" kern="1200" dirty="0">
                <a:solidFill>
                  <a:schemeClr val="tx1"/>
                </a:solidFill>
                <a:effectLst/>
                <a:latin typeface="+mn-lt"/>
                <a:ea typeface="+mn-ea"/>
                <a:cs typeface="+mn-cs"/>
              </a:rPr>
              <a:t>, bone density, fertility, hair/skin, digestive  </a:t>
            </a:r>
            <a:endParaRPr lang="en-US" dirty="0"/>
          </a:p>
        </p:txBody>
      </p:sp>
      <p:sp>
        <p:nvSpPr>
          <p:cNvPr id="4" name="Slide Number Placeholder 3"/>
          <p:cNvSpPr>
            <a:spLocks noGrp="1"/>
          </p:cNvSpPr>
          <p:nvPr>
            <p:ph type="sldNum" sz="quarter" idx="5"/>
          </p:nvPr>
        </p:nvSpPr>
        <p:spPr/>
        <p:txBody>
          <a:bodyPr/>
          <a:lstStyle/>
          <a:p>
            <a:fld id="{D3F6CDD9-DF6F-46ED-BCC6-BC0F18996F7B}" type="slidenum">
              <a:rPr lang="en-US" smtClean="0"/>
              <a:t>4</a:t>
            </a:fld>
            <a:endParaRPr lang="en-US"/>
          </a:p>
        </p:txBody>
      </p:sp>
    </p:spTree>
    <p:extLst>
      <p:ext uri="{BB962C8B-B14F-4D97-AF65-F5344CB8AC3E}">
        <p14:creationId xmlns:p14="http://schemas.microsoft.com/office/powerpoint/2010/main" val="2923620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28600" indent="-228600">
              <a:buAutoNum type="alphaUcParenR"/>
            </a:pPr>
            <a:r>
              <a:rPr lang="en-US" dirty="0"/>
              <a:t>Bile acid-secreted conjugated estrogen and phytoestrogens are deconjugated by the gut microbiome through bacterial secretion of β-glucuronidase. This enables the metabolized estrogen and phytoestrogens to be reabsorbed by the gut and translocate into the bloodstream </a:t>
            </a:r>
          </a:p>
          <a:p>
            <a:pPr marL="228600" indent="-228600">
              <a:buAutoNum type="alphaUcParenR"/>
            </a:pPr>
            <a:r>
              <a:rPr lang="en-US" dirty="0"/>
              <a:t>Metabolized estrogen and phytoestrogen is then transported to distal mucosal sites through the circulatory system. </a:t>
            </a:r>
          </a:p>
          <a:p>
            <a:pPr marL="228600" indent="-228600">
              <a:buAutoNum type="alphaUcParenR"/>
            </a:pPr>
            <a:r>
              <a:rPr lang="en-US" dirty="0"/>
              <a:t>Estrogen and phytoestrogen metabolites then act on estrogen receptors at distal sites (shown here using the vaginal epithelia as an example). </a:t>
            </a:r>
          </a:p>
          <a:p>
            <a:pPr marL="228600" indent="-228600">
              <a:buAutoNum type="alphaUcParenR"/>
            </a:pPr>
            <a:r>
              <a:rPr lang="en-US" dirty="0"/>
              <a:t>Downstream effects of estrogen receptor binding in the vaginal epithelium which leads to physiological changes through downstream gene activation, epigenetic effects and triggering of intracellular signaling cascades. </a:t>
            </a:r>
          </a:p>
          <a:p>
            <a:pPr marL="228600" indent="-228600">
              <a:buAutoNum type="alphaUcParenR"/>
            </a:pPr>
            <a:endParaRPr lang="en-US" dirty="0"/>
          </a:p>
          <a:p>
            <a:pPr marL="0" indent="0">
              <a:buNone/>
            </a:pPr>
            <a:r>
              <a:rPr lang="en-US" dirty="0"/>
              <a:t>Dysbiosis in the gut microbiome potentially disrupts this homeostasis at this site through disruption of estrogen metabolism. A reduction in gut microbiota diversity leads to a decrease in the estrogen metabolism through a lack of estrogen metabolizing bacteria as well as other metabolic effects such as a reduction of short chain fatty acids. A lack of estrogen metabolizing bacteria leads to a decrease in circulating estrogens which may influence </a:t>
            </a:r>
            <a:r>
              <a:rPr lang="en-US" dirty="0" err="1"/>
              <a:t>hypoestrogen</a:t>
            </a:r>
            <a:r>
              <a:rPr lang="en-US" dirty="0"/>
              <a:t>-related disease.</a:t>
            </a:r>
          </a:p>
          <a:p>
            <a:pPr marL="0" indent="0">
              <a:buNone/>
            </a:pPr>
            <a:endParaRPr lang="en-US" dirty="0"/>
          </a:p>
          <a:p>
            <a:pPr marL="0" indent="0">
              <a:buNone/>
            </a:pPr>
            <a:r>
              <a:rPr lang="en-US" dirty="0"/>
              <a:t>A disrupted gut not only results from estrogen loss — it </a:t>
            </a:r>
            <a:r>
              <a:rPr lang="en-US" i="1" dirty="0"/>
              <a:t>perpetuates</a:t>
            </a:r>
            <a:r>
              <a:rPr lang="en-US" dirty="0"/>
              <a:t> it</a:t>
            </a:r>
          </a:p>
          <a:p>
            <a:pPr marL="0" indent="0">
              <a:buNone/>
            </a:pPr>
            <a:endParaRPr lang="en-US" dirty="0"/>
          </a:p>
          <a:p>
            <a:pPr marL="0" indent="0">
              <a:buNone/>
            </a:pPr>
            <a:r>
              <a:rPr lang="en-US" dirty="0"/>
              <a:t>I emphasize B-glucuronidase because this enzyme is critical to the entire process. BGUS-encoding microbes are widespread across the microbiome – The Human Microbiome project identified over 279. The vast majority fall within the phyla Bacteroidetes and Firmicutes. The clinical implication here: managing estrogen-related disorders isn’t simply about isolating and upregulating production of this enzyme. It’s about balance. Dysbiosis can lead to excess estrogen metabolism due to high presence of opportunistic bacteria with more aggressive expression of these metabolites. The opposite is also true – so balance is key.</a:t>
            </a:r>
          </a:p>
          <a:p>
            <a:pPr marL="0" indent="0">
              <a:buNone/>
            </a:pPr>
            <a:endParaRPr lang="en-US" dirty="0"/>
          </a:p>
          <a:p>
            <a:r>
              <a:rPr lang="en-US" sz="1200" b="0" i="0" kern="1200" dirty="0">
                <a:solidFill>
                  <a:schemeClr val="tx1"/>
                </a:solidFill>
                <a:effectLst/>
                <a:latin typeface="+mn-lt"/>
                <a:ea typeface="+mn-ea"/>
                <a:cs typeface="+mn-cs"/>
              </a:rPr>
              <a:t>Estrogen–gut microbiome axis: Physiological and clinical implications</a:t>
            </a:r>
          </a:p>
          <a:p>
            <a:r>
              <a:rPr lang="en-US" sz="1200" b="0" i="0" kern="1200" dirty="0">
                <a:solidFill>
                  <a:schemeClr val="tx1"/>
                </a:solidFill>
                <a:effectLst/>
                <a:latin typeface="+mn-lt"/>
                <a:ea typeface="+mn-ea"/>
                <a:cs typeface="+mn-cs"/>
              </a:rPr>
              <a:t>Baker, James M. et al.</a:t>
            </a:r>
          </a:p>
          <a:p>
            <a:r>
              <a:rPr lang="en-US" sz="1200" b="0" i="0" kern="1200" dirty="0" err="1">
                <a:solidFill>
                  <a:schemeClr val="tx1"/>
                </a:solidFill>
                <a:effectLst/>
                <a:latin typeface="+mn-lt"/>
                <a:ea typeface="+mn-ea"/>
                <a:cs typeface="+mn-cs"/>
              </a:rPr>
              <a:t>Maturitas</a:t>
            </a:r>
            <a:r>
              <a:rPr lang="en-US" sz="1200" b="0" i="0" kern="1200" dirty="0">
                <a:solidFill>
                  <a:schemeClr val="tx1"/>
                </a:solidFill>
                <a:effectLst/>
                <a:latin typeface="+mn-lt"/>
                <a:ea typeface="+mn-ea"/>
                <a:cs typeface="+mn-cs"/>
              </a:rPr>
              <a:t>, Volume 103, 45 - 5</a:t>
            </a:r>
          </a:p>
          <a:p>
            <a:pPr marL="0" indent="0">
              <a:buNone/>
            </a:pPr>
            <a:endParaRPr lang="en-US" dirty="0"/>
          </a:p>
        </p:txBody>
      </p:sp>
      <p:sp>
        <p:nvSpPr>
          <p:cNvPr id="4" name="Slide Number Placeholder 3"/>
          <p:cNvSpPr>
            <a:spLocks noGrp="1"/>
          </p:cNvSpPr>
          <p:nvPr>
            <p:ph type="sldNum" sz="quarter" idx="5"/>
          </p:nvPr>
        </p:nvSpPr>
        <p:spPr/>
        <p:txBody>
          <a:bodyPr/>
          <a:lstStyle/>
          <a:p>
            <a:fld id="{D3F6CDD9-DF6F-46ED-BCC6-BC0F18996F7B}" type="slidenum">
              <a:rPr lang="en-US" smtClean="0"/>
              <a:t>5</a:t>
            </a:fld>
            <a:endParaRPr lang="en-US"/>
          </a:p>
        </p:txBody>
      </p:sp>
    </p:spTree>
    <p:extLst>
      <p:ext uri="{BB962C8B-B14F-4D97-AF65-F5344CB8AC3E}">
        <p14:creationId xmlns:p14="http://schemas.microsoft.com/office/powerpoint/2010/main" val="183838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The connection has been demonstrated in research – simply looking at the microbial profile in females pre- vs </a:t>
            </a:r>
            <a:r>
              <a:rPr lang="en-US" b="1" dirty="0" err="1"/>
              <a:t>postmenopause</a:t>
            </a:r>
            <a:r>
              <a:rPr lang="en-US" b="1" dirty="0"/>
              <a:t>. An example demonstrated here - Metagenome-wide association study</a:t>
            </a:r>
            <a:r>
              <a:rPr lang="en-US" dirty="0"/>
              <a:t> with </a:t>
            </a:r>
            <a:r>
              <a:rPr lang="en-US" b="1" dirty="0"/>
              <a:t>shotgun sequencing</a:t>
            </a:r>
            <a:r>
              <a:rPr lang="en-US" dirty="0"/>
              <a:t>, comparing gut microbiota of </a:t>
            </a:r>
            <a:r>
              <a:rPr lang="en-US" b="1" dirty="0"/>
              <a:t>24 premenopausal</a:t>
            </a:r>
            <a:r>
              <a:rPr lang="en-US" dirty="0"/>
              <a:t> and </a:t>
            </a:r>
            <a:r>
              <a:rPr lang="en-US" b="1" dirty="0"/>
              <a:t>24 postmenopausal</a:t>
            </a:r>
            <a:r>
              <a:rPr lang="en-US" dirty="0"/>
              <a:t> women, matched for age and BMI (Controlled for confounders: excluded recent antibiotic use and matched lifestyle and diet)</a:t>
            </a:r>
          </a:p>
          <a:p>
            <a:endParaRPr lang="en-US" dirty="0"/>
          </a:p>
          <a:p>
            <a:r>
              <a:rPr lang="en-US" dirty="0"/>
              <a:t>Postmenopausal women displayed significantly </a:t>
            </a:r>
            <a:r>
              <a:rPr lang="en-US" b="1" dirty="0"/>
              <a:t>lower gene-, genus-, and species-level richness and Shannon diversity</a:t>
            </a:r>
            <a:r>
              <a:rPr lang="en-US" dirty="0"/>
              <a:t> compared to premenopausal counterparts (Wilcoxon tests, p &lt; 0.01). PERMANOVA analysis confirmed </a:t>
            </a:r>
            <a:r>
              <a:rPr lang="en-US" b="1" dirty="0"/>
              <a:t>menopausal status</a:t>
            </a:r>
            <a:r>
              <a:rPr lang="en-US" dirty="0"/>
              <a:t> significantly influenced overall gut microbiome composition (R² = 0.038, p = 0.0108).</a:t>
            </a:r>
          </a:p>
          <a:p>
            <a:endParaRPr lang="en-US" dirty="0"/>
          </a:p>
          <a:p>
            <a:r>
              <a:rPr lang="en-US" dirty="0" err="1"/>
              <a:t>Postmenopause</a:t>
            </a:r>
            <a:r>
              <a:rPr lang="en-US" dirty="0"/>
              <a:t> – significant depletions in phylum </a:t>
            </a:r>
            <a:r>
              <a:rPr lang="en-US" i="1" dirty="0"/>
              <a:t>Firmicutes</a:t>
            </a:r>
            <a:r>
              <a:rPr lang="en-US" dirty="0"/>
              <a:t>, including genera </a:t>
            </a:r>
            <a:r>
              <a:rPr lang="en-US" i="1" dirty="0" err="1"/>
              <a:t>Faecalibacterium</a:t>
            </a:r>
            <a:r>
              <a:rPr lang="en-US" i="1" dirty="0"/>
              <a:t>, Eubacterium, </a:t>
            </a:r>
            <a:r>
              <a:rPr lang="en-US" i="1" dirty="0" err="1"/>
              <a:t>Roseburia</a:t>
            </a:r>
            <a:r>
              <a:rPr lang="en-US" dirty="0"/>
              <a:t>, and metabolic pathway-related taxa. Significant increases in phyla </a:t>
            </a:r>
            <a:r>
              <a:rPr lang="en-US" i="1" dirty="0"/>
              <a:t>Bacteroidetes</a:t>
            </a:r>
            <a:r>
              <a:rPr lang="en-US" dirty="0"/>
              <a:t> and </a:t>
            </a:r>
            <a:r>
              <a:rPr lang="en-US" i="1" dirty="0" err="1"/>
              <a:t>Verrucomicrobia</a:t>
            </a:r>
            <a:r>
              <a:rPr lang="en-US" dirty="0"/>
              <a:t>, with rises in genera </a:t>
            </a:r>
            <a:r>
              <a:rPr lang="en-US" i="1" dirty="0"/>
              <a:t>Bacteroides, Staphylococcus, </a:t>
            </a:r>
            <a:r>
              <a:rPr lang="en-US" i="1" dirty="0" err="1"/>
              <a:t>Tolumonas</a:t>
            </a:r>
            <a:r>
              <a:rPr lang="en-US" dirty="0"/>
              <a:t>. (</a:t>
            </a:r>
            <a:r>
              <a:rPr lang="en-US" i="1" dirty="0" err="1"/>
              <a:t>Tolumonas</a:t>
            </a:r>
            <a:r>
              <a:rPr lang="en-US" i="1" dirty="0"/>
              <a:t> = </a:t>
            </a:r>
            <a:r>
              <a:rPr lang="en-US" i="0" dirty="0"/>
              <a:t>toluene-producing and was negatively correlated with bone mineral density)</a:t>
            </a:r>
          </a:p>
          <a:p>
            <a:endParaRPr lang="en-US" dirty="0"/>
          </a:p>
          <a:p>
            <a:r>
              <a:rPr lang="nn-NO" b="0" i="1" dirty="0">
                <a:solidFill>
                  <a:srgbClr val="333333"/>
                </a:solidFill>
                <a:effectLst/>
                <a:latin typeface="Open Sans" panose="020B0606030504020204" pitchFamily="34" charset="0"/>
              </a:rPr>
              <a:t>FEBS Lett</a:t>
            </a:r>
            <a:r>
              <a:rPr lang="nn-NO" b="0" i="0" dirty="0">
                <a:solidFill>
                  <a:srgbClr val="333333"/>
                </a:solidFill>
                <a:effectLst/>
                <a:latin typeface="Open Sans" panose="020B0606030504020204" pitchFamily="34" charset="0"/>
              </a:rPr>
              <a:t> 2019; 593(18): 2655–2664. https://doi.org/10.1002/1873-3468.13527</a:t>
            </a:r>
            <a:endParaRPr lang="en-US" i="0" dirty="0"/>
          </a:p>
        </p:txBody>
      </p:sp>
      <p:sp>
        <p:nvSpPr>
          <p:cNvPr id="4" name="Slide Number Placeholder 3"/>
          <p:cNvSpPr>
            <a:spLocks noGrp="1"/>
          </p:cNvSpPr>
          <p:nvPr>
            <p:ph type="sldNum" sz="quarter" idx="5"/>
          </p:nvPr>
        </p:nvSpPr>
        <p:spPr/>
        <p:txBody>
          <a:bodyPr/>
          <a:lstStyle/>
          <a:p>
            <a:fld id="{D3F6CDD9-DF6F-46ED-BCC6-BC0F18996F7B}" type="slidenum">
              <a:rPr lang="en-US" smtClean="0"/>
              <a:t>6</a:t>
            </a:fld>
            <a:endParaRPr lang="en-US"/>
          </a:p>
        </p:txBody>
      </p:sp>
    </p:spTree>
    <p:extLst>
      <p:ext uri="{BB962C8B-B14F-4D97-AF65-F5344CB8AC3E}">
        <p14:creationId xmlns:p14="http://schemas.microsoft.com/office/powerpoint/2010/main" val="305057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400" b="1" dirty="0">
                <a:solidFill>
                  <a:schemeClr val="tx1">
                    <a:lumMod val="65000"/>
                    <a:lumOff val="35000"/>
                  </a:schemeClr>
                </a:solidFill>
              </a:rPr>
              <a:t>The relationship between menopausal syndrome and gut microbes</a:t>
            </a:r>
          </a:p>
          <a:p>
            <a:r>
              <a:rPr lang="en-US" sz="1200" b="1" dirty="0">
                <a:solidFill>
                  <a:schemeClr val="tx1">
                    <a:lumMod val="65000"/>
                    <a:lumOff val="35000"/>
                  </a:schemeClr>
                </a:solidFill>
              </a:rPr>
              <a:t>Design</a:t>
            </a:r>
            <a:r>
              <a:rPr lang="en-US" sz="1200" dirty="0">
                <a:solidFill>
                  <a:schemeClr val="tx1">
                    <a:lumMod val="65000"/>
                    <a:lumOff val="35000"/>
                  </a:schemeClr>
                </a:solidFill>
              </a:rPr>
              <a:t>: Case-control study</a:t>
            </a:r>
          </a:p>
          <a:p>
            <a:r>
              <a:rPr lang="en-US" sz="1200" b="1" dirty="0">
                <a:solidFill>
                  <a:schemeClr val="tx1">
                    <a:lumMod val="65000"/>
                    <a:lumOff val="35000"/>
                  </a:schemeClr>
                </a:solidFill>
              </a:rPr>
              <a:t>Participants</a:t>
            </a:r>
            <a:r>
              <a:rPr lang="en-US" sz="1200" dirty="0">
                <a:solidFill>
                  <a:schemeClr val="tx1">
                    <a:lumMod val="65000"/>
                    <a:lumOff val="35000"/>
                  </a:schemeClr>
                </a:solidFill>
              </a:rPr>
              <a:t>: n=77 females with moderate-severe menopausal symptoms (MPS) +</a:t>
            </a:r>
          </a:p>
          <a:p>
            <a:r>
              <a:rPr lang="en-US" sz="1200" dirty="0">
                <a:solidFill>
                  <a:schemeClr val="tx1">
                    <a:lumMod val="65000"/>
                    <a:lumOff val="35000"/>
                  </a:schemeClr>
                </a:solidFill>
              </a:rPr>
              <a:t>n=24 age-matched healthy menopausal females (control)</a:t>
            </a:r>
          </a:p>
          <a:p>
            <a:r>
              <a:rPr lang="en-US" sz="1200" b="1" dirty="0">
                <a:solidFill>
                  <a:schemeClr val="tx1">
                    <a:lumMod val="65000"/>
                    <a:lumOff val="35000"/>
                  </a:schemeClr>
                </a:solidFill>
              </a:rPr>
              <a:t>Methods: </a:t>
            </a:r>
            <a:r>
              <a:rPr lang="en-US" sz="1200" dirty="0">
                <a:solidFill>
                  <a:schemeClr val="tx1">
                    <a:lumMod val="65000"/>
                    <a:lumOff val="35000"/>
                  </a:schemeClr>
                </a:solidFill>
              </a:rPr>
              <a:t>data collected on demographics, hormone panel, metabolic panel, BMD, Kupperman Index and microbiome analysis (16S rRNA gene sequencing)</a:t>
            </a:r>
          </a:p>
          <a:p>
            <a:r>
              <a:rPr lang="en-US" sz="1200" b="1" dirty="0">
                <a:solidFill>
                  <a:schemeClr val="tx1">
                    <a:lumMod val="65000"/>
                    <a:lumOff val="35000"/>
                  </a:schemeClr>
                </a:solidFill>
              </a:rPr>
              <a:t>Results: </a:t>
            </a:r>
            <a:r>
              <a:rPr lang="en-US" sz="1200" dirty="0">
                <a:solidFill>
                  <a:schemeClr val="tx1">
                    <a:lumMod val="65000"/>
                    <a:lumOff val="35000"/>
                  </a:schemeClr>
                </a:solidFill>
              </a:rPr>
              <a:t>Abundance of 14 bacterial species differed significantly between MPS vs. control</a:t>
            </a:r>
          </a:p>
          <a:p>
            <a:endParaRPr lang="en-US" sz="1200" dirty="0">
              <a:solidFill>
                <a:schemeClr val="tx1">
                  <a:lumMod val="65000"/>
                  <a:lumOff val="35000"/>
                </a:schemeClr>
              </a:solidFill>
            </a:endParaRPr>
          </a:p>
          <a:p>
            <a:r>
              <a:rPr lang="en-US" sz="1200" dirty="0">
                <a:solidFill>
                  <a:schemeClr val="tx1">
                    <a:lumMod val="65000"/>
                    <a:lumOff val="35000"/>
                  </a:schemeClr>
                </a:solidFill>
              </a:rPr>
              <a:t>Spearman correlation analysis found significant protective association (healthier hormone profile) with </a:t>
            </a:r>
            <a:r>
              <a:rPr lang="en-US" sz="1200" i="1" dirty="0" err="1">
                <a:solidFill>
                  <a:schemeClr val="tx1">
                    <a:lumMod val="65000"/>
                    <a:lumOff val="35000"/>
                  </a:schemeClr>
                </a:solidFill>
              </a:rPr>
              <a:t>Aggregatibacter</a:t>
            </a:r>
            <a:r>
              <a:rPr lang="en-US" sz="1200" i="1" dirty="0">
                <a:solidFill>
                  <a:schemeClr val="tx1">
                    <a:lumMod val="65000"/>
                    <a:lumOff val="35000"/>
                  </a:schemeClr>
                </a:solidFill>
              </a:rPr>
              <a:t> </a:t>
            </a:r>
            <a:r>
              <a:rPr lang="en-US" sz="1200" i="1" dirty="0" err="1">
                <a:solidFill>
                  <a:schemeClr val="tx1">
                    <a:lumMod val="65000"/>
                    <a:lumOff val="35000"/>
                  </a:schemeClr>
                </a:solidFill>
              </a:rPr>
              <a:t>segnis</a:t>
            </a:r>
            <a:r>
              <a:rPr lang="en-US" sz="1200" i="1" dirty="0">
                <a:solidFill>
                  <a:schemeClr val="tx1">
                    <a:lumMod val="65000"/>
                    <a:lumOff val="35000"/>
                  </a:schemeClr>
                </a:solidFill>
              </a:rPr>
              <a:t> (Proteobacteria)</a:t>
            </a:r>
            <a:r>
              <a:rPr lang="en-US" sz="1200" dirty="0">
                <a:solidFill>
                  <a:schemeClr val="tx1">
                    <a:lumMod val="65000"/>
                    <a:lumOff val="35000"/>
                  </a:schemeClr>
                </a:solidFill>
              </a:rPr>
              <a:t>, </a:t>
            </a:r>
            <a:r>
              <a:rPr lang="en-US" sz="1200" i="1" dirty="0">
                <a:solidFill>
                  <a:schemeClr val="tx1">
                    <a:lumMod val="65000"/>
                    <a:lumOff val="35000"/>
                  </a:schemeClr>
                </a:solidFill>
              </a:rPr>
              <a:t>Acinetobacter </a:t>
            </a:r>
            <a:r>
              <a:rPr lang="en-US" sz="1200" i="1" dirty="0" err="1">
                <a:solidFill>
                  <a:schemeClr val="tx1">
                    <a:lumMod val="65000"/>
                    <a:lumOff val="35000"/>
                  </a:schemeClr>
                </a:solidFill>
              </a:rPr>
              <a:t>guillouiae</a:t>
            </a:r>
            <a:r>
              <a:rPr lang="en-US" sz="1200" i="1" dirty="0">
                <a:solidFill>
                  <a:schemeClr val="tx1">
                    <a:lumMod val="65000"/>
                    <a:lumOff val="35000"/>
                  </a:schemeClr>
                </a:solidFill>
              </a:rPr>
              <a:t> (Proteobacteria), Bacteroides </a:t>
            </a:r>
            <a:r>
              <a:rPr lang="en-US" sz="1200" i="1" dirty="0" err="1">
                <a:solidFill>
                  <a:schemeClr val="tx1">
                    <a:lumMod val="65000"/>
                    <a:lumOff val="35000"/>
                  </a:schemeClr>
                </a:solidFill>
              </a:rPr>
              <a:t>animalis</a:t>
            </a:r>
            <a:r>
              <a:rPr lang="en-US" sz="1200" i="1" dirty="0">
                <a:solidFill>
                  <a:schemeClr val="tx1">
                    <a:lumMod val="65000"/>
                    <a:lumOff val="35000"/>
                  </a:schemeClr>
                </a:solidFill>
              </a:rPr>
              <a:t> (Bacteroides). </a:t>
            </a:r>
          </a:p>
          <a:p>
            <a:r>
              <a:rPr lang="en-US" sz="1200" dirty="0">
                <a:solidFill>
                  <a:schemeClr val="tx1">
                    <a:lumMod val="65000"/>
                    <a:lumOff val="35000"/>
                  </a:schemeClr>
                </a:solidFill>
              </a:rPr>
              <a:t>Symptom severity was positively correlated with </a:t>
            </a:r>
            <a:r>
              <a:rPr lang="en-US" sz="1200" i="1" dirty="0" err="1"/>
              <a:t>Ruminococcus</a:t>
            </a:r>
            <a:r>
              <a:rPr lang="en-US" sz="1200" i="1" dirty="0"/>
              <a:t> torques (Firmicutes) </a:t>
            </a:r>
            <a:r>
              <a:rPr lang="en-US" sz="1200" dirty="0"/>
              <a:t>and negatively correlated with </a:t>
            </a:r>
            <a:r>
              <a:rPr lang="en-US" sz="1200" i="1" dirty="0"/>
              <a:t>Clostridium </a:t>
            </a:r>
            <a:r>
              <a:rPr lang="en-US" sz="1200" i="1" dirty="0" err="1"/>
              <a:t>cocleatum</a:t>
            </a:r>
            <a:r>
              <a:rPr lang="en-US" sz="1200" i="1" dirty="0"/>
              <a:t> (Firmicutes).</a:t>
            </a:r>
            <a:endParaRPr lang="en-US" sz="1200" i="1" dirty="0">
              <a:solidFill>
                <a:schemeClr val="tx1">
                  <a:lumMod val="65000"/>
                  <a:lumOff val="35000"/>
                </a:schemeClr>
              </a:solidFill>
            </a:endParaRPr>
          </a:p>
          <a:p>
            <a:endParaRPr lang="en-US" dirty="0"/>
          </a:p>
        </p:txBody>
      </p:sp>
      <p:sp>
        <p:nvSpPr>
          <p:cNvPr id="4" name="Slide Number Placeholder 3"/>
          <p:cNvSpPr>
            <a:spLocks noGrp="1"/>
          </p:cNvSpPr>
          <p:nvPr>
            <p:ph type="sldNum" sz="quarter" idx="5"/>
          </p:nvPr>
        </p:nvSpPr>
        <p:spPr/>
        <p:txBody>
          <a:bodyPr/>
          <a:lstStyle/>
          <a:p>
            <a:fld id="{D3F6CDD9-DF6F-46ED-BCC6-BC0F18996F7B}" type="slidenum">
              <a:rPr lang="en-US" smtClean="0"/>
              <a:t>7</a:t>
            </a:fld>
            <a:endParaRPr lang="en-US"/>
          </a:p>
        </p:txBody>
      </p:sp>
    </p:spTree>
    <p:extLst>
      <p:ext uri="{BB962C8B-B14F-4D97-AF65-F5344CB8AC3E}">
        <p14:creationId xmlns:p14="http://schemas.microsoft.com/office/powerpoint/2010/main" val="2426737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case-control study of 98 postmenopausal women grouped by bone mineral density (osteoporosis vs non-osteoporosis). Stool samples analyzed for bacterial (16S rRNA) and fungal (ITS) profiles; fecal metabolites measured using LC–MS. Their key findings: PMO women had </a:t>
            </a:r>
            <a:r>
              <a:rPr lang="en-US" b="1" dirty="0"/>
              <a:t>lower bacterial diversity</a:t>
            </a:r>
            <a:r>
              <a:rPr lang="en-US" dirty="0"/>
              <a:t> and distinct fungal profiles and vice versa. Certain bacteria (</a:t>
            </a:r>
            <a:r>
              <a:rPr lang="en-US" i="1" dirty="0" err="1"/>
              <a:t>Veillonella</a:t>
            </a:r>
            <a:r>
              <a:rPr lang="en-US" dirty="0"/>
              <a:t>, </a:t>
            </a:r>
            <a:r>
              <a:rPr lang="en-US" i="1" dirty="0"/>
              <a:t>Parabacteroides</a:t>
            </a:r>
            <a:r>
              <a:rPr lang="en-US" dirty="0"/>
              <a:t>) and fungi were enriched in PMO, while others (</a:t>
            </a:r>
            <a:r>
              <a:rPr lang="en-US" i="1" dirty="0" err="1"/>
              <a:t>Prevotella</a:t>
            </a:r>
            <a:r>
              <a:rPr lang="en-US" dirty="0"/>
              <a:t>, </a:t>
            </a:r>
            <a:r>
              <a:rPr lang="en-US" i="1" dirty="0"/>
              <a:t>Enterobacterium</a:t>
            </a:r>
            <a:r>
              <a:rPr lang="en-US" dirty="0"/>
              <a:t>) were more common in non-PMO. Metabolites linked to inflammation and bone metabolism differed significantly between groups. Correlation networks suggest gut microbes and metabolites jointly influence bone health. The researchers were able to build microbial signature model that predicted osteoporosis status with ~90% accuracy</a:t>
            </a:r>
            <a:endParaRPr lang="en-US" b="1" i="0" dirty="0">
              <a:solidFill>
                <a:srgbClr val="333333"/>
              </a:solidFill>
              <a:effectLst/>
              <a:latin typeface="Georgia" panose="02040502050405020303" pitchFamily="18" charset="0"/>
            </a:endParaRPr>
          </a:p>
          <a:p>
            <a:endParaRPr lang="en-US" b="1" i="0" dirty="0">
              <a:solidFill>
                <a:srgbClr val="333333"/>
              </a:solidFill>
              <a:effectLst/>
              <a:latin typeface="Georgia" panose="02040502050405020303" pitchFamily="18" charset="0"/>
            </a:endParaRPr>
          </a:p>
          <a:p>
            <a:r>
              <a:rPr lang="en-US" b="1" i="0" dirty="0">
                <a:solidFill>
                  <a:srgbClr val="333333"/>
                </a:solidFill>
                <a:effectLst/>
                <a:latin typeface="Georgia" panose="02040502050405020303" pitchFamily="18" charset="0"/>
              </a:rPr>
              <a:t>Analysis of intestinal microbial diversity in PMO and non-PMO patients.</a:t>
            </a:r>
            <a:r>
              <a:rPr lang="en-US" b="0" i="0" dirty="0">
                <a:solidFill>
                  <a:srgbClr val="333333"/>
                </a:solidFill>
                <a:effectLst/>
                <a:latin typeface="Georgia" panose="02040502050405020303" pitchFamily="18" charset="0"/>
              </a:rPr>
              <a:t> Box plot demonstrating </a:t>
            </a:r>
            <a:r>
              <a:rPr lang="el-GR" b="0" i="0" dirty="0">
                <a:solidFill>
                  <a:srgbClr val="333333"/>
                </a:solidFill>
                <a:effectLst/>
                <a:latin typeface="Georgia" panose="02040502050405020303" pitchFamily="18" charset="0"/>
              </a:rPr>
              <a:t>α-</a:t>
            </a:r>
            <a:r>
              <a:rPr lang="en-US" b="0" i="0" dirty="0">
                <a:solidFill>
                  <a:srgbClr val="333333"/>
                </a:solidFill>
                <a:effectLst/>
                <a:latin typeface="Georgia" panose="02040502050405020303" pitchFamily="18" charset="0"/>
              </a:rPr>
              <a:t>diversity index, including Chao1 index, Abundance-based Coverage Estimator and Shannon index, Simpson index and J index in intestinal bacteria </a:t>
            </a:r>
            <a:r>
              <a:rPr lang="en-US" b="1" i="0" dirty="0">
                <a:solidFill>
                  <a:srgbClr val="333333"/>
                </a:solidFill>
                <a:effectLst/>
                <a:latin typeface="Georgia" panose="02040502050405020303" pitchFamily="18" charset="0"/>
              </a:rPr>
              <a:t>(A)</a:t>
            </a:r>
            <a:r>
              <a:rPr lang="en-US" b="0" i="0" dirty="0">
                <a:solidFill>
                  <a:srgbClr val="333333"/>
                </a:solidFill>
                <a:effectLst/>
                <a:latin typeface="Georgia" panose="02040502050405020303" pitchFamily="18" charset="0"/>
              </a:rPr>
              <a:t> and intestinal fungi </a:t>
            </a:r>
            <a:r>
              <a:rPr lang="en-US" b="1" i="0" dirty="0">
                <a:solidFill>
                  <a:srgbClr val="333333"/>
                </a:solidFill>
                <a:effectLst/>
                <a:latin typeface="Georgia" panose="02040502050405020303" pitchFamily="18" charset="0"/>
              </a:rPr>
              <a:t>(B)</a:t>
            </a:r>
            <a:r>
              <a:rPr lang="en-US" b="0" i="0" dirty="0">
                <a:solidFill>
                  <a:srgbClr val="333333"/>
                </a:solidFill>
                <a:effectLst/>
                <a:latin typeface="Georgia" panose="02040502050405020303" pitchFamily="18" charset="0"/>
              </a:rPr>
              <a:t> of PMO and non-PMO patients, </a:t>
            </a:r>
            <a:r>
              <a:rPr lang="en-US" b="0" i="0" dirty="0" err="1">
                <a:solidFill>
                  <a:srgbClr val="333333"/>
                </a:solidFill>
                <a:effectLst/>
                <a:latin typeface="Georgia" panose="02040502050405020303" pitchFamily="18" charset="0"/>
              </a:rPr>
              <a:t>repectively</a:t>
            </a:r>
            <a:r>
              <a:rPr lang="en-US" b="0" i="0" dirty="0">
                <a:solidFill>
                  <a:srgbClr val="333333"/>
                </a:solidFill>
                <a:effectLst/>
                <a:latin typeface="Georgia" panose="02040502050405020303" pitchFamily="18" charset="0"/>
              </a:rPr>
              <a:t>. Brown: PMO; Blue: non-PMO. </a:t>
            </a:r>
            <a:r>
              <a:rPr lang="en-US" b="0" i="0" dirty="0" err="1">
                <a:solidFill>
                  <a:srgbClr val="333333"/>
                </a:solidFill>
                <a:effectLst/>
                <a:latin typeface="Georgia" panose="02040502050405020303" pitchFamily="18" charset="0"/>
              </a:rPr>
              <a:t>PCoA</a:t>
            </a:r>
            <a:r>
              <a:rPr lang="en-US" b="0" i="0" dirty="0">
                <a:solidFill>
                  <a:srgbClr val="333333"/>
                </a:solidFill>
                <a:effectLst/>
                <a:latin typeface="Georgia" panose="02040502050405020303" pitchFamily="18" charset="0"/>
              </a:rPr>
              <a:t> plot was used to analyze the differential beta-diversity index in intestinal bacteria </a:t>
            </a:r>
            <a:r>
              <a:rPr lang="en-US" b="1" i="0" dirty="0">
                <a:solidFill>
                  <a:srgbClr val="333333"/>
                </a:solidFill>
                <a:effectLst/>
                <a:latin typeface="Georgia" panose="02040502050405020303" pitchFamily="18" charset="0"/>
              </a:rPr>
              <a:t>(C)</a:t>
            </a:r>
            <a:r>
              <a:rPr lang="en-US" b="0" i="0" dirty="0">
                <a:solidFill>
                  <a:srgbClr val="333333"/>
                </a:solidFill>
                <a:effectLst/>
                <a:latin typeface="Georgia" panose="02040502050405020303" pitchFamily="18" charset="0"/>
              </a:rPr>
              <a:t> and intestinal fungi </a:t>
            </a:r>
            <a:r>
              <a:rPr lang="en-US" b="1" i="0" dirty="0">
                <a:solidFill>
                  <a:srgbClr val="333333"/>
                </a:solidFill>
                <a:effectLst/>
                <a:latin typeface="Georgia" panose="02040502050405020303" pitchFamily="18" charset="0"/>
              </a:rPr>
              <a:t>(D)</a:t>
            </a:r>
            <a:r>
              <a:rPr lang="en-US" b="0" i="0" dirty="0">
                <a:solidFill>
                  <a:srgbClr val="333333"/>
                </a:solidFill>
                <a:effectLst/>
                <a:latin typeface="Georgia" panose="02040502050405020303" pitchFamily="18" charset="0"/>
              </a:rPr>
              <a:t> of PMO and non-PMO patients, </a:t>
            </a:r>
            <a:r>
              <a:rPr lang="en-US" b="0" i="0" dirty="0" err="1">
                <a:solidFill>
                  <a:srgbClr val="333333"/>
                </a:solidFill>
                <a:effectLst/>
                <a:latin typeface="Georgia" panose="02040502050405020303" pitchFamily="18" charset="0"/>
              </a:rPr>
              <a:t>repectively</a:t>
            </a:r>
            <a:r>
              <a:rPr lang="en-US" b="0" i="0" dirty="0">
                <a:solidFill>
                  <a:srgbClr val="333333"/>
                </a:solidFill>
                <a:effectLst/>
                <a:latin typeface="Georgia" panose="02040502050405020303" pitchFamily="18" charset="0"/>
              </a:rPr>
              <a:t>. *</a:t>
            </a:r>
            <a:r>
              <a:rPr lang="en-US" b="0" i="1" dirty="0">
                <a:solidFill>
                  <a:srgbClr val="333333"/>
                </a:solidFill>
                <a:effectLst/>
                <a:latin typeface="Georgia" panose="02040502050405020303" pitchFamily="18" charset="0"/>
              </a:rPr>
              <a:t>P</a:t>
            </a:r>
            <a:r>
              <a:rPr lang="en-US" b="0" i="0" dirty="0">
                <a:solidFill>
                  <a:srgbClr val="333333"/>
                </a:solidFill>
                <a:effectLst/>
                <a:latin typeface="Georgia" panose="02040502050405020303" pitchFamily="18" charset="0"/>
              </a:rPr>
              <a:t> &lt; 0.05, **</a:t>
            </a:r>
            <a:r>
              <a:rPr lang="en-US" b="0" i="1" dirty="0">
                <a:solidFill>
                  <a:srgbClr val="333333"/>
                </a:solidFill>
                <a:effectLst/>
                <a:latin typeface="Georgia" panose="02040502050405020303" pitchFamily="18" charset="0"/>
              </a:rPr>
              <a:t>P</a:t>
            </a:r>
            <a:r>
              <a:rPr lang="en-US" b="0" i="0" dirty="0">
                <a:solidFill>
                  <a:srgbClr val="333333"/>
                </a:solidFill>
                <a:effectLst/>
                <a:latin typeface="Georgia" panose="02040502050405020303" pitchFamily="18" charset="0"/>
              </a:rPr>
              <a:t> &lt; 0.01</a:t>
            </a:r>
            <a:endParaRPr lang="en-US" dirty="0"/>
          </a:p>
        </p:txBody>
      </p:sp>
      <p:sp>
        <p:nvSpPr>
          <p:cNvPr id="4" name="Slide Number Placeholder 3"/>
          <p:cNvSpPr>
            <a:spLocks noGrp="1"/>
          </p:cNvSpPr>
          <p:nvPr>
            <p:ph type="sldNum" sz="quarter" idx="5"/>
          </p:nvPr>
        </p:nvSpPr>
        <p:spPr/>
        <p:txBody>
          <a:bodyPr/>
          <a:lstStyle/>
          <a:p>
            <a:fld id="{D3F6CDD9-DF6F-46ED-BCC6-BC0F18996F7B}" type="slidenum">
              <a:rPr lang="en-US" smtClean="0"/>
              <a:t>8</a:t>
            </a:fld>
            <a:endParaRPr lang="en-US"/>
          </a:p>
        </p:txBody>
      </p:sp>
    </p:spTree>
    <p:extLst>
      <p:ext uri="{BB962C8B-B14F-4D97-AF65-F5344CB8AC3E}">
        <p14:creationId xmlns:p14="http://schemas.microsoft.com/office/powerpoint/2010/main" val="3842165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Gut β-glucuronidase is emerging as a new therapeutic target in the improvement of menopausal disorders such as menopausal syndrome, as well as in the prevention and treatment of gynecological cancers. As for improving menopausal symptoms, the composition and diversity of the gut microbiota can be normalized through the intake of dietary fiber, herbal nutrients, and beneficial gut microbiota, and by increasing the bioavailability of estrogenic agents, such as soy isoflavones, which can be converted into efficiently absorbed estradiol. In the prevention and treatment of gynecological cancers, by inhibiting </a:t>
            </a:r>
            <a:r>
              <a:rPr lang="en-US" sz="1200" b="0" i="0" kern="1200" dirty="0" err="1">
                <a:solidFill>
                  <a:schemeClr val="tx1"/>
                </a:solidFill>
                <a:effectLst/>
                <a:latin typeface="+mn-lt"/>
                <a:ea typeface="+mn-ea"/>
                <a:cs typeface="+mn-cs"/>
              </a:rPr>
              <a:t>gmGUS</a:t>
            </a:r>
            <a:r>
              <a:rPr lang="en-US" sz="1200" b="0" i="0" kern="1200" dirty="0">
                <a:solidFill>
                  <a:schemeClr val="tx1"/>
                </a:solidFill>
                <a:effectLst/>
                <a:latin typeface="+mn-lt"/>
                <a:ea typeface="+mn-ea"/>
                <a:cs typeface="+mn-cs"/>
              </a:rPr>
              <a:t> enzyme activity and reducing the level of biologically active estrogens, and reducing the intestinal side effects of anti-cancer drugs, which exerts a synergistic effect and suppress the progression of gynecological cancers.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number of gut bacterial species across major phyla, and especially Firmicutes and Bacteroidetes, possess enzymes like </a:t>
            </a:r>
            <a:r>
              <a:rPr lang="el-GR" sz="1200" b="0" i="0" kern="1200" dirty="0">
                <a:solidFill>
                  <a:schemeClr val="tx1"/>
                </a:solidFill>
                <a:effectLst/>
                <a:latin typeface="+mn-lt"/>
                <a:ea typeface="+mn-ea"/>
                <a:cs typeface="+mn-cs"/>
              </a:rPr>
              <a:t>β-</a:t>
            </a:r>
            <a:r>
              <a:rPr lang="en-US" sz="1200" b="0" i="0" kern="1200" dirty="0">
                <a:solidFill>
                  <a:schemeClr val="tx1"/>
                </a:solidFill>
                <a:effectLst/>
                <a:latin typeface="+mn-lt"/>
                <a:ea typeface="+mn-ea"/>
                <a:cs typeface="+mn-cs"/>
              </a:rPr>
              <a:t>glucuronidases</a:t>
            </a:r>
            <a:r>
              <a:rPr lang="en-US" sz="1200" b="0" i="0" u="sng" kern="1200" baseline="30000" dirty="0">
                <a:solidFill>
                  <a:schemeClr val="tx1"/>
                </a:solidFill>
                <a:effectLst/>
                <a:latin typeface="+mn-lt"/>
                <a:ea typeface="+mn-ea"/>
                <a:cs typeface="+mn-cs"/>
                <a:hlinkClick r:id="rId3"/>
              </a:rPr>
              <a:t>18</a:t>
            </a:r>
            <a:r>
              <a:rPr lang="en-US" sz="1200" b="0" i="0" kern="1200" baseline="30000" dirty="0">
                <a:solidFill>
                  <a:schemeClr val="tx1"/>
                </a:solidFill>
                <a:effectLst/>
                <a:latin typeface="+mn-lt"/>
                <a:ea typeface="+mn-ea"/>
                <a:cs typeface="+mn-cs"/>
              </a:rPr>
              <a:t>,</a:t>
            </a:r>
            <a:r>
              <a:rPr lang="en-US" sz="1200" b="0" i="0" u="sng" kern="1200" baseline="30000" dirty="0">
                <a:solidFill>
                  <a:schemeClr val="tx1"/>
                </a:solidFill>
                <a:effectLst/>
                <a:latin typeface="+mn-lt"/>
                <a:ea typeface="+mn-ea"/>
                <a:cs typeface="+mn-cs"/>
                <a:hlinkClick r:id="rId4"/>
              </a:rPr>
              <a:t>19</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sulphatases</a:t>
            </a:r>
            <a:r>
              <a:rPr lang="en-US" sz="1200" b="0" i="0" kern="1200" dirty="0">
                <a:solidFill>
                  <a:schemeClr val="tx1"/>
                </a:solidFill>
                <a:effectLst/>
                <a:latin typeface="+mn-lt"/>
                <a:ea typeface="+mn-ea"/>
                <a:cs typeface="+mn-cs"/>
              </a:rPr>
              <a:t>,</a:t>
            </a:r>
            <a:r>
              <a:rPr lang="en-US" sz="1200" b="0" i="0" kern="1200" baseline="30000" dirty="0">
                <a:solidFill>
                  <a:schemeClr val="tx1"/>
                </a:solidFill>
                <a:effectLst/>
                <a:latin typeface="+mn-lt"/>
                <a:ea typeface="+mn-ea"/>
                <a:cs typeface="+mn-cs"/>
              </a:rPr>
              <a:t> </a:t>
            </a:r>
            <a:r>
              <a:rPr lang="en-US" sz="1200" b="0" i="0" u="sng" kern="1200" baseline="30000" dirty="0">
                <a:solidFill>
                  <a:schemeClr val="tx1"/>
                </a:solidFill>
                <a:effectLst/>
                <a:latin typeface="+mn-lt"/>
                <a:ea typeface="+mn-ea"/>
                <a:cs typeface="+mn-cs"/>
                <a:hlinkClick r:id="rId5"/>
              </a:rPr>
              <a:t>20</a:t>
            </a:r>
            <a:r>
              <a:rPr lang="en-US" sz="1200" b="0"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which deconjugate the excreted estrogens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3F6CDD9-DF6F-46ED-BCC6-BC0F18996F7B}" type="slidenum">
              <a:rPr lang="en-US" smtClean="0"/>
              <a:t>9</a:t>
            </a:fld>
            <a:endParaRPr lang="en-US"/>
          </a:p>
        </p:txBody>
      </p:sp>
    </p:spTree>
    <p:extLst>
      <p:ext uri="{BB962C8B-B14F-4D97-AF65-F5344CB8AC3E}">
        <p14:creationId xmlns:p14="http://schemas.microsoft.com/office/powerpoint/2010/main" val="1158420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Investigate whether prebiotic </a:t>
            </a:r>
            <a:r>
              <a:rPr lang="en-US" b="1" dirty="0" err="1"/>
              <a:t>xylooligosaccharides</a:t>
            </a:r>
            <a:r>
              <a:rPr lang="en-US" b="1" dirty="0"/>
              <a:t> (XOS)</a:t>
            </a:r>
            <a:r>
              <a:rPr lang="en-US" dirty="0"/>
              <a:t> can alleviate autoimmune manifestations in NOD mice and determine if effects are microbiota-dependent.</a:t>
            </a:r>
          </a:p>
          <a:p>
            <a:r>
              <a:rPr lang="en-US" dirty="0"/>
              <a:t>XOS improved intestinal integrity (lower FITC-dextran permeability, fewer microbes in mesenteric lymph nodes). Upregulated mucin (Muc1, Muc2) and tight junction genes (</a:t>
            </a:r>
            <a:r>
              <a:rPr lang="en-US" dirty="0" err="1"/>
              <a:t>Ocln</a:t>
            </a:r>
            <a:r>
              <a:rPr lang="en-US" dirty="0"/>
              <a:t>, Tjp1), especially in colon.</a:t>
            </a:r>
          </a:p>
        </p:txBody>
      </p:sp>
      <p:sp>
        <p:nvSpPr>
          <p:cNvPr id="4" name="Slide Number Placeholder 3"/>
          <p:cNvSpPr>
            <a:spLocks noGrp="1"/>
          </p:cNvSpPr>
          <p:nvPr>
            <p:ph type="sldNum" sz="quarter" idx="5"/>
          </p:nvPr>
        </p:nvSpPr>
        <p:spPr/>
        <p:txBody>
          <a:bodyPr/>
          <a:lstStyle/>
          <a:p>
            <a:fld id="{D3F6CDD9-DF6F-46ED-BCC6-BC0F18996F7B}" type="slidenum">
              <a:rPr lang="en-US" smtClean="0"/>
              <a:t>10</a:t>
            </a:fld>
            <a:endParaRPr lang="en-US"/>
          </a:p>
        </p:txBody>
      </p:sp>
    </p:spTree>
    <p:extLst>
      <p:ext uri="{BB962C8B-B14F-4D97-AF65-F5344CB8AC3E}">
        <p14:creationId xmlns:p14="http://schemas.microsoft.com/office/powerpoint/2010/main" val="2118026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85750" indent="-285750">
              <a:spcAft>
                <a:spcPts val="400"/>
              </a:spcAft>
              <a:buFont typeface="Arial" panose="020B0604020202020204" pitchFamily="34" charset="0"/>
              <a:buChar char="•"/>
            </a:pPr>
            <a:r>
              <a:rPr lang="en-US" sz="1200" dirty="0"/>
              <a:t>Double-blind, randomized, placebo-controlled</a:t>
            </a:r>
          </a:p>
          <a:p>
            <a:pPr marL="285750" indent="-285750">
              <a:spcAft>
                <a:spcPts val="400"/>
              </a:spcAft>
              <a:buFont typeface="Arial" panose="020B0604020202020204" pitchFamily="34" charset="0"/>
              <a:buChar char="•"/>
            </a:pPr>
            <a:r>
              <a:rPr lang="en-US" sz="1200" dirty="0"/>
              <a:t>32 healthy adult participants</a:t>
            </a:r>
          </a:p>
          <a:p>
            <a:pPr marL="285750" indent="-285750">
              <a:spcAft>
                <a:spcPts val="400"/>
              </a:spcAft>
              <a:buFont typeface="Arial" panose="020B0604020202020204" pitchFamily="34" charset="0"/>
              <a:buChar char="•"/>
            </a:pPr>
            <a:r>
              <a:rPr lang="en-US" sz="1200" dirty="0"/>
              <a:t>1.4g or 2.8g of </a:t>
            </a:r>
            <a:r>
              <a:rPr lang="en-US" sz="1200" dirty="0" err="1"/>
              <a:t>PreticX</a:t>
            </a:r>
            <a:r>
              <a:rPr lang="en-US" sz="1200" dirty="0"/>
              <a:t>® per day, or placebo</a:t>
            </a:r>
          </a:p>
          <a:p>
            <a:pPr marL="285750" indent="-285750">
              <a:spcAft>
                <a:spcPts val="400"/>
              </a:spcAft>
              <a:buFont typeface="Arial" panose="020B0604020202020204" pitchFamily="34" charset="0"/>
              <a:buChar char="•"/>
            </a:pPr>
            <a:r>
              <a:rPr lang="en-US" sz="1200" dirty="0"/>
              <a:t>8-week supplementation with 2-week washout</a:t>
            </a:r>
          </a:p>
          <a:p>
            <a:pPr marL="285750" indent="-285750">
              <a:spcAft>
                <a:spcPts val="400"/>
              </a:spcAft>
              <a:buFont typeface="Arial" panose="020B0604020202020204" pitchFamily="34" charset="0"/>
              <a:buChar char="•"/>
            </a:pPr>
            <a:endParaRPr lang="en-US" sz="500" dirty="0"/>
          </a:p>
          <a:p>
            <a:pPr>
              <a:spcAft>
                <a:spcPts val="400"/>
              </a:spcAft>
            </a:pPr>
            <a:r>
              <a:rPr lang="en-US" sz="1200" b="1" u="sng" dirty="0"/>
              <a:t>Results</a:t>
            </a:r>
            <a:endParaRPr lang="en-US" sz="1200" dirty="0"/>
          </a:p>
          <a:p>
            <a:pPr marL="285750" indent="-285750">
              <a:spcAft>
                <a:spcPts val="400"/>
              </a:spcAft>
              <a:buFont typeface="Arial" panose="020B0604020202020204" pitchFamily="34" charset="0"/>
              <a:buChar char="•"/>
            </a:pPr>
            <a:r>
              <a:rPr lang="en-US" sz="1200" dirty="0"/>
              <a:t>Increase in absolute </a:t>
            </a:r>
            <a:r>
              <a:rPr lang="en-US" sz="1200" b="1" i="1" dirty="0"/>
              <a:t>Bifidobacterium</a:t>
            </a:r>
            <a:r>
              <a:rPr lang="en-US" sz="1200" dirty="0"/>
              <a:t> from baseline was significantly greater for both doses at week 10 and the higher dose also at week 4 and week 8</a:t>
            </a:r>
          </a:p>
          <a:p>
            <a:pPr marL="285750" indent="-285750">
              <a:spcAft>
                <a:spcPts val="400"/>
              </a:spcAft>
              <a:buFont typeface="Arial" panose="020B0604020202020204" pitchFamily="34" charset="0"/>
              <a:buChar char="•"/>
            </a:pPr>
            <a:r>
              <a:rPr lang="en-US" sz="1200" dirty="0"/>
              <a:t>Increase in absolute </a:t>
            </a:r>
            <a:r>
              <a:rPr lang="en-US" sz="1200" b="1" i="1" dirty="0"/>
              <a:t>Bacteroides fragilis </a:t>
            </a:r>
            <a:r>
              <a:rPr lang="en-US" sz="1200" dirty="0"/>
              <a:t>from baseline was significantly greater for the 2.8g per day dose at all time points</a:t>
            </a:r>
          </a:p>
          <a:p>
            <a:pPr marL="285750" indent="-285750">
              <a:spcAft>
                <a:spcPts val="400"/>
              </a:spcAft>
              <a:buFont typeface="Arial" panose="020B0604020202020204" pitchFamily="34" charset="0"/>
              <a:buChar char="•"/>
            </a:pPr>
            <a:r>
              <a:rPr lang="en-US" sz="1200" dirty="0"/>
              <a:t>Significant increase in relative </a:t>
            </a:r>
            <a:r>
              <a:rPr lang="en-US" sz="1200" b="1" i="1" dirty="0" err="1"/>
              <a:t>Akkermansia</a:t>
            </a:r>
            <a:r>
              <a:rPr lang="en-US" sz="1200" dirty="0"/>
              <a:t> for the 2.8g dose compared to placebo (p=0.041)</a:t>
            </a:r>
          </a:p>
          <a:p>
            <a:endParaRPr lang="en-US" dirty="0"/>
          </a:p>
        </p:txBody>
      </p:sp>
      <p:sp>
        <p:nvSpPr>
          <p:cNvPr id="4" name="Slide Number Placeholder 3"/>
          <p:cNvSpPr>
            <a:spLocks noGrp="1"/>
          </p:cNvSpPr>
          <p:nvPr>
            <p:ph type="sldNum" sz="quarter" idx="5"/>
          </p:nvPr>
        </p:nvSpPr>
        <p:spPr/>
        <p:txBody>
          <a:bodyPr/>
          <a:lstStyle/>
          <a:p>
            <a:fld id="{D3F6CDD9-DF6F-46ED-BCC6-BC0F18996F7B}" type="slidenum">
              <a:rPr lang="en-US" smtClean="0"/>
              <a:t>11</a:t>
            </a:fld>
            <a:endParaRPr lang="en-US"/>
          </a:p>
        </p:txBody>
      </p:sp>
    </p:spTree>
    <p:extLst>
      <p:ext uri="{BB962C8B-B14F-4D97-AF65-F5344CB8AC3E}">
        <p14:creationId xmlns:p14="http://schemas.microsoft.com/office/powerpoint/2010/main" val="22512840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Text&#10;&#10;Description automatically generated with medium confidence">
            <a:extLst>
              <a:ext uri="{FF2B5EF4-FFF2-40B4-BE49-F238E27FC236}">
                <a16:creationId xmlns:a16="http://schemas.microsoft.com/office/drawing/2014/main" id="{A9C8B4F2-06E6-9595-802A-ADBB9A50B7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17" y="0"/>
            <a:ext cx="12166765" cy="6858000"/>
          </a:xfrm>
          <a:prstGeom prst="rect">
            <a:avLst/>
          </a:prstGeom>
        </p:spPr>
      </p:pic>
      <p:sp>
        <p:nvSpPr>
          <p:cNvPr id="2" name="Title 1">
            <a:extLst>
              <a:ext uri="{FF2B5EF4-FFF2-40B4-BE49-F238E27FC236}">
                <a16:creationId xmlns:a16="http://schemas.microsoft.com/office/drawing/2014/main" id="{A0DA62C9-AF31-C87F-4563-5444D1930B3F}"/>
              </a:ext>
            </a:extLst>
          </p:cNvPr>
          <p:cNvSpPr>
            <a:spLocks noGrp="1"/>
          </p:cNvSpPr>
          <p:nvPr>
            <p:ph type="ctrTitle"/>
          </p:nvPr>
        </p:nvSpPr>
        <p:spPr>
          <a:xfrm>
            <a:off x="2643446" y="3281535"/>
            <a:ext cx="7334596" cy="1581410"/>
          </a:xfrm>
        </p:spPr>
        <p:txBody>
          <a:bodyPr anchor="b">
            <a:normAutofit/>
          </a:bodyPr>
          <a:lstStyle>
            <a:lvl1pPr algn="ctr">
              <a:defRPr sz="4800">
                <a:solidFill>
                  <a:schemeClr val="bg2">
                    <a:lumMod val="5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D1BA10F4-8D58-C4CC-D101-46139088EEAB}"/>
              </a:ext>
            </a:extLst>
          </p:cNvPr>
          <p:cNvSpPr>
            <a:spLocks noGrp="1"/>
          </p:cNvSpPr>
          <p:nvPr>
            <p:ph type="subTitle" idx="1"/>
          </p:nvPr>
        </p:nvSpPr>
        <p:spPr>
          <a:xfrm>
            <a:off x="2468878" y="5104014"/>
            <a:ext cx="8115993" cy="561109"/>
          </a:xfrm>
        </p:spPr>
        <p:txBody>
          <a:bodyPr/>
          <a:lstStyle>
            <a:lvl1pPr marL="0" indent="0" algn="ctr">
              <a:buNone/>
              <a:defRPr sz="24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31873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12A31-E087-80D9-B429-2B617A66CC0C}"/>
              </a:ext>
            </a:extLst>
          </p:cNvPr>
          <p:cNvSpPr>
            <a:spLocks noGrp="1"/>
          </p:cNvSpPr>
          <p:nvPr>
            <p:ph type="title"/>
          </p:nvPr>
        </p:nvSpPr>
        <p:spPr/>
        <p:txBody>
          <a:bodyPr/>
          <a:lstStyle>
            <a:lvl1pPr>
              <a:defRPr>
                <a:solidFill>
                  <a:schemeClr val="bg2">
                    <a:lumMod val="50000"/>
                  </a:schemeClr>
                </a:solidFill>
              </a:defRPr>
            </a:lvl1pPr>
          </a:lstStyle>
          <a:p>
            <a:r>
              <a:rPr lang="en-US"/>
              <a:t>Click to edit Master title style</a:t>
            </a:r>
          </a:p>
        </p:txBody>
      </p:sp>
    </p:spTree>
    <p:extLst>
      <p:ext uri="{BB962C8B-B14F-4D97-AF65-F5344CB8AC3E}">
        <p14:creationId xmlns:p14="http://schemas.microsoft.com/office/powerpoint/2010/main" val="1615429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1D321-BFE7-6F3C-4F2F-E9CE87EC3675}"/>
              </a:ext>
            </a:extLst>
          </p:cNvPr>
          <p:cNvSpPr>
            <a:spLocks noGrp="1"/>
          </p:cNvSpPr>
          <p:nvPr>
            <p:ph type="title"/>
          </p:nvPr>
        </p:nvSpPr>
        <p:spPr/>
        <p:txBody>
          <a:bodyPr/>
          <a:lstStyle>
            <a:lvl1pPr>
              <a:defRPr>
                <a:solidFill>
                  <a:schemeClr val="bg2">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94B7AB4-BD0A-46FA-95EA-6D4EE3F6ED56}"/>
              </a:ext>
            </a:extLst>
          </p:cNvPr>
          <p:cNvSpPr>
            <a:spLocks noGrp="1"/>
          </p:cNvSpPr>
          <p:nvPr>
            <p:ph idx="1"/>
          </p:nvPr>
        </p:nvSpPr>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1239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B43DF-DC6F-2A5D-DEB4-630DD86B1D02}"/>
              </a:ext>
            </a:extLst>
          </p:cNvPr>
          <p:cNvSpPr>
            <a:spLocks noGrp="1"/>
          </p:cNvSpPr>
          <p:nvPr>
            <p:ph type="title"/>
          </p:nvPr>
        </p:nvSpPr>
        <p:spPr/>
        <p:txBody>
          <a:bodyPr/>
          <a:lstStyle>
            <a:lvl1pPr>
              <a:defRPr>
                <a:solidFill>
                  <a:schemeClr val="bg2">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E2F20EC-A89B-680F-6813-46828816C3DC}"/>
              </a:ext>
            </a:extLst>
          </p:cNvPr>
          <p:cNvSpPr>
            <a:spLocks noGrp="1"/>
          </p:cNvSpPr>
          <p:nvPr>
            <p:ph sz="half" idx="1"/>
          </p:nvPr>
        </p:nvSpPr>
        <p:spPr>
          <a:xfrm>
            <a:off x="838200" y="1825625"/>
            <a:ext cx="5181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98618C-D07F-F54C-BE7E-6EA7387A7027}"/>
              </a:ext>
            </a:extLst>
          </p:cNvPr>
          <p:cNvSpPr>
            <a:spLocks noGrp="1"/>
          </p:cNvSpPr>
          <p:nvPr>
            <p:ph sz="half" idx="2"/>
          </p:nvPr>
        </p:nvSpPr>
        <p:spPr>
          <a:xfrm>
            <a:off x="6172200" y="1825625"/>
            <a:ext cx="5181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2563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5E1FB-0457-5A1A-1BB2-C5F774ABE12E}"/>
              </a:ext>
            </a:extLst>
          </p:cNvPr>
          <p:cNvSpPr>
            <a:spLocks noGrp="1"/>
          </p:cNvSpPr>
          <p:nvPr>
            <p:ph type="title"/>
          </p:nvPr>
        </p:nvSpPr>
        <p:spPr>
          <a:xfrm>
            <a:off x="839788" y="365125"/>
            <a:ext cx="10515600" cy="1325563"/>
          </a:xfrm>
        </p:spPr>
        <p:txBody>
          <a:bodyPr/>
          <a:lstStyle>
            <a:lvl1pPr>
              <a:defRPr>
                <a:solidFill>
                  <a:schemeClr val="bg2">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2B095C13-08B9-64F1-79F7-02041B0A5DC6}"/>
              </a:ext>
            </a:extLst>
          </p:cNvPr>
          <p:cNvSpPr>
            <a:spLocks noGrp="1"/>
          </p:cNvSpPr>
          <p:nvPr>
            <p:ph type="body" idx="1"/>
          </p:nvPr>
        </p:nvSpPr>
        <p:spPr>
          <a:xfrm>
            <a:off x="839788" y="1681163"/>
            <a:ext cx="5157787" cy="823912"/>
          </a:xfrm>
        </p:spPr>
        <p:txBody>
          <a:bodyPr anchor="b"/>
          <a:lstStyle>
            <a:lvl1pPr marL="0" indent="0">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D023DA-9F3B-AFC7-3EEB-7D3080909660}"/>
              </a:ext>
            </a:extLst>
          </p:cNvPr>
          <p:cNvSpPr>
            <a:spLocks noGrp="1"/>
          </p:cNvSpPr>
          <p:nvPr>
            <p:ph sz="half" idx="2"/>
          </p:nvPr>
        </p:nvSpPr>
        <p:spPr>
          <a:xfrm>
            <a:off x="839788" y="2505075"/>
            <a:ext cx="5157787" cy="368458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EE6397-0DAA-C8B7-05A1-627AFE825E62}"/>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61784D-51FE-24ED-63D7-21ED7449074F}"/>
              </a:ext>
            </a:extLst>
          </p:cNvPr>
          <p:cNvSpPr>
            <a:spLocks noGrp="1"/>
          </p:cNvSpPr>
          <p:nvPr>
            <p:ph sz="quarter" idx="4"/>
          </p:nvPr>
        </p:nvSpPr>
        <p:spPr>
          <a:xfrm>
            <a:off x="6172200" y="2505075"/>
            <a:ext cx="5183188" cy="368458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4794F67-358C-57E6-6193-32C149A958CC}"/>
              </a:ext>
            </a:extLst>
          </p:cNvPr>
          <p:cNvSpPr>
            <a:spLocks noGrp="1"/>
          </p:cNvSpPr>
          <p:nvPr>
            <p:ph type="sldNum" sz="quarter" idx="12"/>
          </p:nvPr>
        </p:nvSpPr>
        <p:spPr/>
        <p:txBody>
          <a:bodyPr/>
          <a:lstStyle/>
          <a:p>
            <a:fld id="{00103B32-99BA-4A5C-A245-29B824CD670E}" type="slidenum">
              <a:rPr lang="en-US" smtClean="0"/>
              <a:t>‹#›</a:t>
            </a:fld>
            <a:endParaRPr lang="en-US"/>
          </a:p>
        </p:txBody>
      </p:sp>
    </p:spTree>
    <p:extLst>
      <p:ext uri="{BB962C8B-B14F-4D97-AF65-F5344CB8AC3E}">
        <p14:creationId xmlns:p14="http://schemas.microsoft.com/office/powerpoint/2010/main" val="1696753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300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D974-51D4-4522-952F-B613FE9110D7}"/>
              </a:ext>
            </a:extLst>
          </p:cNvPr>
          <p:cNvSpPr>
            <a:spLocks noGrp="1"/>
          </p:cNvSpPr>
          <p:nvPr>
            <p:ph type="title"/>
          </p:nvPr>
        </p:nvSpPr>
        <p:spPr>
          <a:xfrm>
            <a:off x="839788" y="457200"/>
            <a:ext cx="3932237" cy="1600200"/>
          </a:xfrm>
        </p:spPr>
        <p:txBody>
          <a:bodyPr anchor="b"/>
          <a:lstStyle>
            <a:lvl1pPr>
              <a:defRPr sz="3200">
                <a:solidFill>
                  <a:schemeClr val="bg2">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99E35CE-63B8-2744-610A-0E49821EA864}"/>
              </a:ext>
            </a:extLst>
          </p:cNvPr>
          <p:cNvSpPr>
            <a:spLocks noGrp="1"/>
          </p:cNvSpPr>
          <p:nvPr>
            <p:ph idx="1"/>
          </p:nvPr>
        </p:nvSpPr>
        <p:spPr>
          <a:xfrm>
            <a:off x="5183188" y="987425"/>
            <a:ext cx="6172200" cy="4873625"/>
          </a:xfrm>
        </p:spPr>
        <p:txBody>
          <a:bodyPr/>
          <a:lstStyle>
            <a:lvl1pPr>
              <a:defRPr sz="3200">
                <a:solidFill>
                  <a:schemeClr val="bg2">
                    <a:lumMod val="50000"/>
                  </a:schemeClr>
                </a:solidFill>
              </a:defRPr>
            </a:lvl1pPr>
            <a:lvl2pPr>
              <a:defRPr sz="2800">
                <a:solidFill>
                  <a:schemeClr val="bg2">
                    <a:lumMod val="50000"/>
                  </a:schemeClr>
                </a:solidFill>
              </a:defRPr>
            </a:lvl2pPr>
            <a:lvl3pPr>
              <a:defRPr sz="2400">
                <a:solidFill>
                  <a:schemeClr val="bg2">
                    <a:lumMod val="50000"/>
                  </a:schemeClr>
                </a:solidFill>
              </a:defRPr>
            </a:lvl3pPr>
            <a:lvl4pPr>
              <a:defRPr sz="2000">
                <a:solidFill>
                  <a:schemeClr val="bg2">
                    <a:lumMod val="50000"/>
                  </a:schemeClr>
                </a:solidFill>
              </a:defRPr>
            </a:lvl4pPr>
            <a:lvl5pPr>
              <a:defRPr sz="20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BC8594-2340-D3BC-34F0-DD73182F068E}"/>
              </a:ext>
            </a:extLst>
          </p:cNvPr>
          <p:cNvSpPr>
            <a:spLocks noGrp="1"/>
          </p:cNvSpPr>
          <p:nvPr>
            <p:ph type="body" sz="half" idx="2"/>
          </p:nvPr>
        </p:nvSpPr>
        <p:spPr>
          <a:xfrm>
            <a:off x="839788" y="2057400"/>
            <a:ext cx="3932237" cy="3811588"/>
          </a:xfrm>
        </p:spPr>
        <p:txBody>
          <a:bodyPr/>
          <a:lstStyle>
            <a:lvl1pPr marL="0" indent="0">
              <a:buNone/>
              <a:defRPr sz="1600">
                <a:solidFill>
                  <a:schemeClr val="bg2">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725EC3-69FA-6D6A-A8B1-DE53C6086375}"/>
              </a:ext>
            </a:extLst>
          </p:cNvPr>
          <p:cNvSpPr>
            <a:spLocks noGrp="1"/>
          </p:cNvSpPr>
          <p:nvPr>
            <p:ph type="dt" sz="half" idx="10"/>
          </p:nvPr>
        </p:nvSpPr>
        <p:spPr/>
        <p:txBody>
          <a:bodyPr/>
          <a:lstStyle/>
          <a:p>
            <a:fld id="{E540412D-37DF-42B0-9748-8EEA57BEB335}" type="datetimeFigureOut">
              <a:rPr lang="en-US" smtClean="0"/>
              <a:t>11/17/2025</a:t>
            </a:fld>
            <a:endParaRPr lang="en-US"/>
          </a:p>
        </p:txBody>
      </p:sp>
      <p:sp>
        <p:nvSpPr>
          <p:cNvPr id="6" name="Footer Placeholder 5">
            <a:extLst>
              <a:ext uri="{FF2B5EF4-FFF2-40B4-BE49-F238E27FC236}">
                <a16:creationId xmlns:a16="http://schemas.microsoft.com/office/drawing/2014/main" id="{9F87A235-F6AE-97F7-CA5E-82B272DFC3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07C2F-3AAE-9942-4D1C-178A731493AF}"/>
              </a:ext>
            </a:extLst>
          </p:cNvPr>
          <p:cNvSpPr>
            <a:spLocks noGrp="1"/>
          </p:cNvSpPr>
          <p:nvPr>
            <p:ph type="sldNum" sz="quarter" idx="12"/>
          </p:nvPr>
        </p:nvSpPr>
        <p:spPr/>
        <p:txBody>
          <a:bodyPr/>
          <a:lstStyle/>
          <a:p>
            <a:fld id="{00103B32-99BA-4A5C-A245-29B824CD670E}" type="slidenum">
              <a:rPr lang="en-US" smtClean="0"/>
              <a:t>‹#›</a:t>
            </a:fld>
            <a:endParaRPr lang="en-US"/>
          </a:p>
        </p:txBody>
      </p:sp>
    </p:spTree>
    <p:extLst>
      <p:ext uri="{BB962C8B-B14F-4D97-AF65-F5344CB8AC3E}">
        <p14:creationId xmlns:p14="http://schemas.microsoft.com/office/powerpoint/2010/main" val="3388199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EC6EF-3125-FA71-4D1C-0B3F1905E552}"/>
              </a:ext>
            </a:extLst>
          </p:cNvPr>
          <p:cNvSpPr>
            <a:spLocks noGrp="1"/>
          </p:cNvSpPr>
          <p:nvPr>
            <p:ph type="title"/>
          </p:nvPr>
        </p:nvSpPr>
        <p:spPr>
          <a:xfrm>
            <a:off x="839788" y="457200"/>
            <a:ext cx="3932237" cy="1600200"/>
          </a:xfrm>
        </p:spPr>
        <p:txBody>
          <a:bodyPr anchor="b"/>
          <a:lstStyle>
            <a:lvl1pPr>
              <a:defRPr sz="3200">
                <a:solidFill>
                  <a:schemeClr val="bg2">
                    <a:lumMod val="50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1B96F97D-1802-89CD-9F13-6957A03E81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2524EF-F307-2130-366E-63B57B705996}"/>
              </a:ext>
            </a:extLst>
          </p:cNvPr>
          <p:cNvSpPr>
            <a:spLocks noGrp="1"/>
          </p:cNvSpPr>
          <p:nvPr>
            <p:ph type="body" sz="half" idx="2"/>
          </p:nvPr>
        </p:nvSpPr>
        <p:spPr>
          <a:xfrm>
            <a:off x="839788" y="2057400"/>
            <a:ext cx="3932237" cy="3811588"/>
          </a:xfrm>
        </p:spPr>
        <p:txBody>
          <a:bodyPr/>
          <a:lstStyle>
            <a:lvl1pPr marL="0" indent="0">
              <a:buNone/>
              <a:defRPr sz="1600">
                <a:solidFill>
                  <a:schemeClr val="bg2">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2245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44E176C7-EBB4-4257-8E35-68266C69CDFC}" type="datetimeFigureOut">
              <a:rPr lang="fr-BE" smtClean="0"/>
              <a:t>17-11-25</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endParaRPr lang="fr-BE"/>
          </a:p>
        </p:txBody>
      </p:sp>
    </p:spTree>
    <p:extLst>
      <p:ext uri="{BB962C8B-B14F-4D97-AF65-F5344CB8AC3E}">
        <p14:creationId xmlns:p14="http://schemas.microsoft.com/office/powerpoint/2010/main" val="3477425234"/>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26818-50D9-A5D2-C197-6BD48AA2F9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70E2FC-7A38-0CCF-0817-D5FE70BD6706}"/>
              </a:ext>
            </a:extLst>
          </p:cNvPr>
          <p:cNvSpPr>
            <a:spLocks noGrp="1"/>
          </p:cNvSpPr>
          <p:nvPr>
            <p:ph type="dt" sz="half" idx="10"/>
          </p:nvPr>
        </p:nvSpPr>
        <p:spPr/>
        <p:txBody>
          <a:bodyPr/>
          <a:lstStyle/>
          <a:p>
            <a:fld id="{89F81DA3-C8C4-49D8-AE0C-76F850827C81}" type="datetimeFigureOut">
              <a:rPr lang="en-US" smtClean="0"/>
              <a:t>11/17/2025</a:t>
            </a:fld>
            <a:endParaRPr lang="en-US"/>
          </a:p>
        </p:txBody>
      </p:sp>
      <p:sp>
        <p:nvSpPr>
          <p:cNvPr id="4" name="Footer Placeholder 3">
            <a:extLst>
              <a:ext uri="{FF2B5EF4-FFF2-40B4-BE49-F238E27FC236}">
                <a16:creationId xmlns:a16="http://schemas.microsoft.com/office/drawing/2014/main" id="{B51BBD4D-87D1-BD4F-BBFC-8685C5FED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116661-875A-1312-D109-87D1C0731E1E}"/>
              </a:ext>
            </a:extLst>
          </p:cNvPr>
          <p:cNvSpPr>
            <a:spLocks noGrp="1"/>
          </p:cNvSpPr>
          <p:nvPr>
            <p:ph type="sldNum" sz="quarter" idx="12"/>
          </p:nvPr>
        </p:nvSpPr>
        <p:spPr/>
        <p:txBody>
          <a:bodyPr/>
          <a:lstStyle/>
          <a:p>
            <a:fld id="{191C64B8-AAF9-431B-892C-E8363CC21C0E}" type="slidenum">
              <a:rPr lang="en-US" smtClean="0"/>
              <a:t>‹#›</a:t>
            </a:fld>
            <a:endParaRPr lang="en-US"/>
          </a:p>
        </p:txBody>
      </p:sp>
    </p:spTree>
    <p:extLst>
      <p:ext uri="{BB962C8B-B14F-4D97-AF65-F5344CB8AC3E}">
        <p14:creationId xmlns:p14="http://schemas.microsoft.com/office/powerpoint/2010/main" val="119696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picture containing text, electronics, display, screenshot&#10;&#10;Description automatically generated">
            <a:extLst>
              <a:ext uri="{FF2B5EF4-FFF2-40B4-BE49-F238E27FC236}">
                <a16:creationId xmlns:a16="http://schemas.microsoft.com/office/drawing/2014/main" id="{C06DBB72-A5DC-C7A0-1312-A016671051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17" y="0"/>
            <a:ext cx="12166765" cy="6858000"/>
          </a:xfrm>
          <a:prstGeom prst="rect">
            <a:avLst/>
          </a:prstGeom>
        </p:spPr>
      </p:pic>
      <p:sp>
        <p:nvSpPr>
          <p:cNvPr id="2" name="Title 1">
            <a:extLst>
              <a:ext uri="{FF2B5EF4-FFF2-40B4-BE49-F238E27FC236}">
                <a16:creationId xmlns:a16="http://schemas.microsoft.com/office/drawing/2014/main" id="{AB312A31-E087-80D9-B429-2B617A66CC0C}"/>
              </a:ext>
            </a:extLst>
          </p:cNvPr>
          <p:cNvSpPr>
            <a:spLocks noGrp="1"/>
          </p:cNvSpPr>
          <p:nvPr>
            <p:ph type="title"/>
          </p:nvPr>
        </p:nvSpPr>
        <p:spPr/>
        <p:txBody>
          <a:bodyPr/>
          <a:lstStyle>
            <a:lvl1pPr>
              <a:defRPr>
                <a:solidFill>
                  <a:schemeClr val="bg2">
                    <a:lumMod val="50000"/>
                  </a:schemeClr>
                </a:solidFill>
              </a:defRPr>
            </a:lvl1pPr>
          </a:lstStyle>
          <a:p>
            <a:r>
              <a:rPr lang="en-US"/>
              <a:t>Click to edit Master title style</a:t>
            </a:r>
          </a:p>
        </p:txBody>
      </p:sp>
    </p:spTree>
    <p:extLst>
      <p:ext uri="{BB962C8B-B14F-4D97-AF65-F5344CB8AC3E}">
        <p14:creationId xmlns:p14="http://schemas.microsoft.com/office/powerpoint/2010/main" val="2847215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picture containing text, electronics, display, screenshot&#10;&#10;Description automatically generated">
            <a:extLst>
              <a:ext uri="{FF2B5EF4-FFF2-40B4-BE49-F238E27FC236}">
                <a16:creationId xmlns:a16="http://schemas.microsoft.com/office/drawing/2014/main" id="{B827CBDB-BB58-DB33-EE92-856E256165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17" y="0"/>
            <a:ext cx="12166765" cy="6858000"/>
          </a:xfrm>
          <a:prstGeom prst="rect">
            <a:avLst/>
          </a:prstGeom>
        </p:spPr>
      </p:pic>
      <p:sp>
        <p:nvSpPr>
          <p:cNvPr id="2" name="Title 1">
            <a:extLst>
              <a:ext uri="{FF2B5EF4-FFF2-40B4-BE49-F238E27FC236}">
                <a16:creationId xmlns:a16="http://schemas.microsoft.com/office/drawing/2014/main" id="{3791D321-BFE7-6F3C-4F2F-E9CE87EC3675}"/>
              </a:ext>
            </a:extLst>
          </p:cNvPr>
          <p:cNvSpPr>
            <a:spLocks noGrp="1"/>
          </p:cNvSpPr>
          <p:nvPr>
            <p:ph type="title"/>
          </p:nvPr>
        </p:nvSpPr>
        <p:spPr/>
        <p:txBody>
          <a:bodyPr/>
          <a:lstStyle>
            <a:lvl1pPr>
              <a:defRPr>
                <a:solidFill>
                  <a:schemeClr val="bg2">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94B7AB4-BD0A-46FA-95EA-6D4EE3F6ED56}"/>
              </a:ext>
            </a:extLst>
          </p:cNvPr>
          <p:cNvSpPr>
            <a:spLocks noGrp="1"/>
          </p:cNvSpPr>
          <p:nvPr>
            <p:ph idx="1"/>
          </p:nvPr>
        </p:nvSpPr>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8706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text, electronics, display, screenshot&#10;&#10;Description automatically generated">
            <a:extLst>
              <a:ext uri="{FF2B5EF4-FFF2-40B4-BE49-F238E27FC236}">
                <a16:creationId xmlns:a16="http://schemas.microsoft.com/office/drawing/2014/main" id="{DD4FB46F-B154-AA58-8EC5-A5D92C7600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17" y="0"/>
            <a:ext cx="12166765" cy="6858000"/>
          </a:xfrm>
          <a:prstGeom prst="rect">
            <a:avLst/>
          </a:prstGeom>
        </p:spPr>
      </p:pic>
      <p:sp>
        <p:nvSpPr>
          <p:cNvPr id="2" name="Title 1">
            <a:extLst>
              <a:ext uri="{FF2B5EF4-FFF2-40B4-BE49-F238E27FC236}">
                <a16:creationId xmlns:a16="http://schemas.microsoft.com/office/drawing/2014/main" id="{109B43DF-DC6F-2A5D-DEB4-630DD86B1D02}"/>
              </a:ext>
            </a:extLst>
          </p:cNvPr>
          <p:cNvSpPr>
            <a:spLocks noGrp="1"/>
          </p:cNvSpPr>
          <p:nvPr>
            <p:ph type="title"/>
          </p:nvPr>
        </p:nvSpPr>
        <p:spPr/>
        <p:txBody>
          <a:bodyPr/>
          <a:lstStyle>
            <a:lvl1pPr>
              <a:defRPr>
                <a:solidFill>
                  <a:schemeClr val="bg2">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E2F20EC-A89B-680F-6813-46828816C3DC}"/>
              </a:ext>
            </a:extLst>
          </p:cNvPr>
          <p:cNvSpPr>
            <a:spLocks noGrp="1"/>
          </p:cNvSpPr>
          <p:nvPr>
            <p:ph sz="half" idx="1"/>
          </p:nvPr>
        </p:nvSpPr>
        <p:spPr>
          <a:xfrm>
            <a:off x="838200" y="1825625"/>
            <a:ext cx="5181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98618C-D07F-F54C-BE7E-6EA7387A7027}"/>
              </a:ext>
            </a:extLst>
          </p:cNvPr>
          <p:cNvSpPr>
            <a:spLocks noGrp="1"/>
          </p:cNvSpPr>
          <p:nvPr>
            <p:ph sz="half" idx="2"/>
          </p:nvPr>
        </p:nvSpPr>
        <p:spPr>
          <a:xfrm>
            <a:off x="6172200" y="1825625"/>
            <a:ext cx="5181600" cy="435133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8310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A picture containing text, electronics, display, screenshot&#10;&#10;Description automatically generated">
            <a:extLst>
              <a:ext uri="{FF2B5EF4-FFF2-40B4-BE49-F238E27FC236}">
                <a16:creationId xmlns:a16="http://schemas.microsoft.com/office/drawing/2014/main" id="{ECADF80F-9A63-458F-EC39-3956D9D9A5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17" y="0"/>
            <a:ext cx="12166765" cy="6858000"/>
          </a:xfrm>
          <a:prstGeom prst="rect">
            <a:avLst/>
          </a:prstGeom>
        </p:spPr>
      </p:pic>
      <p:sp>
        <p:nvSpPr>
          <p:cNvPr id="2" name="Title 1">
            <a:extLst>
              <a:ext uri="{FF2B5EF4-FFF2-40B4-BE49-F238E27FC236}">
                <a16:creationId xmlns:a16="http://schemas.microsoft.com/office/drawing/2014/main" id="{E345E1FB-0457-5A1A-1BB2-C5F774ABE12E}"/>
              </a:ext>
            </a:extLst>
          </p:cNvPr>
          <p:cNvSpPr>
            <a:spLocks noGrp="1"/>
          </p:cNvSpPr>
          <p:nvPr>
            <p:ph type="title"/>
          </p:nvPr>
        </p:nvSpPr>
        <p:spPr>
          <a:xfrm>
            <a:off x="839788" y="365125"/>
            <a:ext cx="10515600" cy="1325563"/>
          </a:xfrm>
        </p:spPr>
        <p:txBody>
          <a:bodyPr/>
          <a:lstStyle>
            <a:lvl1pPr>
              <a:defRPr>
                <a:solidFill>
                  <a:schemeClr val="bg2">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2B095C13-08B9-64F1-79F7-02041B0A5DC6}"/>
              </a:ext>
            </a:extLst>
          </p:cNvPr>
          <p:cNvSpPr>
            <a:spLocks noGrp="1"/>
          </p:cNvSpPr>
          <p:nvPr>
            <p:ph type="body" idx="1"/>
          </p:nvPr>
        </p:nvSpPr>
        <p:spPr>
          <a:xfrm>
            <a:off x="839788" y="1681163"/>
            <a:ext cx="5157787" cy="823912"/>
          </a:xfrm>
        </p:spPr>
        <p:txBody>
          <a:bodyPr anchor="b"/>
          <a:lstStyle>
            <a:lvl1pPr marL="0" indent="0">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D023DA-9F3B-AFC7-3EEB-7D3080909660}"/>
              </a:ext>
            </a:extLst>
          </p:cNvPr>
          <p:cNvSpPr>
            <a:spLocks noGrp="1"/>
          </p:cNvSpPr>
          <p:nvPr>
            <p:ph sz="half" idx="2"/>
          </p:nvPr>
        </p:nvSpPr>
        <p:spPr>
          <a:xfrm>
            <a:off x="839788" y="2505075"/>
            <a:ext cx="5157787" cy="368458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EE6397-0DAA-C8B7-05A1-627AFE825E62}"/>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61784D-51FE-24ED-63D7-21ED7449074F}"/>
              </a:ext>
            </a:extLst>
          </p:cNvPr>
          <p:cNvSpPr>
            <a:spLocks noGrp="1"/>
          </p:cNvSpPr>
          <p:nvPr>
            <p:ph sz="quarter" idx="4"/>
          </p:nvPr>
        </p:nvSpPr>
        <p:spPr>
          <a:xfrm>
            <a:off x="6172200" y="2505075"/>
            <a:ext cx="5183188" cy="3684588"/>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4794F67-358C-57E6-6193-32C149A958CC}"/>
              </a:ext>
            </a:extLst>
          </p:cNvPr>
          <p:cNvSpPr>
            <a:spLocks noGrp="1"/>
          </p:cNvSpPr>
          <p:nvPr>
            <p:ph type="sldNum" sz="quarter" idx="12"/>
          </p:nvPr>
        </p:nvSpPr>
        <p:spPr/>
        <p:txBody>
          <a:bodyPr/>
          <a:lstStyle/>
          <a:p>
            <a:fld id="{00103B32-99BA-4A5C-A245-29B824CD670E}" type="slidenum">
              <a:rPr lang="en-US" smtClean="0"/>
              <a:t>‹#›</a:t>
            </a:fld>
            <a:endParaRPr lang="en-US"/>
          </a:p>
        </p:txBody>
      </p:sp>
    </p:spTree>
    <p:extLst>
      <p:ext uri="{BB962C8B-B14F-4D97-AF65-F5344CB8AC3E}">
        <p14:creationId xmlns:p14="http://schemas.microsoft.com/office/powerpoint/2010/main" val="2969825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picture containing text, electronics, display, screenshot&#10;&#10;Description automatically generated">
            <a:extLst>
              <a:ext uri="{FF2B5EF4-FFF2-40B4-BE49-F238E27FC236}">
                <a16:creationId xmlns:a16="http://schemas.microsoft.com/office/drawing/2014/main" id="{D8663195-28EA-996C-66AC-139B2AD016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17" y="0"/>
            <a:ext cx="12166765" cy="6858000"/>
          </a:xfrm>
          <a:prstGeom prst="rect">
            <a:avLst/>
          </a:prstGeom>
        </p:spPr>
      </p:pic>
    </p:spTree>
    <p:extLst>
      <p:ext uri="{BB962C8B-B14F-4D97-AF65-F5344CB8AC3E}">
        <p14:creationId xmlns:p14="http://schemas.microsoft.com/office/powerpoint/2010/main" val="1936119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A picture containing text, electronics, display, screenshot&#10;&#10;Description automatically generated">
            <a:extLst>
              <a:ext uri="{FF2B5EF4-FFF2-40B4-BE49-F238E27FC236}">
                <a16:creationId xmlns:a16="http://schemas.microsoft.com/office/drawing/2014/main" id="{9BD32938-F91D-AC37-10BC-86AD44292D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17" y="0"/>
            <a:ext cx="12166765" cy="6858000"/>
          </a:xfrm>
          <a:prstGeom prst="rect">
            <a:avLst/>
          </a:prstGeom>
        </p:spPr>
      </p:pic>
      <p:sp>
        <p:nvSpPr>
          <p:cNvPr id="2" name="Title 1">
            <a:extLst>
              <a:ext uri="{FF2B5EF4-FFF2-40B4-BE49-F238E27FC236}">
                <a16:creationId xmlns:a16="http://schemas.microsoft.com/office/drawing/2014/main" id="{6512D974-51D4-4522-952F-B613FE9110D7}"/>
              </a:ext>
            </a:extLst>
          </p:cNvPr>
          <p:cNvSpPr>
            <a:spLocks noGrp="1"/>
          </p:cNvSpPr>
          <p:nvPr>
            <p:ph type="title"/>
          </p:nvPr>
        </p:nvSpPr>
        <p:spPr>
          <a:xfrm>
            <a:off x="839788" y="457200"/>
            <a:ext cx="3932237" cy="1600200"/>
          </a:xfrm>
        </p:spPr>
        <p:txBody>
          <a:bodyPr anchor="b"/>
          <a:lstStyle>
            <a:lvl1pPr>
              <a:defRPr sz="3200">
                <a:solidFill>
                  <a:schemeClr val="bg2">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99E35CE-63B8-2744-610A-0E49821EA864}"/>
              </a:ext>
            </a:extLst>
          </p:cNvPr>
          <p:cNvSpPr>
            <a:spLocks noGrp="1"/>
          </p:cNvSpPr>
          <p:nvPr>
            <p:ph idx="1"/>
          </p:nvPr>
        </p:nvSpPr>
        <p:spPr>
          <a:xfrm>
            <a:off x="5183188" y="987425"/>
            <a:ext cx="6172200" cy="4873625"/>
          </a:xfrm>
        </p:spPr>
        <p:txBody>
          <a:bodyPr/>
          <a:lstStyle>
            <a:lvl1pPr>
              <a:defRPr sz="3200">
                <a:solidFill>
                  <a:schemeClr val="bg2">
                    <a:lumMod val="50000"/>
                  </a:schemeClr>
                </a:solidFill>
              </a:defRPr>
            </a:lvl1pPr>
            <a:lvl2pPr>
              <a:defRPr sz="2800">
                <a:solidFill>
                  <a:schemeClr val="bg2">
                    <a:lumMod val="50000"/>
                  </a:schemeClr>
                </a:solidFill>
              </a:defRPr>
            </a:lvl2pPr>
            <a:lvl3pPr>
              <a:defRPr sz="2400">
                <a:solidFill>
                  <a:schemeClr val="bg2">
                    <a:lumMod val="50000"/>
                  </a:schemeClr>
                </a:solidFill>
              </a:defRPr>
            </a:lvl3pPr>
            <a:lvl4pPr>
              <a:defRPr sz="2000">
                <a:solidFill>
                  <a:schemeClr val="bg2">
                    <a:lumMod val="50000"/>
                  </a:schemeClr>
                </a:solidFill>
              </a:defRPr>
            </a:lvl4pPr>
            <a:lvl5pPr>
              <a:defRPr sz="2000">
                <a:solidFill>
                  <a:schemeClr val="bg2">
                    <a:lumMod val="50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BC8594-2340-D3BC-34F0-DD73182F068E}"/>
              </a:ext>
            </a:extLst>
          </p:cNvPr>
          <p:cNvSpPr>
            <a:spLocks noGrp="1"/>
          </p:cNvSpPr>
          <p:nvPr>
            <p:ph type="body" sz="half" idx="2"/>
          </p:nvPr>
        </p:nvSpPr>
        <p:spPr>
          <a:xfrm>
            <a:off x="839788" y="2057400"/>
            <a:ext cx="3932237" cy="3811588"/>
          </a:xfrm>
        </p:spPr>
        <p:txBody>
          <a:bodyPr/>
          <a:lstStyle>
            <a:lvl1pPr marL="0" indent="0">
              <a:buNone/>
              <a:defRPr sz="1600">
                <a:solidFill>
                  <a:schemeClr val="bg2">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725EC3-69FA-6D6A-A8B1-DE53C6086375}"/>
              </a:ext>
            </a:extLst>
          </p:cNvPr>
          <p:cNvSpPr>
            <a:spLocks noGrp="1"/>
          </p:cNvSpPr>
          <p:nvPr>
            <p:ph type="dt" sz="half" idx="10"/>
          </p:nvPr>
        </p:nvSpPr>
        <p:spPr/>
        <p:txBody>
          <a:bodyPr/>
          <a:lstStyle/>
          <a:p>
            <a:fld id="{E540412D-37DF-42B0-9748-8EEA57BEB335}" type="datetimeFigureOut">
              <a:rPr lang="en-US" smtClean="0"/>
              <a:t>11/17/2025</a:t>
            </a:fld>
            <a:endParaRPr lang="en-US"/>
          </a:p>
        </p:txBody>
      </p:sp>
      <p:sp>
        <p:nvSpPr>
          <p:cNvPr id="6" name="Footer Placeholder 5">
            <a:extLst>
              <a:ext uri="{FF2B5EF4-FFF2-40B4-BE49-F238E27FC236}">
                <a16:creationId xmlns:a16="http://schemas.microsoft.com/office/drawing/2014/main" id="{9F87A235-F6AE-97F7-CA5E-82B272DFC3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07C2F-3AAE-9942-4D1C-178A731493AF}"/>
              </a:ext>
            </a:extLst>
          </p:cNvPr>
          <p:cNvSpPr>
            <a:spLocks noGrp="1"/>
          </p:cNvSpPr>
          <p:nvPr>
            <p:ph type="sldNum" sz="quarter" idx="12"/>
          </p:nvPr>
        </p:nvSpPr>
        <p:spPr/>
        <p:txBody>
          <a:bodyPr/>
          <a:lstStyle/>
          <a:p>
            <a:fld id="{00103B32-99BA-4A5C-A245-29B824CD670E}" type="slidenum">
              <a:rPr lang="en-US" smtClean="0"/>
              <a:t>‹#›</a:t>
            </a:fld>
            <a:endParaRPr lang="en-US"/>
          </a:p>
        </p:txBody>
      </p:sp>
    </p:spTree>
    <p:extLst>
      <p:ext uri="{BB962C8B-B14F-4D97-AF65-F5344CB8AC3E}">
        <p14:creationId xmlns:p14="http://schemas.microsoft.com/office/powerpoint/2010/main" val="785688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A picture containing text, electronics, display, screenshot&#10;&#10;Description automatically generated">
            <a:extLst>
              <a:ext uri="{FF2B5EF4-FFF2-40B4-BE49-F238E27FC236}">
                <a16:creationId xmlns:a16="http://schemas.microsoft.com/office/drawing/2014/main" id="{23AB4F37-DFF2-AA6E-9F7C-60041F8770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3"/>
            <a:ext cx="12166765" cy="6858000"/>
          </a:xfrm>
          <a:prstGeom prst="rect">
            <a:avLst/>
          </a:prstGeom>
        </p:spPr>
      </p:pic>
      <p:sp>
        <p:nvSpPr>
          <p:cNvPr id="2" name="Title 1">
            <a:extLst>
              <a:ext uri="{FF2B5EF4-FFF2-40B4-BE49-F238E27FC236}">
                <a16:creationId xmlns:a16="http://schemas.microsoft.com/office/drawing/2014/main" id="{AF3EC6EF-3125-FA71-4D1C-0B3F1905E552}"/>
              </a:ext>
            </a:extLst>
          </p:cNvPr>
          <p:cNvSpPr>
            <a:spLocks noGrp="1"/>
          </p:cNvSpPr>
          <p:nvPr>
            <p:ph type="title"/>
          </p:nvPr>
        </p:nvSpPr>
        <p:spPr>
          <a:xfrm>
            <a:off x="839788" y="457200"/>
            <a:ext cx="3932237" cy="1600200"/>
          </a:xfrm>
        </p:spPr>
        <p:txBody>
          <a:bodyPr anchor="b"/>
          <a:lstStyle>
            <a:lvl1pPr>
              <a:defRPr sz="3200">
                <a:solidFill>
                  <a:schemeClr val="bg2">
                    <a:lumMod val="50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1B96F97D-1802-89CD-9F13-6957A03E81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2524EF-F307-2130-366E-63B57B705996}"/>
              </a:ext>
            </a:extLst>
          </p:cNvPr>
          <p:cNvSpPr>
            <a:spLocks noGrp="1"/>
          </p:cNvSpPr>
          <p:nvPr>
            <p:ph type="body" sz="half" idx="2"/>
          </p:nvPr>
        </p:nvSpPr>
        <p:spPr>
          <a:xfrm>
            <a:off x="839788" y="2057400"/>
            <a:ext cx="3932237" cy="3811588"/>
          </a:xfrm>
        </p:spPr>
        <p:txBody>
          <a:bodyPr/>
          <a:lstStyle>
            <a:lvl1pPr marL="0" indent="0">
              <a:buNone/>
              <a:defRPr sz="1600">
                <a:solidFill>
                  <a:schemeClr val="bg2">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8125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A62C9-AF31-C87F-4563-5444D1930B3F}"/>
              </a:ext>
            </a:extLst>
          </p:cNvPr>
          <p:cNvSpPr>
            <a:spLocks noGrp="1"/>
          </p:cNvSpPr>
          <p:nvPr>
            <p:ph type="ctrTitle"/>
          </p:nvPr>
        </p:nvSpPr>
        <p:spPr>
          <a:xfrm>
            <a:off x="2643446" y="3281535"/>
            <a:ext cx="7334596" cy="1581410"/>
          </a:xfrm>
        </p:spPr>
        <p:txBody>
          <a:bodyPr anchor="b">
            <a:normAutofit/>
          </a:bodyPr>
          <a:lstStyle>
            <a:lvl1pPr algn="ctr">
              <a:defRPr sz="4800">
                <a:solidFill>
                  <a:schemeClr val="bg2">
                    <a:lumMod val="5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D1BA10F4-8D58-C4CC-D101-46139088EEAB}"/>
              </a:ext>
            </a:extLst>
          </p:cNvPr>
          <p:cNvSpPr>
            <a:spLocks noGrp="1"/>
          </p:cNvSpPr>
          <p:nvPr>
            <p:ph type="subTitle" idx="1"/>
          </p:nvPr>
        </p:nvSpPr>
        <p:spPr>
          <a:xfrm>
            <a:off x="2468878" y="5104014"/>
            <a:ext cx="8115993" cy="561109"/>
          </a:xfrm>
        </p:spPr>
        <p:txBody>
          <a:bodyPr/>
          <a:lstStyle>
            <a:lvl1pPr marL="0" indent="0" algn="ctr">
              <a:buNone/>
              <a:defRPr sz="24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46237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1.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 electronics, display, screenshot&#10;&#10;Description automatically generated">
            <a:extLst>
              <a:ext uri="{FF2B5EF4-FFF2-40B4-BE49-F238E27FC236}">
                <a16:creationId xmlns:a16="http://schemas.microsoft.com/office/drawing/2014/main" id="{0B8BB731-E167-3AEE-6316-6D16764E43C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617" y="0"/>
            <a:ext cx="12166765" cy="6858000"/>
          </a:xfrm>
          <a:prstGeom prst="rect">
            <a:avLst/>
          </a:prstGeom>
        </p:spPr>
      </p:pic>
      <p:sp>
        <p:nvSpPr>
          <p:cNvPr id="2" name="Title Placeholder 1">
            <a:extLst>
              <a:ext uri="{FF2B5EF4-FFF2-40B4-BE49-F238E27FC236}">
                <a16:creationId xmlns:a16="http://schemas.microsoft.com/office/drawing/2014/main" id="{53236CAB-C567-0EC3-0413-01E2400A0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1DD869-14EF-684E-2338-6A1F979ABB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04AF6-3F71-775E-325B-93FC526DBC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40412D-37DF-42B0-9748-8EEA57BEB335}" type="datetimeFigureOut">
              <a:rPr lang="en-US" smtClean="0"/>
              <a:t>11/17/2025</a:t>
            </a:fld>
            <a:endParaRPr lang="en-US"/>
          </a:p>
        </p:txBody>
      </p:sp>
      <p:sp>
        <p:nvSpPr>
          <p:cNvPr id="5" name="Footer Placeholder 4">
            <a:extLst>
              <a:ext uri="{FF2B5EF4-FFF2-40B4-BE49-F238E27FC236}">
                <a16:creationId xmlns:a16="http://schemas.microsoft.com/office/drawing/2014/main" id="{43F7A653-EEEA-840A-6CF3-62B0A229FD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CAADF1-726E-2B0E-D7DE-932891E836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03B32-99BA-4A5C-A245-29B824CD670E}" type="slidenum">
              <a:rPr lang="en-US" smtClean="0"/>
              <a:t>‹#›</a:t>
            </a:fld>
            <a:endParaRPr lang="en-US"/>
          </a:p>
        </p:txBody>
      </p:sp>
    </p:spTree>
    <p:extLst>
      <p:ext uri="{BB962C8B-B14F-4D97-AF65-F5344CB8AC3E}">
        <p14:creationId xmlns:p14="http://schemas.microsoft.com/office/powerpoint/2010/main" val="280375676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53"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 electronics, display, screenshot&#10;&#10;Description automatically generated">
            <a:extLst>
              <a:ext uri="{FF2B5EF4-FFF2-40B4-BE49-F238E27FC236}">
                <a16:creationId xmlns:a16="http://schemas.microsoft.com/office/drawing/2014/main" id="{0B8BB731-E167-3AEE-6316-6D16764E43C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7631" y="-165981"/>
            <a:ext cx="12461231" cy="7176381"/>
          </a:xfrm>
          <a:prstGeom prst="rect">
            <a:avLst/>
          </a:prstGeom>
        </p:spPr>
      </p:pic>
      <p:sp>
        <p:nvSpPr>
          <p:cNvPr id="2" name="Title Placeholder 1">
            <a:extLst>
              <a:ext uri="{FF2B5EF4-FFF2-40B4-BE49-F238E27FC236}">
                <a16:creationId xmlns:a16="http://schemas.microsoft.com/office/drawing/2014/main" id="{53236CAB-C567-0EC3-0413-01E2400A0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1DD869-14EF-684E-2338-6A1F979ABB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04AF6-3F71-775E-325B-93FC526DBC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40412D-37DF-42B0-9748-8EEA57BEB335}" type="datetimeFigureOut">
              <a:rPr lang="en-US" smtClean="0"/>
              <a:t>11/17/2025</a:t>
            </a:fld>
            <a:endParaRPr lang="en-US"/>
          </a:p>
        </p:txBody>
      </p:sp>
      <p:sp>
        <p:nvSpPr>
          <p:cNvPr id="5" name="Footer Placeholder 4">
            <a:extLst>
              <a:ext uri="{FF2B5EF4-FFF2-40B4-BE49-F238E27FC236}">
                <a16:creationId xmlns:a16="http://schemas.microsoft.com/office/drawing/2014/main" id="{43F7A653-EEEA-840A-6CF3-62B0A229FD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CAADF1-726E-2B0E-D7DE-932891E836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03B32-99BA-4A5C-A245-29B824CD670E}" type="slidenum">
              <a:rPr lang="en-US" smtClean="0"/>
              <a:t>‹#›</a:t>
            </a:fld>
            <a:endParaRPr lang="en-US"/>
          </a:p>
        </p:txBody>
      </p:sp>
    </p:spTree>
    <p:extLst>
      <p:ext uri="{BB962C8B-B14F-4D97-AF65-F5344CB8AC3E}">
        <p14:creationId xmlns:p14="http://schemas.microsoft.com/office/powerpoint/2010/main" val="420492841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7.png"/><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3.png"/><Relationship Id="rId4" Type="http://schemas.openxmlformats.org/officeDocument/2006/relationships/diagramLayout" Target="../diagrams/layout2.xml"/><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43023-E3AC-654D-6963-53A9E9AEE2C0}"/>
              </a:ext>
            </a:extLst>
          </p:cNvPr>
          <p:cNvSpPr>
            <a:spLocks noGrp="1"/>
          </p:cNvSpPr>
          <p:nvPr>
            <p:ph type="ctrTitle"/>
          </p:nvPr>
        </p:nvSpPr>
        <p:spPr>
          <a:xfrm>
            <a:off x="2085662" y="3315366"/>
            <a:ext cx="8411650" cy="1189881"/>
          </a:xfrm>
        </p:spPr>
        <p:txBody>
          <a:bodyPr>
            <a:noAutofit/>
          </a:bodyPr>
          <a:lstStyle/>
          <a:p>
            <a:r>
              <a:rPr lang="en-US" sz="3600" b="1" dirty="0"/>
              <a:t>The </a:t>
            </a:r>
            <a:r>
              <a:rPr lang="en-US" sz="3600" b="1" dirty="0" err="1"/>
              <a:t>Estrobolome</a:t>
            </a:r>
            <a:r>
              <a:rPr lang="en-US" sz="3600" b="1" dirty="0"/>
              <a:t> &amp; Gut-Hormone Interplay: Implications for Women’s Health</a:t>
            </a:r>
          </a:p>
        </p:txBody>
      </p:sp>
      <p:sp>
        <p:nvSpPr>
          <p:cNvPr id="3" name="Subtitle 2">
            <a:extLst>
              <a:ext uri="{FF2B5EF4-FFF2-40B4-BE49-F238E27FC236}">
                <a16:creationId xmlns:a16="http://schemas.microsoft.com/office/drawing/2014/main" id="{102EBEA1-2F62-EF0C-FD08-96DB4F9E33F1}"/>
              </a:ext>
            </a:extLst>
          </p:cNvPr>
          <p:cNvSpPr>
            <a:spLocks noGrp="1"/>
          </p:cNvSpPr>
          <p:nvPr>
            <p:ph type="subTitle" idx="1"/>
          </p:nvPr>
        </p:nvSpPr>
        <p:spPr>
          <a:xfrm>
            <a:off x="2225871" y="4808583"/>
            <a:ext cx="8115993" cy="1097280"/>
          </a:xfrm>
        </p:spPr>
        <p:txBody>
          <a:bodyPr vert="horz" lIns="91440" tIns="45720" rIns="91440" bIns="45720" rtlCol="0" anchor="t">
            <a:normAutofit/>
          </a:bodyPr>
          <a:lstStyle/>
          <a:p>
            <a:r>
              <a:rPr lang="en-US" sz="2800" b="1" dirty="0"/>
              <a:t>Samantha Ford, MS</a:t>
            </a:r>
          </a:p>
          <a:p>
            <a:r>
              <a:rPr lang="en-US" sz="2800" b="1" dirty="0"/>
              <a:t>Business Director</a:t>
            </a:r>
          </a:p>
        </p:txBody>
      </p:sp>
    </p:spTree>
    <p:extLst>
      <p:ext uri="{BB962C8B-B14F-4D97-AF65-F5344CB8AC3E}">
        <p14:creationId xmlns:p14="http://schemas.microsoft.com/office/powerpoint/2010/main" val="1293605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09A04-83F4-8ECE-4F15-E59DBEF90832}"/>
              </a:ext>
            </a:extLst>
          </p:cNvPr>
          <p:cNvPicPr>
            <a:picLocks noChangeAspect="1"/>
          </p:cNvPicPr>
          <p:nvPr/>
        </p:nvPicPr>
        <p:blipFill>
          <a:blip r:embed="rId3"/>
          <a:srcRect t="13958"/>
          <a:stretch>
            <a:fillRect/>
          </a:stretch>
        </p:blipFill>
        <p:spPr>
          <a:xfrm>
            <a:off x="899824" y="1789611"/>
            <a:ext cx="4839561" cy="3278777"/>
          </a:xfrm>
          <a:prstGeom prst="rect">
            <a:avLst/>
          </a:prstGeom>
        </p:spPr>
      </p:pic>
      <p:sp>
        <p:nvSpPr>
          <p:cNvPr id="6" name="Rectangle 5">
            <a:extLst>
              <a:ext uri="{FF2B5EF4-FFF2-40B4-BE49-F238E27FC236}">
                <a16:creationId xmlns:a16="http://schemas.microsoft.com/office/drawing/2014/main" id="{DC7C6D65-A748-B724-6531-6E879BF4F946}"/>
              </a:ext>
            </a:extLst>
          </p:cNvPr>
          <p:cNvSpPr/>
          <p:nvPr/>
        </p:nvSpPr>
        <p:spPr>
          <a:xfrm>
            <a:off x="1229011" y="4820248"/>
            <a:ext cx="4866990" cy="738664"/>
          </a:xfrm>
          <a:prstGeom prst="rect">
            <a:avLst/>
          </a:prstGeom>
        </p:spPr>
        <p:txBody>
          <a:bodyPr wrap="square">
            <a:spAutoFit/>
          </a:bodyPr>
          <a:lstStyle/>
          <a:p>
            <a:r>
              <a:rPr lang="en-US" sz="1400" dirty="0"/>
              <a:t>Spectrophotometric analysis of plasma FITC-dextran (FITCD) level 2 h post oral gavage at 7 weeks of age in non-obese diabetic mouse model supplemented with XOS (X) vs control (C)</a:t>
            </a:r>
          </a:p>
        </p:txBody>
      </p:sp>
      <p:pic>
        <p:nvPicPr>
          <p:cNvPr id="3074" name="Picture 2" descr="figure 4">
            <a:extLst>
              <a:ext uri="{FF2B5EF4-FFF2-40B4-BE49-F238E27FC236}">
                <a16:creationId xmlns:a16="http://schemas.microsoft.com/office/drawing/2014/main" id="{EAFECA0F-B6A2-30E3-FECC-7A25AEDA44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45" t="399" r="42798" b="81801"/>
          <a:stretch>
            <a:fillRect/>
          </a:stretch>
        </p:blipFill>
        <p:spPr bwMode="auto">
          <a:xfrm>
            <a:off x="6565515" y="1500059"/>
            <a:ext cx="4726661" cy="33201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B78904F-4562-3AF2-B4E9-AF751FD03A61}"/>
              </a:ext>
            </a:extLst>
          </p:cNvPr>
          <p:cNvSpPr txBox="1"/>
          <p:nvPr/>
        </p:nvSpPr>
        <p:spPr>
          <a:xfrm>
            <a:off x="6452616" y="4820248"/>
            <a:ext cx="5311502" cy="738664"/>
          </a:xfrm>
          <a:prstGeom prst="rect">
            <a:avLst/>
          </a:prstGeom>
          <a:noFill/>
        </p:spPr>
        <p:txBody>
          <a:bodyPr wrap="square">
            <a:spAutoFit/>
          </a:bodyPr>
          <a:lstStyle/>
          <a:p>
            <a:r>
              <a:rPr lang="en-US" sz="1400" b="0" i="0" dirty="0">
                <a:solidFill>
                  <a:srgbClr val="333333"/>
                </a:solidFill>
                <a:effectLst/>
              </a:rPr>
              <a:t>FITC-dextran assessment of gut barrier function old (n=24) and young (n=24) mice showed significantly increased intestinal permeability in old vs young mice, with decreased values in old animals fed GOS</a:t>
            </a:r>
            <a:endParaRPr lang="en-US" sz="1400" dirty="0"/>
          </a:p>
        </p:txBody>
      </p:sp>
      <p:sp>
        <p:nvSpPr>
          <p:cNvPr id="9" name="Title 1">
            <a:extLst>
              <a:ext uri="{FF2B5EF4-FFF2-40B4-BE49-F238E27FC236}">
                <a16:creationId xmlns:a16="http://schemas.microsoft.com/office/drawing/2014/main" id="{EEAB20D3-044C-840A-16D7-4A93D86FBEC8}"/>
              </a:ext>
            </a:extLst>
          </p:cNvPr>
          <p:cNvSpPr txBox="1">
            <a:spLocks/>
          </p:cNvSpPr>
          <p:nvPr/>
        </p:nvSpPr>
        <p:spPr>
          <a:xfrm>
            <a:off x="583661" y="386383"/>
            <a:ext cx="11024678" cy="83099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sz="2800" b="1" dirty="0"/>
              <a:t>Prebiotic </a:t>
            </a:r>
            <a:r>
              <a:rPr lang="en-US" sz="2800" b="1" dirty="0" err="1"/>
              <a:t>Xylooligosaccharides</a:t>
            </a:r>
            <a:r>
              <a:rPr lang="en-US" sz="2800" b="1" dirty="0"/>
              <a:t> and </a:t>
            </a:r>
            <a:r>
              <a:rPr lang="en-US" sz="2800" b="1" dirty="0" err="1"/>
              <a:t>Galactooligosaccharides</a:t>
            </a:r>
            <a:r>
              <a:rPr lang="en-US" sz="2800" b="1" dirty="0"/>
              <a:t> improve gut barrier function and reduce intestinal permeability in animal models</a:t>
            </a:r>
          </a:p>
        </p:txBody>
      </p:sp>
      <p:sp>
        <p:nvSpPr>
          <p:cNvPr id="10" name="Rectangle 9">
            <a:extLst>
              <a:ext uri="{FF2B5EF4-FFF2-40B4-BE49-F238E27FC236}">
                <a16:creationId xmlns:a16="http://schemas.microsoft.com/office/drawing/2014/main" id="{A8C6689D-56E6-2532-37C4-A17E3E626658}"/>
              </a:ext>
            </a:extLst>
          </p:cNvPr>
          <p:cNvSpPr/>
          <p:nvPr/>
        </p:nvSpPr>
        <p:spPr>
          <a:xfrm>
            <a:off x="119906" y="6125762"/>
            <a:ext cx="5298249" cy="584775"/>
          </a:xfrm>
          <a:prstGeom prst="rect">
            <a:avLst/>
          </a:prstGeom>
        </p:spPr>
        <p:txBody>
          <a:bodyPr wrap="square">
            <a:spAutoFit/>
          </a:bodyPr>
          <a:lstStyle/>
          <a:p>
            <a:r>
              <a:rPr lang="en-US" sz="800" dirty="0"/>
              <a:t>(1) Hansen CHF, et al. Targeting gut microbiota and barrier function with prebiotics to alleviate autoimmune manifestations in NOD mice. </a:t>
            </a:r>
            <a:r>
              <a:rPr lang="en-US" sz="800" dirty="0" err="1"/>
              <a:t>Diabetologia</a:t>
            </a:r>
            <a:r>
              <a:rPr lang="en-US" sz="800" dirty="0"/>
              <a:t>. 2019;62(9):1689-1700. doi:10.1007/s00125-019-4910-5 </a:t>
            </a:r>
          </a:p>
          <a:p>
            <a:r>
              <a:rPr lang="it-IT" sz="800" dirty="0"/>
              <a:t>(2) Arnold JW, et al. The pleiotropic effects of prebiotic galacto-oligosaccharides on the aging gut. Microbiome. 2021;9(1):31. Published 2021 Jan 28. doi:10.1186/s40168-020-00980-0</a:t>
            </a:r>
            <a:endParaRPr lang="en-US" sz="800" dirty="0"/>
          </a:p>
        </p:txBody>
      </p:sp>
    </p:spTree>
    <p:extLst>
      <p:ext uri="{BB962C8B-B14F-4D97-AF65-F5344CB8AC3E}">
        <p14:creationId xmlns:p14="http://schemas.microsoft.com/office/powerpoint/2010/main" val="3457313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30C56-8934-EFF4-0308-CA6E740C9394}"/>
            </a:ext>
          </a:extLst>
        </p:cNvPr>
        <p:cNvGrpSpPr/>
        <p:nvPr/>
      </p:nvGrpSpPr>
      <p:grpSpPr>
        <a:xfrm>
          <a:off x="0" y="0"/>
          <a:ext cx="0" cy="0"/>
          <a:chOff x="0" y="0"/>
          <a:chExt cx="0" cy="0"/>
        </a:xfrm>
      </p:grpSpPr>
      <p:pic>
        <p:nvPicPr>
          <p:cNvPr id="7" name="Picture 6" descr="A black background with blue and green text&#10;&#10;AI-generated content may be incorrect.">
            <a:extLst>
              <a:ext uri="{FF2B5EF4-FFF2-40B4-BE49-F238E27FC236}">
                <a16:creationId xmlns:a16="http://schemas.microsoft.com/office/drawing/2014/main" id="{837AA4FC-FB31-766D-C545-71547DE03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661" y="113034"/>
            <a:ext cx="1616919" cy="910396"/>
          </a:xfrm>
          <a:prstGeom prst="rect">
            <a:avLst/>
          </a:prstGeom>
        </p:spPr>
      </p:pic>
      <p:sp>
        <p:nvSpPr>
          <p:cNvPr id="2" name="Title 1">
            <a:extLst>
              <a:ext uri="{FF2B5EF4-FFF2-40B4-BE49-F238E27FC236}">
                <a16:creationId xmlns:a16="http://schemas.microsoft.com/office/drawing/2014/main" id="{0C3599AA-1749-E985-5B81-38833F2F3670}"/>
              </a:ext>
            </a:extLst>
          </p:cNvPr>
          <p:cNvSpPr txBox="1">
            <a:spLocks/>
          </p:cNvSpPr>
          <p:nvPr/>
        </p:nvSpPr>
        <p:spPr>
          <a:xfrm>
            <a:off x="1982580" y="297367"/>
            <a:ext cx="9200531" cy="62048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sz="2000" dirty="0" err="1">
                <a:solidFill>
                  <a:schemeClr val="tx1">
                    <a:lumMod val="75000"/>
                    <a:lumOff val="25000"/>
                  </a:schemeClr>
                </a:solidFill>
                <a:latin typeface="+mn-lt"/>
                <a:cs typeface="Calibri Light"/>
              </a:rPr>
              <a:t>Xylooligosaccharides</a:t>
            </a:r>
            <a:r>
              <a:rPr lang="en-US" sz="2000" dirty="0">
                <a:solidFill>
                  <a:schemeClr val="tx1">
                    <a:lumMod val="75000"/>
                    <a:lumOff val="25000"/>
                  </a:schemeClr>
                </a:solidFill>
                <a:latin typeface="+mn-lt"/>
                <a:cs typeface="Calibri Light"/>
              </a:rPr>
              <a:t> Support Favorable Shift in Microbial Composition and Alter Firmicutes/Bacteroides Ratio</a:t>
            </a:r>
            <a:endParaRPr lang="en-US" sz="2000" dirty="0">
              <a:solidFill>
                <a:schemeClr val="tx1">
                  <a:lumMod val="75000"/>
                  <a:lumOff val="25000"/>
                </a:schemeClr>
              </a:solidFill>
              <a:latin typeface="+mn-lt"/>
            </a:endParaRPr>
          </a:p>
        </p:txBody>
      </p:sp>
      <p:sp>
        <p:nvSpPr>
          <p:cNvPr id="34" name="TextBox 33">
            <a:extLst>
              <a:ext uri="{FF2B5EF4-FFF2-40B4-BE49-F238E27FC236}">
                <a16:creationId xmlns:a16="http://schemas.microsoft.com/office/drawing/2014/main" id="{8A6A2C52-CB20-7149-E717-1ED7A26D5195}"/>
              </a:ext>
            </a:extLst>
          </p:cNvPr>
          <p:cNvSpPr txBox="1"/>
          <p:nvPr/>
        </p:nvSpPr>
        <p:spPr>
          <a:xfrm>
            <a:off x="199941" y="6340925"/>
            <a:ext cx="4696911" cy="338554"/>
          </a:xfrm>
          <a:prstGeom prst="rect">
            <a:avLst/>
          </a:prstGeom>
          <a:noFill/>
        </p:spPr>
        <p:txBody>
          <a:bodyPr wrap="square">
            <a:spAutoFit/>
          </a:bodyPr>
          <a:lstStyle/>
          <a:p>
            <a:r>
              <a:rPr lang="en-US" sz="800" b="0" i="0" dirty="0">
                <a:solidFill>
                  <a:srgbClr val="212529"/>
                </a:solidFill>
                <a:effectLst/>
              </a:rPr>
              <a:t>Finegold SM, et al. </a:t>
            </a:r>
            <a:r>
              <a:rPr lang="en-US" sz="800" b="0" i="0" dirty="0" err="1">
                <a:solidFill>
                  <a:srgbClr val="212529"/>
                </a:solidFill>
                <a:effectLst/>
              </a:rPr>
              <a:t>Xylooligosaccharide</a:t>
            </a:r>
            <a:r>
              <a:rPr lang="en-US" sz="800" b="0" i="0" dirty="0">
                <a:solidFill>
                  <a:srgbClr val="212529"/>
                </a:solidFill>
                <a:effectLst/>
              </a:rPr>
              <a:t> increases bifidobacteria but not lactobacilli in human gut microbiota. Food </a:t>
            </a:r>
            <a:r>
              <a:rPr lang="en-US" sz="800" b="0" i="0" dirty="0" err="1">
                <a:solidFill>
                  <a:srgbClr val="212529"/>
                </a:solidFill>
                <a:effectLst/>
              </a:rPr>
              <a:t>Funct</a:t>
            </a:r>
            <a:r>
              <a:rPr lang="en-US" sz="800" b="0" i="0" dirty="0">
                <a:solidFill>
                  <a:srgbClr val="212529"/>
                </a:solidFill>
                <a:effectLst/>
              </a:rPr>
              <a:t>. 2014;5(3):436-445. doi:10.1039/c3fo60348b</a:t>
            </a:r>
            <a:endParaRPr lang="en-US" sz="800" dirty="0"/>
          </a:p>
        </p:txBody>
      </p:sp>
      <p:sp>
        <p:nvSpPr>
          <p:cNvPr id="10" name="TextBox 9">
            <a:extLst>
              <a:ext uri="{FF2B5EF4-FFF2-40B4-BE49-F238E27FC236}">
                <a16:creationId xmlns:a16="http://schemas.microsoft.com/office/drawing/2014/main" id="{60163A83-FB9F-A55F-BCAA-CB4481D9657B}"/>
              </a:ext>
            </a:extLst>
          </p:cNvPr>
          <p:cNvSpPr txBox="1"/>
          <p:nvPr/>
        </p:nvSpPr>
        <p:spPr>
          <a:xfrm>
            <a:off x="3026052" y="5932474"/>
            <a:ext cx="1191352" cy="261610"/>
          </a:xfrm>
          <a:prstGeom prst="rect">
            <a:avLst/>
          </a:prstGeom>
          <a:noFill/>
        </p:spPr>
        <p:txBody>
          <a:bodyPr wrap="none" rtlCol="0">
            <a:spAutoFit/>
          </a:bodyPr>
          <a:lstStyle/>
          <a:p>
            <a:r>
              <a:rPr lang="en-US" sz="1100" dirty="0"/>
              <a:t>*</a:t>
            </a:r>
            <a:r>
              <a:rPr lang="en-US" sz="1000" dirty="0"/>
              <a:t>p&lt;0.05 vs placebo</a:t>
            </a:r>
            <a:endParaRPr lang="en-US" sz="1100" dirty="0"/>
          </a:p>
        </p:txBody>
      </p:sp>
      <p:pic>
        <p:nvPicPr>
          <p:cNvPr id="24" name="Picture 23">
            <a:extLst>
              <a:ext uri="{FF2B5EF4-FFF2-40B4-BE49-F238E27FC236}">
                <a16:creationId xmlns:a16="http://schemas.microsoft.com/office/drawing/2014/main" id="{FD56A5F9-DC66-1EEB-1320-2AAE5484F2B9}"/>
              </a:ext>
            </a:extLst>
          </p:cNvPr>
          <p:cNvPicPr>
            <a:picLocks noChangeAspect="1"/>
          </p:cNvPicPr>
          <p:nvPr/>
        </p:nvPicPr>
        <p:blipFill>
          <a:blip r:embed="rId4"/>
          <a:stretch>
            <a:fillRect/>
          </a:stretch>
        </p:blipFill>
        <p:spPr>
          <a:xfrm>
            <a:off x="3026052" y="1077104"/>
            <a:ext cx="3497594" cy="2401715"/>
          </a:xfrm>
          <a:prstGeom prst="rect">
            <a:avLst/>
          </a:prstGeom>
        </p:spPr>
      </p:pic>
      <p:pic>
        <p:nvPicPr>
          <p:cNvPr id="42" name="Picture 41">
            <a:extLst>
              <a:ext uri="{FF2B5EF4-FFF2-40B4-BE49-F238E27FC236}">
                <a16:creationId xmlns:a16="http://schemas.microsoft.com/office/drawing/2014/main" id="{BDA1B905-B413-FEDB-D7EB-A6F9FF1B05BA}"/>
              </a:ext>
            </a:extLst>
          </p:cNvPr>
          <p:cNvPicPr>
            <a:picLocks noChangeAspect="1"/>
          </p:cNvPicPr>
          <p:nvPr/>
        </p:nvPicPr>
        <p:blipFill>
          <a:blip r:embed="rId5"/>
          <a:stretch>
            <a:fillRect/>
          </a:stretch>
        </p:blipFill>
        <p:spPr>
          <a:xfrm>
            <a:off x="3026052" y="3530759"/>
            <a:ext cx="3490152" cy="2401715"/>
          </a:xfrm>
          <a:prstGeom prst="rect">
            <a:avLst/>
          </a:prstGeom>
        </p:spPr>
      </p:pic>
      <p:pic>
        <p:nvPicPr>
          <p:cNvPr id="43" name="Picture 2">
            <a:extLst>
              <a:ext uri="{FF2B5EF4-FFF2-40B4-BE49-F238E27FC236}">
                <a16:creationId xmlns:a16="http://schemas.microsoft.com/office/drawing/2014/main" id="{72186819-EB85-0C3C-B300-22B7D97E09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38" t="-927" r="-3666" b="38135"/>
          <a:stretch>
            <a:fillRect/>
          </a:stretch>
        </p:blipFill>
        <p:spPr bwMode="auto">
          <a:xfrm>
            <a:off x="6875205" y="1604408"/>
            <a:ext cx="4727447" cy="4101038"/>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C17E1C8F-4D80-961B-E921-E8F51DBE42DF}"/>
              </a:ext>
            </a:extLst>
          </p:cNvPr>
          <p:cNvSpPr txBox="1"/>
          <p:nvPr/>
        </p:nvSpPr>
        <p:spPr>
          <a:xfrm>
            <a:off x="6582845" y="1220798"/>
            <a:ext cx="5019808" cy="276999"/>
          </a:xfrm>
          <a:prstGeom prst="rect">
            <a:avLst/>
          </a:prstGeom>
          <a:noFill/>
        </p:spPr>
        <p:txBody>
          <a:bodyPr wrap="square">
            <a:spAutoFit/>
          </a:bodyPr>
          <a:lstStyle/>
          <a:p>
            <a:r>
              <a:rPr lang="en-US" sz="1200" b="1" i="0" dirty="0">
                <a:solidFill>
                  <a:srgbClr val="282828"/>
                </a:solidFill>
                <a:effectLst/>
              </a:rPr>
              <a:t> Effects of XOS supplementation on gut microbiota in healthy partici</a:t>
            </a:r>
            <a:r>
              <a:rPr lang="en-US" sz="1200" b="1" dirty="0">
                <a:solidFill>
                  <a:srgbClr val="282828"/>
                </a:solidFill>
              </a:rPr>
              <a:t>pants</a:t>
            </a:r>
            <a:endParaRPr lang="en-US" sz="1200" dirty="0"/>
          </a:p>
        </p:txBody>
      </p:sp>
      <p:sp>
        <p:nvSpPr>
          <p:cNvPr id="47" name="TextBox 46">
            <a:extLst>
              <a:ext uri="{FF2B5EF4-FFF2-40B4-BE49-F238E27FC236}">
                <a16:creationId xmlns:a16="http://schemas.microsoft.com/office/drawing/2014/main" id="{BF6A803C-04DF-F1F1-8E08-FD24323EEA21}"/>
              </a:ext>
            </a:extLst>
          </p:cNvPr>
          <p:cNvSpPr txBox="1"/>
          <p:nvPr/>
        </p:nvSpPr>
        <p:spPr>
          <a:xfrm>
            <a:off x="429668" y="1497797"/>
            <a:ext cx="2244825" cy="1774845"/>
          </a:xfrm>
          <a:prstGeom prst="rect">
            <a:avLst/>
          </a:prstGeom>
          <a:noFill/>
          <a:ln>
            <a:solidFill>
              <a:schemeClr val="accent1"/>
            </a:solidFill>
          </a:ln>
        </p:spPr>
        <p:txBody>
          <a:bodyPr wrap="square">
            <a:spAutoFit/>
          </a:bodyPr>
          <a:lstStyle/>
          <a:p>
            <a:pPr>
              <a:spcAft>
                <a:spcPts val="400"/>
              </a:spcAft>
            </a:pPr>
            <a:r>
              <a:rPr lang="en-US" sz="1200" b="1" u="sng" dirty="0"/>
              <a:t>Design</a:t>
            </a:r>
            <a:endParaRPr lang="en-US" sz="1200" dirty="0"/>
          </a:p>
          <a:p>
            <a:pPr marL="171450" indent="-171450">
              <a:spcAft>
                <a:spcPts val="400"/>
              </a:spcAft>
              <a:buFont typeface="Arial" panose="020B0604020202020204" pitchFamily="34" charset="0"/>
              <a:buChar char="•"/>
            </a:pPr>
            <a:r>
              <a:rPr lang="en-US" sz="1200" dirty="0"/>
              <a:t>Double-blind, randomized, placebo-controlled</a:t>
            </a:r>
          </a:p>
          <a:p>
            <a:pPr marL="171450" indent="-171450">
              <a:spcAft>
                <a:spcPts val="400"/>
              </a:spcAft>
              <a:buFont typeface="Arial" panose="020B0604020202020204" pitchFamily="34" charset="0"/>
              <a:buChar char="•"/>
            </a:pPr>
            <a:r>
              <a:rPr lang="en-US" sz="1200" dirty="0"/>
              <a:t>32 healthy adult participants</a:t>
            </a:r>
          </a:p>
          <a:p>
            <a:pPr marL="171450" indent="-171450">
              <a:spcAft>
                <a:spcPts val="400"/>
              </a:spcAft>
              <a:buFont typeface="Arial" panose="020B0604020202020204" pitchFamily="34" charset="0"/>
              <a:buChar char="•"/>
            </a:pPr>
            <a:r>
              <a:rPr lang="en-US" sz="1200" dirty="0"/>
              <a:t>1.4g or 2.8g of </a:t>
            </a:r>
            <a:r>
              <a:rPr lang="en-US" sz="1200" dirty="0" err="1"/>
              <a:t>PreticX</a:t>
            </a:r>
            <a:r>
              <a:rPr lang="en-US" sz="1200" dirty="0"/>
              <a:t>® per day, or placebo</a:t>
            </a:r>
          </a:p>
          <a:p>
            <a:pPr marL="171450" indent="-171450">
              <a:spcAft>
                <a:spcPts val="400"/>
              </a:spcAft>
              <a:buFont typeface="Arial" panose="020B0604020202020204" pitchFamily="34" charset="0"/>
              <a:buChar char="•"/>
            </a:pPr>
            <a:r>
              <a:rPr lang="en-US" sz="1200" dirty="0"/>
              <a:t>8-week supplementation with 2-week washout</a:t>
            </a:r>
          </a:p>
        </p:txBody>
      </p:sp>
      <p:sp>
        <p:nvSpPr>
          <p:cNvPr id="49" name="TextBox 48">
            <a:extLst>
              <a:ext uri="{FF2B5EF4-FFF2-40B4-BE49-F238E27FC236}">
                <a16:creationId xmlns:a16="http://schemas.microsoft.com/office/drawing/2014/main" id="{A84100CF-0DB4-DDAE-DDDA-ADBA57D12E7B}"/>
              </a:ext>
            </a:extLst>
          </p:cNvPr>
          <p:cNvSpPr txBox="1"/>
          <p:nvPr/>
        </p:nvSpPr>
        <p:spPr>
          <a:xfrm>
            <a:off x="429668" y="3654927"/>
            <a:ext cx="2244825" cy="2277547"/>
          </a:xfrm>
          <a:prstGeom prst="rect">
            <a:avLst/>
          </a:prstGeom>
          <a:noFill/>
          <a:ln>
            <a:solidFill>
              <a:schemeClr val="accent1"/>
            </a:solidFill>
          </a:ln>
        </p:spPr>
        <p:txBody>
          <a:bodyPr wrap="square">
            <a:spAutoFit/>
          </a:bodyPr>
          <a:lstStyle/>
          <a:p>
            <a:pPr>
              <a:spcAft>
                <a:spcPts val="400"/>
              </a:spcAft>
            </a:pPr>
            <a:r>
              <a:rPr lang="en-US" sz="1200" b="1" u="sng" dirty="0"/>
              <a:t>Results</a:t>
            </a:r>
            <a:endParaRPr lang="en-US" sz="1200" dirty="0"/>
          </a:p>
          <a:p>
            <a:pPr marL="171450" indent="-171450">
              <a:spcAft>
                <a:spcPts val="400"/>
              </a:spcAft>
              <a:buFont typeface="Arial" panose="020B0604020202020204" pitchFamily="34" charset="0"/>
              <a:buChar char="•"/>
            </a:pPr>
            <a:r>
              <a:rPr lang="en-US" sz="1200" dirty="0"/>
              <a:t>Increase in absolute </a:t>
            </a:r>
            <a:r>
              <a:rPr lang="en-US" sz="1200" b="1" i="1" dirty="0"/>
              <a:t>Bifidobacterium</a:t>
            </a:r>
            <a:r>
              <a:rPr lang="en-US" sz="1200" dirty="0"/>
              <a:t> from baseline significantly greater</a:t>
            </a:r>
          </a:p>
          <a:p>
            <a:pPr marL="171450" indent="-171450">
              <a:spcAft>
                <a:spcPts val="400"/>
              </a:spcAft>
              <a:buFont typeface="Arial" panose="020B0604020202020204" pitchFamily="34" charset="0"/>
              <a:buChar char="•"/>
            </a:pPr>
            <a:r>
              <a:rPr lang="en-US" sz="1200" dirty="0"/>
              <a:t>Increase in absolute </a:t>
            </a:r>
            <a:r>
              <a:rPr lang="en-US" sz="1200" b="1" i="1" dirty="0"/>
              <a:t>Bacteroides fragilis </a:t>
            </a:r>
            <a:r>
              <a:rPr lang="en-US" sz="1200" dirty="0"/>
              <a:t>from baseline significantly greater (2.8g) at all time points</a:t>
            </a:r>
          </a:p>
          <a:p>
            <a:pPr marL="171450" indent="-171450">
              <a:spcAft>
                <a:spcPts val="400"/>
              </a:spcAft>
              <a:buFont typeface="Arial" panose="020B0604020202020204" pitchFamily="34" charset="0"/>
              <a:buChar char="•"/>
            </a:pPr>
            <a:r>
              <a:rPr lang="en-US" sz="1200" dirty="0"/>
              <a:t>Significant increase in relative </a:t>
            </a:r>
            <a:r>
              <a:rPr lang="en-US" sz="1200" b="1" i="1" dirty="0" err="1"/>
              <a:t>Akkermansia</a:t>
            </a:r>
            <a:r>
              <a:rPr lang="en-US" sz="1200" dirty="0"/>
              <a:t> (2.8g) vs placebo (p=0.041)</a:t>
            </a:r>
          </a:p>
        </p:txBody>
      </p:sp>
    </p:spTree>
    <p:extLst>
      <p:ext uri="{BB962C8B-B14F-4D97-AF65-F5344CB8AC3E}">
        <p14:creationId xmlns:p14="http://schemas.microsoft.com/office/powerpoint/2010/main" val="607359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8C824-2381-F696-BE78-DF89B78F4A34}"/>
            </a:ext>
          </a:extLst>
        </p:cNvPr>
        <p:cNvGrpSpPr/>
        <p:nvPr/>
      </p:nvGrpSpPr>
      <p:grpSpPr>
        <a:xfrm>
          <a:off x="0" y="0"/>
          <a:ext cx="0" cy="0"/>
          <a:chOff x="0" y="0"/>
          <a:chExt cx="0" cy="0"/>
        </a:xfrm>
      </p:grpSpPr>
      <p:pic>
        <p:nvPicPr>
          <p:cNvPr id="7" name="Picture 6" descr="A black background with blue and green text&#10;&#10;AI-generated content may be incorrect.">
            <a:extLst>
              <a:ext uri="{FF2B5EF4-FFF2-40B4-BE49-F238E27FC236}">
                <a16:creationId xmlns:a16="http://schemas.microsoft.com/office/drawing/2014/main" id="{46C859D7-29D6-CB3D-99C0-AC3EB7A10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05" y="-42017"/>
            <a:ext cx="1616919" cy="910396"/>
          </a:xfrm>
          <a:prstGeom prst="rect">
            <a:avLst/>
          </a:prstGeom>
        </p:spPr>
      </p:pic>
      <p:sp>
        <p:nvSpPr>
          <p:cNvPr id="2" name="Title 1">
            <a:extLst>
              <a:ext uri="{FF2B5EF4-FFF2-40B4-BE49-F238E27FC236}">
                <a16:creationId xmlns:a16="http://schemas.microsoft.com/office/drawing/2014/main" id="{86AC9DD5-8D1E-3200-633F-7FAA45AEC0AD}"/>
              </a:ext>
            </a:extLst>
          </p:cNvPr>
          <p:cNvSpPr txBox="1">
            <a:spLocks/>
          </p:cNvSpPr>
          <p:nvPr/>
        </p:nvSpPr>
        <p:spPr>
          <a:xfrm>
            <a:off x="0" y="257797"/>
            <a:ext cx="8990912" cy="6204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j-ea"/>
                <a:cs typeface="Calibri Light"/>
              </a:rPr>
              <a:t>Xylooligosaccharides</a:t>
            </a:r>
            <a:r>
              <a:rPr kumimoji="0" lang="en-US" sz="2400" i="0" u="none" strike="noStrike" kern="1200" cap="none" spc="0" normalizeH="0" baseline="0" noProof="0" dirty="0">
                <a:ln>
                  <a:noFill/>
                </a:ln>
                <a:solidFill>
                  <a:schemeClr val="tx1">
                    <a:lumMod val="75000"/>
                    <a:lumOff val="25000"/>
                  </a:schemeClr>
                </a:solidFill>
                <a:effectLst/>
                <a:uLnTx/>
                <a:uFillTx/>
                <a:latin typeface="Calibri" panose="020F0502020204030204"/>
                <a:ea typeface="+mj-ea"/>
                <a:cs typeface="Calibri Light"/>
              </a:rPr>
              <a:t> Promote Gut Motility </a:t>
            </a:r>
            <a:endParaRPr kumimoji="0" lang="en-US" sz="2400" i="0" u="none" strike="noStrike" kern="1200" cap="none" spc="0" normalizeH="0" baseline="0" noProof="0" dirty="0">
              <a:ln>
                <a:noFill/>
              </a:ln>
              <a:solidFill>
                <a:schemeClr val="tx1">
                  <a:lumMod val="75000"/>
                  <a:lumOff val="25000"/>
                </a:schemeClr>
              </a:solidFill>
              <a:effectLst/>
              <a:uLnTx/>
              <a:uFillTx/>
              <a:latin typeface="Calibri" panose="020F0502020204030204"/>
              <a:ea typeface="+mj-ea"/>
              <a:cs typeface="+mj-cs"/>
            </a:endParaRPr>
          </a:p>
        </p:txBody>
      </p:sp>
      <p:graphicFrame>
        <p:nvGraphicFramePr>
          <p:cNvPr id="11" name="Chart 10">
            <a:extLst>
              <a:ext uri="{FF2B5EF4-FFF2-40B4-BE49-F238E27FC236}">
                <a16:creationId xmlns:a16="http://schemas.microsoft.com/office/drawing/2014/main" id="{1BFAAFA3-0FD4-6349-B925-AA9D6458793B}"/>
              </a:ext>
            </a:extLst>
          </p:cNvPr>
          <p:cNvGraphicFramePr>
            <a:graphicFrameLocks noChangeAspect="1"/>
          </p:cNvGraphicFramePr>
          <p:nvPr/>
        </p:nvGraphicFramePr>
        <p:xfrm>
          <a:off x="6288937" y="979768"/>
          <a:ext cx="4221284" cy="2934454"/>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CC840D5E-BB55-5594-AC62-46FA8C53054E}"/>
              </a:ext>
            </a:extLst>
          </p:cNvPr>
          <p:cNvGrpSpPr/>
          <p:nvPr/>
        </p:nvGrpSpPr>
        <p:grpSpPr>
          <a:xfrm>
            <a:off x="985617" y="979767"/>
            <a:ext cx="4457700" cy="3098800"/>
            <a:chOff x="985617" y="1075464"/>
            <a:chExt cx="4457700" cy="3098800"/>
          </a:xfrm>
        </p:grpSpPr>
        <p:graphicFrame>
          <p:nvGraphicFramePr>
            <p:cNvPr id="3" name="Chart 2">
              <a:extLst>
                <a:ext uri="{FF2B5EF4-FFF2-40B4-BE49-F238E27FC236}">
                  <a16:creationId xmlns:a16="http://schemas.microsoft.com/office/drawing/2014/main" id="{33D7C4B5-CED3-E1FB-C0D2-A84D64E92E4F}"/>
                </a:ext>
              </a:extLst>
            </p:cNvPr>
            <p:cNvGraphicFramePr>
              <a:graphicFrameLocks noChangeAspect="1"/>
            </p:cNvGraphicFramePr>
            <p:nvPr/>
          </p:nvGraphicFramePr>
          <p:xfrm>
            <a:off x="985617" y="1075464"/>
            <a:ext cx="4457700" cy="30988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CF9E1B2F-8C67-9817-A130-D65E8B8E6A57}"/>
                </a:ext>
              </a:extLst>
            </p:cNvPr>
            <p:cNvSpPr txBox="1"/>
            <p:nvPr/>
          </p:nvSpPr>
          <p:spPr>
            <a:xfrm>
              <a:off x="2831129" y="1965411"/>
              <a:ext cx="3000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283B7AC5-E17B-9950-F005-54A4BE838319}"/>
                </a:ext>
              </a:extLst>
            </p:cNvPr>
            <p:cNvSpPr txBox="1"/>
            <p:nvPr/>
          </p:nvSpPr>
          <p:spPr>
            <a:xfrm>
              <a:off x="3369012" y="1847076"/>
              <a:ext cx="3000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TextBox 5">
              <a:extLst>
                <a:ext uri="{FF2B5EF4-FFF2-40B4-BE49-F238E27FC236}">
                  <a16:creationId xmlns:a16="http://schemas.microsoft.com/office/drawing/2014/main" id="{1F2A24A7-B3F1-C169-DA28-CBCED842EEF2}"/>
                </a:ext>
              </a:extLst>
            </p:cNvPr>
            <p:cNvSpPr txBox="1"/>
            <p:nvPr/>
          </p:nvSpPr>
          <p:spPr>
            <a:xfrm>
              <a:off x="3906895" y="1705442"/>
              <a:ext cx="3000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1A0D80E8-BFBF-CE4A-1940-D6ECD0812A9D}"/>
                </a:ext>
              </a:extLst>
            </p:cNvPr>
            <p:cNvSpPr txBox="1"/>
            <p:nvPr/>
          </p:nvSpPr>
          <p:spPr>
            <a:xfrm>
              <a:off x="4444778" y="1705442"/>
              <a:ext cx="3000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AFF943B7-F061-98DB-D393-1E950E0ECEE5}"/>
                </a:ext>
              </a:extLst>
            </p:cNvPr>
            <p:cNvSpPr txBox="1"/>
            <p:nvPr/>
          </p:nvSpPr>
          <p:spPr>
            <a:xfrm>
              <a:off x="4976723" y="1914668"/>
              <a:ext cx="3000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A178BA3C-D4C2-D5D5-CF77-09CADDB124A5}"/>
                </a:ext>
              </a:extLst>
            </p:cNvPr>
            <p:cNvSpPr txBox="1"/>
            <p:nvPr/>
          </p:nvSpPr>
          <p:spPr>
            <a:xfrm>
              <a:off x="4071563" y="3777448"/>
              <a:ext cx="13035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p&lt;0.05 vs placebo</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909B2D01-5A4E-D970-A7D9-4F73806F3E45}"/>
              </a:ext>
            </a:extLst>
          </p:cNvPr>
          <p:cNvSpPr txBox="1"/>
          <p:nvPr/>
        </p:nvSpPr>
        <p:spPr>
          <a:xfrm>
            <a:off x="9182613" y="3806676"/>
            <a:ext cx="13276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p&lt;0.05 vs baseline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19FAFDC-5773-7D22-EF64-82C5A5EE443F}"/>
              </a:ext>
            </a:extLst>
          </p:cNvPr>
          <p:cNvSpPr txBox="1"/>
          <p:nvPr/>
        </p:nvSpPr>
        <p:spPr>
          <a:xfrm>
            <a:off x="7773493" y="1839035"/>
            <a:ext cx="3000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B4D54183-F304-4CEF-84D3-5B1CA7D10DE5}"/>
              </a:ext>
            </a:extLst>
          </p:cNvPr>
          <p:cNvSpPr txBox="1"/>
          <p:nvPr/>
        </p:nvSpPr>
        <p:spPr>
          <a:xfrm>
            <a:off x="8474885" y="1685048"/>
            <a:ext cx="3000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7" name="TextBox 16">
            <a:extLst>
              <a:ext uri="{FF2B5EF4-FFF2-40B4-BE49-F238E27FC236}">
                <a16:creationId xmlns:a16="http://schemas.microsoft.com/office/drawing/2014/main" id="{018CD8D2-4D06-3700-247E-A4C1550010F8}"/>
              </a:ext>
            </a:extLst>
          </p:cNvPr>
          <p:cNvSpPr txBox="1"/>
          <p:nvPr/>
        </p:nvSpPr>
        <p:spPr>
          <a:xfrm>
            <a:off x="9175926" y="1622290"/>
            <a:ext cx="3000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8" name="TextBox 17">
            <a:extLst>
              <a:ext uri="{FF2B5EF4-FFF2-40B4-BE49-F238E27FC236}">
                <a16:creationId xmlns:a16="http://schemas.microsoft.com/office/drawing/2014/main" id="{A8C67A05-F8D8-FC0A-8C4D-1C39BE0549E5}"/>
              </a:ext>
            </a:extLst>
          </p:cNvPr>
          <p:cNvSpPr txBox="1"/>
          <p:nvPr/>
        </p:nvSpPr>
        <p:spPr>
          <a:xfrm>
            <a:off x="9876965" y="1516500"/>
            <a:ext cx="3000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39808865-75D9-21BD-0E54-6423FC09D144}"/>
              </a:ext>
            </a:extLst>
          </p:cNvPr>
          <p:cNvSpPr txBox="1"/>
          <p:nvPr/>
        </p:nvSpPr>
        <p:spPr>
          <a:xfrm>
            <a:off x="0" y="6273225"/>
            <a:ext cx="5732375" cy="58477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(1) Jeon JH, et al. Effect of </a:t>
            </a:r>
            <a:r>
              <a:rPr kumimoji="0" lang="en-US" sz="800" b="0" i="0" u="none" strike="noStrike" kern="1200" cap="none" spc="0" normalizeH="0" baseline="0" noProof="0" dirty="0" err="1">
                <a:ln>
                  <a:noFill/>
                </a:ln>
                <a:solidFill>
                  <a:schemeClr val="tx1">
                    <a:lumMod val="65000"/>
                    <a:lumOff val="35000"/>
                  </a:schemeClr>
                </a:solidFill>
                <a:effectLst/>
                <a:uLnTx/>
                <a:uFillTx/>
                <a:latin typeface="Calibri" panose="020F0502020204030204"/>
                <a:ea typeface="+mn-ea"/>
                <a:cs typeface="+mn-cs"/>
              </a:rPr>
              <a:t>xylooligosaccharide</a:t>
            </a:r>
            <a:r>
              <a:rPr kumimoji="0" lang="en-US" sz="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-sugar mixture on defecation frequency and symptoms in young women with constipation: a randomized, double-blind, placebo-controlled trial. J </a:t>
            </a:r>
            <a:r>
              <a:rPr kumimoji="0" lang="en-US" sz="800" b="0" i="0" u="none" strike="noStrike" kern="1200" cap="none" spc="0" normalizeH="0" baseline="0" noProof="0" dirty="0" err="1">
                <a:ln>
                  <a:noFill/>
                </a:ln>
                <a:solidFill>
                  <a:schemeClr val="tx1">
                    <a:lumMod val="65000"/>
                    <a:lumOff val="35000"/>
                  </a:schemeClr>
                </a:solidFill>
                <a:effectLst/>
                <a:uLnTx/>
                <a:uFillTx/>
                <a:latin typeface="Calibri" panose="020F0502020204030204"/>
                <a:ea typeface="+mn-ea"/>
                <a:cs typeface="+mn-cs"/>
              </a:rPr>
              <a:t>Nutr</a:t>
            </a:r>
            <a:r>
              <a:rPr kumimoji="0" lang="en-US" sz="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 Health. 2015;48:19–29.</a:t>
            </a:r>
          </a:p>
          <a:p>
            <a:pPr marR="0" lvl="0" algn="l" defTabSz="914400" rtl="0" eaLnBrk="1" fontAlgn="auto" latinLnBrk="0" hangingPunct="1">
              <a:lnSpc>
                <a:spcPct val="100000"/>
              </a:lnSpc>
              <a:spcBef>
                <a:spcPts val="0"/>
              </a:spcBef>
              <a:spcAft>
                <a:spcPts val="0"/>
              </a:spcAft>
              <a:buClrTx/>
              <a:buSzTx/>
              <a:tabLst/>
              <a:defRPr/>
            </a:pPr>
            <a:r>
              <a:rPr lang="en-US" sz="800" dirty="0">
                <a:solidFill>
                  <a:schemeClr val="tx1">
                    <a:lumMod val="65000"/>
                    <a:lumOff val="35000"/>
                  </a:schemeClr>
                </a:solidFill>
                <a:latin typeface="Calibri" panose="020F0502020204030204"/>
              </a:rPr>
              <a:t>(2) </a:t>
            </a:r>
            <a:r>
              <a:rPr kumimoji="0" lang="en-US" sz="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Tateyama I, et al. Effect of </a:t>
            </a:r>
            <a:r>
              <a:rPr kumimoji="0" lang="en-US" sz="800" b="0" i="0" u="none" strike="noStrike" kern="1200" cap="none" spc="0" normalizeH="0" baseline="0" noProof="0" dirty="0" err="1">
                <a:ln>
                  <a:noFill/>
                </a:ln>
                <a:solidFill>
                  <a:schemeClr val="tx1">
                    <a:lumMod val="65000"/>
                    <a:lumOff val="35000"/>
                  </a:schemeClr>
                </a:solidFill>
                <a:effectLst/>
                <a:uLnTx/>
                <a:uFillTx/>
                <a:latin typeface="Calibri" panose="020F0502020204030204"/>
                <a:ea typeface="+mn-ea"/>
                <a:cs typeface="+mn-cs"/>
              </a:rPr>
              <a:t>xylooligosaccharide</a:t>
            </a:r>
            <a:r>
              <a:rPr kumimoji="0" lang="en-US" sz="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 intake on severe constipation in pregnant women. J </a:t>
            </a:r>
            <a:r>
              <a:rPr kumimoji="0" lang="en-US" sz="800" b="0" i="0" u="none" strike="noStrike" kern="1200" cap="none" spc="0" normalizeH="0" baseline="0" noProof="0" dirty="0" err="1">
                <a:ln>
                  <a:noFill/>
                </a:ln>
                <a:solidFill>
                  <a:schemeClr val="tx1">
                    <a:lumMod val="65000"/>
                    <a:lumOff val="35000"/>
                  </a:schemeClr>
                </a:solidFill>
                <a:effectLst/>
                <a:uLnTx/>
                <a:uFillTx/>
                <a:latin typeface="Calibri" panose="020F0502020204030204"/>
                <a:ea typeface="+mn-ea"/>
                <a:cs typeface="+mn-cs"/>
              </a:rPr>
              <a:t>Nutr</a:t>
            </a:r>
            <a:r>
              <a:rPr kumimoji="0" lang="en-US" sz="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 Sci </a:t>
            </a:r>
            <a:r>
              <a:rPr kumimoji="0" lang="en-US" sz="800" b="0" i="0" u="none" strike="noStrike" kern="1200" cap="none" spc="0" normalizeH="0" baseline="0" noProof="0" dirty="0" err="1">
                <a:ln>
                  <a:noFill/>
                </a:ln>
                <a:solidFill>
                  <a:schemeClr val="tx1">
                    <a:lumMod val="65000"/>
                    <a:lumOff val="35000"/>
                  </a:schemeClr>
                </a:solidFill>
                <a:effectLst/>
                <a:uLnTx/>
                <a:uFillTx/>
                <a:latin typeface="Calibri" panose="020F0502020204030204"/>
                <a:ea typeface="+mn-ea"/>
                <a:cs typeface="+mn-cs"/>
              </a:rPr>
              <a:t>Vitaminol</a:t>
            </a:r>
            <a:r>
              <a:rPr kumimoji="0" lang="en-US" sz="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 (Tokyo). 2005;51(6):445–448.</a:t>
            </a:r>
          </a:p>
        </p:txBody>
      </p:sp>
      <p:sp>
        <p:nvSpPr>
          <p:cNvPr id="21" name="TextBox 20">
            <a:extLst>
              <a:ext uri="{FF2B5EF4-FFF2-40B4-BE49-F238E27FC236}">
                <a16:creationId xmlns:a16="http://schemas.microsoft.com/office/drawing/2014/main" id="{7C632CA6-EAF2-D944-EA16-35B67E069E60}"/>
              </a:ext>
            </a:extLst>
          </p:cNvPr>
          <p:cNvSpPr txBox="1"/>
          <p:nvPr/>
        </p:nvSpPr>
        <p:spPr>
          <a:xfrm>
            <a:off x="1119912" y="4088470"/>
            <a:ext cx="4498200" cy="1692771"/>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Design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Double-blind, randomized, placebo-controlled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700mg of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PreticX</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per day, or placebo for 6 weeks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56 young women with constipation (mean age 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Results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Beginning at week 2 the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PreticX</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group had significantly more weekly stools compared to placebo</a:t>
            </a:r>
          </a:p>
        </p:txBody>
      </p:sp>
      <p:sp>
        <p:nvSpPr>
          <p:cNvPr id="22" name="TextBox 21">
            <a:extLst>
              <a:ext uri="{FF2B5EF4-FFF2-40B4-BE49-F238E27FC236}">
                <a16:creationId xmlns:a16="http://schemas.microsoft.com/office/drawing/2014/main" id="{C5323C51-7719-1278-77D6-EFD768280CCD}"/>
              </a:ext>
            </a:extLst>
          </p:cNvPr>
          <p:cNvSpPr txBox="1"/>
          <p:nvPr/>
        </p:nvSpPr>
        <p:spPr>
          <a:xfrm>
            <a:off x="6292049" y="4088470"/>
            <a:ext cx="4365671" cy="1692771"/>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Design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Open label intervention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3g of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PreticX</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per day for 4 weeks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27 pregnant women with constipation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rPr>
              <a:t>Results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PreticX</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significantly increased the number of weekly stools from one-per-week to nearly seven-per-week</a:t>
            </a:r>
          </a:p>
        </p:txBody>
      </p:sp>
    </p:spTree>
    <p:extLst>
      <p:ext uri="{BB962C8B-B14F-4D97-AF65-F5344CB8AC3E}">
        <p14:creationId xmlns:p14="http://schemas.microsoft.com/office/powerpoint/2010/main" val="2188470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1AF38-442B-3E45-500B-B1E09DB26115}"/>
              </a:ext>
            </a:extLst>
          </p:cNvPr>
          <p:cNvSpPr>
            <a:spLocks noGrp="1"/>
          </p:cNvSpPr>
          <p:nvPr>
            <p:ph type="title"/>
          </p:nvPr>
        </p:nvSpPr>
        <p:spPr>
          <a:xfrm>
            <a:off x="236219" y="147876"/>
            <a:ext cx="9502141" cy="795528"/>
          </a:xfrm>
        </p:spPr>
        <p:txBody>
          <a:bodyPr>
            <a:normAutofit fontScale="90000"/>
          </a:bodyPr>
          <a:lstStyle/>
          <a:p>
            <a:r>
              <a:rPr lang="en-US" sz="3200" dirty="0"/>
              <a:t>Freeze Dried Whole Kiwifruit are Strong Prebiotic Substrates for Protective Microbial Species </a:t>
            </a:r>
          </a:p>
        </p:txBody>
      </p:sp>
      <p:graphicFrame>
        <p:nvGraphicFramePr>
          <p:cNvPr id="7" name="Diagram 6">
            <a:extLst>
              <a:ext uri="{FF2B5EF4-FFF2-40B4-BE49-F238E27FC236}">
                <a16:creationId xmlns:a16="http://schemas.microsoft.com/office/drawing/2014/main" id="{9F0038C3-159B-52A3-1560-F3FB0A556762}"/>
              </a:ext>
            </a:extLst>
          </p:cNvPr>
          <p:cNvGraphicFramePr/>
          <p:nvPr>
            <p:extLst>
              <p:ext uri="{D42A27DB-BD31-4B8C-83A1-F6EECF244321}">
                <p14:modId xmlns:p14="http://schemas.microsoft.com/office/powerpoint/2010/main" val="3341124118"/>
              </p:ext>
            </p:extLst>
          </p:nvPr>
        </p:nvGraphicFramePr>
        <p:xfrm>
          <a:off x="731520" y="1271016"/>
          <a:ext cx="5909446" cy="5385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Right 7">
            <a:extLst>
              <a:ext uri="{FF2B5EF4-FFF2-40B4-BE49-F238E27FC236}">
                <a16:creationId xmlns:a16="http://schemas.microsoft.com/office/drawing/2014/main" id="{694CE722-FF9A-4725-8057-CA6100A6A2D9}"/>
              </a:ext>
            </a:extLst>
          </p:cNvPr>
          <p:cNvSpPr/>
          <p:nvPr/>
        </p:nvSpPr>
        <p:spPr>
          <a:xfrm>
            <a:off x="6622678" y="3806269"/>
            <a:ext cx="754006" cy="315309"/>
          </a:xfrm>
          <a:prstGeom prst="rightArrow">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NZ"/>
          </a:p>
        </p:txBody>
      </p:sp>
      <p:pic>
        <p:nvPicPr>
          <p:cNvPr id="5122" name="Picture 2" descr="Image result for gold and green kiwi">
            <a:extLst>
              <a:ext uri="{FF2B5EF4-FFF2-40B4-BE49-F238E27FC236}">
                <a16:creationId xmlns:a16="http://schemas.microsoft.com/office/drawing/2014/main" id="{05F75958-E6C0-0E0A-9CB1-1CDFA845F226}"/>
              </a:ext>
            </a:extLst>
          </p:cNvPr>
          <p:cNvPicPr>
            <a:picLocks noChangeAspect="1" noChangeArrowheads="1"/>
          </p:cNvPicPr>
          <p:nvPr/>
        </p:nvPicPr>
        <p:blipFill>
          <a:blip r:embed="rId8">
            <a:alphaModFix amt="27000"/>
            <a:extLst>
              <a:ext uri="{28A0092B-C50C-407E-A947-70E740481C1C}">
                <a14:useLocalDpi xmlns:a14="http://schemas.microsoft.com/office/drawing/2010/main" val="0"/>
              </a:ext>
            </a:extLst>
          </a:blip>
          <a:srcRect/>
          <a:stretch>
            <a:fillRect/>
          </a:stretch>
        </p:blipFill>
        <p:spPr bwMode="auto">
          <a:xfrm>
            <a:off x="7394972" y="2139675"/>
            <a:ext cx="3958828" cy="28712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995D467-174D-8E31-94A9-09B04CCAC4A7}"/>
              </a:ext>
            </a:extLst>
          </p:cNvPr>
          <p:cNvSpPr txBox="1"/>
          <p:nvPr/>
        </p:nvSpPr>
        <p:spPr>
          <a:xfrm>
            <a:off x="7648957" y="2557601"/>
            <a:ext cx="3582488" cy="2400657"/>
          </a:xfrm>
          <a:prstGeom prst="rect">
            <a:avLst/>
          </a:prstGeom>
          <a:noFill/>
        </p:spPr>
        <p:txBody>
          <a:bodyPr wrap="square" rtlCol="0">
            <a:spAutoFit/>
          </a:bodyPr>
          <a:lstStyle/>
          <a:p>
            <a:r>
              <a:rPr lang="en-NZ" sz="2200" b="1" i="1" dirty="0" err="1">
                <a:solidFill>
                  <a:schemeClr val="bg2">
                    <a:lumMod val="25000"/>
                  </a:schemeClr>
                </a:solidFill>
              </a:rPr>
              <a:t>Faecalibacterium</a:t>
            </a:r>
            <a:r>
              <a:rPr lang="en-NZ" sz="2200" b="1" i="1" dirty="0">
                <a:solidFill>
                  <a:schemeClr val="bg2">
                    <a:lumMod val="25000"/>
                  </a:schemeClr>
                </a:solidFill>
              </a:rPr>
              <a:t> </a:t>
            </a:r>
            <a:r>
              <a:rPr lang="en-NZ" sz="2200" b="1" i="1" dirty="0" err="1">
                <a:solidFill>
                  <a:schemeClr val="bg2">
                    <a:lumMod val="25000"/>
                  </a:schemeClr>
                </a:solidFill>
              </a:rPr>
              <a:t>prausnitzii</a:t>
            </a:r>
            <a:endParaRPr lang="en-NZ" sz="2200" b="1" i="1" dirty="0">
              <a:solidFill>
                <a:schemeClr val="bg2">
                  <a:lumMod val="25000"/>
                </a:schemeClr>
              </a:solidFill>
            </a:endParaRPr>
          </a:p>
          <a:p>
            <a:r>
              <a:rPr lang="en-NZ" sz="2200" b="1" i="1" dirty="0" err="1">
                <a:solidFill>
                  <a:schemeClr val="bg2">
                    <a:lumMod val="25000"/>
                  </a:schemeClr>
                </a:solidFill>
              </a:rPr>
              <a:t>Ruminococcaceae</a:t>
            </a:r>
            <a:endParaRPr lang="en-NZ" sz="2200" b="1" i="1" dirty="0">
              <a:solidFill>
                <a:schemeClr val="bg2">
                  <a:lumMod val="25000"/>
                </a:schemeClr>
              </a:solidFill>
            </a:endParaRPr>
          </a:p>
          <a:p>
            <a:r>
              <a:rPr lang="en-NZ" sz="2200" b="1" i="1" dirty="0" err="1">
                <a:solidFill>
                  <a:schemeClr val="bg2">
                    <a:lumMod val="25000"/>
                  </a:schemeClr>
                </a:solidFill>
              </a:rPr>
              <a:t>Lachnospiraceae</a:t>
            </a:r>
            <a:endParaRPr lang="en-NZ" sz="2200" b="1" i="1" dirty="0">
              <a:solidFill>
                <a:schemeClr val="bg2">
                  <a:lumMod val="25000"/>
                </a:schemeClr>
              </a:solidFill>
            </a:endParaRPr>
          </a:p>
          <a:p>
            <a:r>
              <a:rPr lang="en-NZ" sz="2200" b="1" i="1" dirty="0">
                <a:solidFill>
                  <a:schemeClr val="bg2">
                    <a:lumMod val="25000"/>
                  </a:schemeClr>
                </a:solidFill>
              </a:rPr>
              <a:t>Bacillus </a:t>
            </a:r>
            <a:r>
              <a:rPr lang="en-NZ" sz="2200" b="1" dirty="0">
                <a:solidFill>
                  <a:schemeClr val="bg2">
                    <a:lumMod val="25000"/>
                  </a:schemeClr>
                </a:solidFill>
              </a:rPr>
              <a:t>spp.</a:t>
            </a:r>
          </a:p>
          <a:p>
            <a:r>
              <a:rPr lang="en-NZ" sz="2200" b="1" i="1" dirty="0">
                <a:solidFill>
                  <a:schemeClr val="bg2">
                    <a:lumMod val="25000"/>
                  </a:schemeClr>
                </a:solidFill>
              </a:rPr>
              <a:t>Bifidobacterium </a:t>
            </a:r>
            <a:r>
              <a:rPr lang="en-NZ" sz="2200" b="1" dirty="0">
                <a:solidFill>
                  <a:schemeClr val="bg2">
                    <a:lumMod val="25000"/>
                  </a:schemeClr>
                </a:solidFill>
              </a:rPr>
              <a:t>spp.</a:t>
            </a:r>
            <a:r>
              <a:rPr lang="en-NZ" sz="2200" b="1" i="1" dirty="0">
                <a:solidFill>
                  <a:schemeClr val="bg2">
                    <a:lumMod val="25000"/>
                  </a:schemeClr>
                </a:solidFill>
              </a:rPr>
              <a:t> </a:t>
            </a:r>
          </a:p>
          <a:p>
            <a:r>
              <a:rPr lang="en-NZ" sz="2200" b="1" i="1" dirty="0">
                <a:solidFill>
                  <a:schemeClr val="bg2">
                    <a:lumMod val="25000"/>
                  </a:schemeClr>
                </a:solidFill>
              </a:rPr>
              <a:t>Lactobacillus</a:t>
            </a:r>
            <a:endParaRPr lang="en-NZ" sz="2200" b="1" dirty="0">
              <a:solidFill>
                <a:schemeClr val="bg2">
                  <a:lumMod val="25000"/>
                </a:schemeClr>
              </a:solidFill>
            </a:endParaRPr>
          </a:p>
          <a:p>
            <a:endParaRPr lang="en-US" dirty="0">
              <a:solidFill>
                <a:schemeClr val="bg2">
                  <a:lumMod val="25000"/>
                </a:schemeClr>
              </a:solidFill>
            </a:endParaRPr>
          </a:p>
        </p:txBody>
      </p:sp>
      <p:pic>
        <p:nvPicPr>
          <p:cNvPr id="3" name="Picture 2" descr="A black text on a black background&#10;&#10;Description automatically generated">
            <a:extLst>
              <a:ext uri="{FF2B5EF4-FFF2-40B4-BE49-F238E27FC236}">
                <a16:creationId xmlns:a16="http://schemas.microsoft.com/office/drawing/2014/main" id="{03CC13FD-4BD5-AD5A-C14A-5C5CC34B6A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9007" y="171833"/>
            <a:ext cx="1255905" cy="386812"/>
          </a:xfrm>
          <a:prstGeom prst="rect">
            <a:avLst/>
          </a:prstGeom>
        </p:spPr>
      </p:pic>
      <p:pic>
        <p:nvPicPr>
          <p:cNvPr id="4" name="Picture 3">
            <a:extLst>
              <a:ext uri="{FF2B5EF4-FFF2-40B4-BE49-F238E27FC236}">
                <a16:creationId xmlns:a16="http://schemas.microsoft.com/office/drawing/2014/main" id="{FA861154-CF14-02AF-CF6A-849F6629F9E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725847" y="383302"/>
            <a:ext cx="1255905" cy="695047"/>
          </a:xfrm>
          <a:prstGeom prst="rect">
            <a:avLst/>
          </a:prstGeom>
        </p:spPr>
      </p:pic>
    </p:spTree>
    <p:extLst>
      <p:ext uri="{BB962C8B-B14F-4D97-AF65-F5344CB8AC3E}">
        <p14:creationId xmlns:p14="http://schemas.microsoft.com/office/powerpoint/2010/main" val="2191279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501FF-733F-3D1F-F5CF-77AEE5830871}"/>
              </a:ext>
            </a:extLst>
          </p:cNvPr>
          <p:cNvSpPr>
            <a:spLocks noGrp="1"/>
          </p:cNvSpPr>
          <p:nvPr>
            <p:ph type="title"/>
          </p:nvPr>
        </p:nvSpPr>
        <p:spPr>
          <a:xfrm>
            <a:off x="231586" y="354713"/>
            <a:ext cx="9905433" cy="662781"/>
          </a:xfrm>
        </p:spPr>
        <p:txBody>
          <a:bodyPr>
            <a:noAutofit/>
          </a:bodyPr>
          <a:lstStyle/>
          <a:p>
            <a:r>
              <a:rPr lang="en-US" sz="2800" b="1" dirty="0"/>
              <a:t>Gold Kiwifruit Powder Significantly increases </a:t>
            </a:r>
            <a:r>
              <a:rPr lang="en-US" sz="2800" b="1" i="1" dirty="0" err="1"/>
              <a:t>Faecalibacterium</a:t>
            </a:r>
            <a:r>
              <a:rPr lang="en-US" sz="2800" b="1" i="1" dirty="0"/>
              <a:t> </a:t>
            </a:r>
            <a:r>
              <a:rPr lang="en-US" sz="2800" b="1" i="1" dirty="0" err="1"/>
              <a:t>prausnitzii</a:t>
            </a:r>
            <a:r>
              <a:rPr lang="en-US" sz="2800" b="1" dirty="0"/>
              <a:t>: a key commensal and major SCFA-producer in the gut</a:t>
            </a:r>
          </a:p>
        </p:txBody>
      </p:sp>
      <p:pic>
        <p:nvPicPr>
          <p:cNvPr id="3" name="Picture 2">
            <a:extLst>
              <a:ext uri="{FF2B5EF4-FFF2-40B4-BE49-F238E27FC236}">
                <a16:creationId xmlns:a16="http://schemas.microsoft.com/office/drawing/2014/main" id="{A2D0538C-9A1E-7C19-0292-1BCB0B3BE7D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43134" y="233139"/>
            <a:ext cx="1417280" cy="784355"/>
          </a:xfrm>
          <a:prstGeom prst="rect">
            <a:avLst/>
          </a:prstGeom>
        </p:spPr>
      </p:pic>
      <p:pic>
        <p:nvPicPr>
          <p:cNvPr id="5" name="Picture 4" descr="A graph of different numbers&#10;&#10;Description automatically generated with medium confidence">
            <a:extLst>
              <a:ext uri="{FF2B5EF4-FFF2-40B4-BE49-F238E27FC236}">
                <a16:creationId xmlns:a16="http://schemas.microsoft.com/office/drawing/2014/main" id="{7685ADFB-0794-5C25-BE9B-F23457F80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4303" y="2231956"/>
            <a:ext cx="6654238" cy="3278191"/>
          </a:xfrm>
          <a:prstGeom prst="rect">
            <a:avLst/>
          </a:prstGeom>
        </p:spPr>
      </p:pic>
      <p:sp>
        <p:nvSpPr>
          <p:cNvPr id="6" name="Rounded Rectangle 5">
            <a:extLst>
              <a:ext uri="{FF2B5EF4-FFF2-40B4-BE49-F238E27FC236}">
                <a16:creationId xmlns:a16="http://schemas.microsoft.com/office/drawing/2014/main" id="{BA63DF11-EB84-7D09-FF62-E0962BAF47B9}"/>
              </a:ext>
            </a:extLst>
          </p:cNvPr>
          <p:cNvSpPr/>
          <p:nvPr/>
        </p:nvSpPr>
        <p:spPr>
          <a:xfrm>
            <a:off x="390035" y="1795507"/>
            <a:ext cx="4209397" cy="415108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a:p>
            <a:endParaRPr lang="en-US" dirty="0"/>
          </a:p>
          <a:p>
            <a:r>
              <a:rPr lang="en-US" b="1" u="sng" dirty="0">
                <a:solidFill>
                  <a:schemeClr val="tx1">
                    <a:lumMod val="65000"/>
                    <a:lumOff val="35000"/>
                  </a:schemeClr>
                </a:solidFill>
              </a:rPr>
              <a:t>Design:</a:t>
            </a:r>
          </a:p>
          <a:p>
            <a:pPr marL="285750" indent="-285750">
              <a:buFont typeface="Arial" panose="020B0604020202020204" pitchFamily="34" charset="0"/>
              <a:buChar char="•"/>
            </a:pPr>
            <a:r>
              <a:rPr lang="en-US" dirty="0">
                <a:solidFill>
                  <a:schemeClr val="tx1">
                    <a:lumMod val="65000"/>
                    <a:lumOff val="35000"/>
                  </a:schemeClr>
                </a:solidFill>
              </a:rPr>
              <a:t>Double-blind, randomized, placebo-controlled, parallel-arm trial</a:t>
            </a:r>
          </a:p>
          <a:p>
            <a:pPr marL="285750" indent="-285750">
              <a:buFont typeface="Arial" panose="020B0604020202020204" pitchFamily="34" charset="0"/>
              <a:buChar char="•"/>
            </a:pPr>
            <a:r>
              <a:rPr lang="en-US" dirty="0">
                <a:solidFill>
                  <a:schemeClr val="tx1">
                    <a:lumMod val="65000"/>
                    <a:lumOff val="35000"/>
                  </a:schemeClr>
                </a:solidFill>
              </a:rPr>
              <a:t>85 healthy adults (ages 18–60)</a:t>
            </a:r>
          </a:p>
          <a:p>
            <a:pPr marL="285750" indent="-285750">
              <a:buFont typeface="Arial" panose="020B0604020202020204" pitchFamily="34" charset="0"/>
              <a:buChar char="•"/>
            </a:pPr>
            <a:r>
              <a:rPr lang="en-US" dirty="0">
                <a:solidFill>
                  <a:schemeClr val="tx1">
                    <a:lumMod val="65000"/>
                    <a:lumOff val="35000"/>
                  </a:schemeClr>
                </a:solidFill>
              </a:rPr>
              <a:t>600 mg </a:t>
            </a:r>
            <a:r>
              <a:rPr lang="en-US" dirty="0" err="1">
                <a:solidFill>
                  <a:schemeClr val="tx1">
                    <a:lumMod val="65000"/>
                    <a:lumOff val="35000"/>
                  </a:schemeClr>
                </a:solidFill>
              </a:rPr>
              <a:t>Livaux</a:t>
            </a:r>
            <a:r>
              <a:rPr lang="en-US" dirty="0">
                <a:solidFill>
                  <a:schemeClr val="tx1">
                    <a:lumMod val="65000"/>
                    <a:lumOff val="35000"/>
                  </a:schemeClr>
                </a:solidFill>
              </a:rPr>
              <a:t>/day or placebo</a:t>
            </a:r>
          </a:p>
          <a:p>
            <a:pPr marL="285750" indent="-285750">
              <a:buFont typeface="Arial" panose="020B0604020202020204" pitchFamily="34" charset="0"/>
              <a:buChar char="•"/>
            </a:pPr>
            <a:r>
              <a:rPr lang="en-US" dirty="0">
                <a:solidFill>
                  <a:schemeClr val="tx1">
                    <a:lumMod val="65000"/>
                    <a:lumOff val="35000"/>
                  </a:schemeClr>
                </a:solidFill>
              </a:rPr>
              <a:t>28 days</a:t>
            </a:r>
          </a:p>
          <a:p>
            <a:endParaRPr lang="en-US" dirty="0">
              <a:solidFill>
                <a:schemeClr val="tx1">
                  <a:lumMod val="65000"/>
                  <a:lumOff val="35000"/>
                </a:schemeClr>
              </a:solidFill>
            </a:endParaRPr>
          </a:p>
          <a:p>
            <a:r>
              <a:rPr lang="en-US" b="1" u="sng" dirty="0">
                <a:solidFill>
                  <a:schemeClr val="tx1">
                    <a:lumMod val="65000"/>
                    <a:lumOff val="35000"/>
                  </a:schemeClr>
                </a:solidFill>
              </a:rPr>
              <a:t>Results:</a:t>
            </a:r>
          </a:p>
          <a:p>
            <a:pPr marL="285750" indent="-285750">
              <a:buFont typeface="Arial" panose="020B0604020202020204" pitchFamily="34" charset="0"/>
              <a:buChar char="•"/>
            </a:pPr>
            <a:r>
              <a:rPr lang="en-US" dirty="0">
                <a:solidFill>
                  <a:schemeClr val="tx1">
                    <a:lumMod val="65000"/>
                    <a:lumOff val="35000"/>
                  </a:schemeClr>
                </a:solidFill>
              </a:rPr>
              <a:t>Significant increase in </a:t>
            </a:r>
            <a:r>
              <a:rPr lang="en-US" i="1" dirty="0" err="1">
                <a:solidFill>
                  <a:schemeClr val="tx1">
                    <a:lumMod val="65000"/>
                    <a:lumOff val="35000"/>
                  </a:schemeClr>
                </a:solidFill>
              </a:rPr>
              <a:t>Faecalibacterium</a:t>
            </a:r>
            <a:r>
              <a:rPr lang="en-US" dirty="0">
                <a:solidFill>
                  <a:schemeClr val="tx1">
                    <a:lumMod val="65000"/>
                    <a:lumOff val="35000"/>
                  </a:schemeClr>
                </a:solidFill>
              </a:rPr>
              <a:t> </a:t>
            </a:r>
            <a:r>
              <a:rPr lang="en-US" i="1" dirty="0" err="1">
                <a:solidFill>
                  <a:schemeClr val="tx1">
                    <a:lumMod val="65000"/>
                    <a:lumOff val="35000"/>
                  </a:schemeClr>
                </a:solidFill>
              </a:rPr>
              <a:t>prausnitzii</a:t>
            </a:r>
            <a:r>
              <a:rPr lang="en-US" dirty="0">
                <a:solidFill>
                  <a:schemeClr val="tx1">
                    <a:lumMod val="65000"/>
                    <a:lumOff val="35000"/>
                  </a:schemeClr>
                </a:solidFill>
              </a:rPr>
              <a:t> (p = 0.047)</a:t>
            </a:r>
          </a:p>
          <a:p>
            <a:pPr marL="285750" indent="-285750">
              <a:buFont typeface="Arial" panose="020B0604020202020204" pitchFamily="34" charset="0"/>
              <a:buChar char="•"/>
            </a:pPr>
            <a:r>
              <a:rPr lang="en-US" dirty="0">
                <a:solidFill>
                  <a:schemeClr val="tx1">
                    <a:lumMod val="65000"/>
                    <a:lumOff val="35000"/>
                  </a:schemeClr>
                </a:solidFill>
              </a:rPr>
              <a:t>Decrease in hydrogenotrophic </a:t>
            </a:r>
            <a:r>
              <a:rPr lang="en-US" dirty="0" err="1">
                <a:solidFill>
                  <a:schemeClr val="tx1">
                    <a:lumMod val="65000"/>
                    <a:lumOff val="35000"/>
                  </a:schemeClr>
                </a:solidFill>
              </a:rPr>
              <a:t>Blautia</a:t>
            </a:r>
            <a:r>
              <a:rPr lang="en-US" dirty="0">
                <a:solidFill>
                  <a:schemeClr val="tx1">
                    <a:lumMod val="65000"/>
                    <a:lumOff val="35000"/>
                  </a:schemeClr>
                </a:solidFill>
              </a:rPr>
              <a:t> spp. </a:t>
            </a:r>
          </a:p>
          <a:p>
            <a:pPr marL="285750" indent="-285750">
              <a:buFont typeface="Arial" panose="020B0604020202020204" pitchFamily="34" charset="0"/>
              <a:buChar char="•"/>
            </a:pPr>
            <a:r>
              <a:rPr lang="en-US" dirty="0">
                <a:solidFill>
                  <a:schemeClr val="tx1">
                    <a:lumMod val="65000"/>
                    <a:lumOff val="35000"/>
                  </a:schemeClr>
                </a:solidFill>
              </a:rPr>
              <a:t>Decrease in bloating </a:t>
            </a:r>
          </a:p>
          <a:p>
            <a:endParaRPr lang="en-US" dirty="0"/>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F5539821-ACEA-BCA4-C5A0-2E98B069F5DB}"/>
              </a:ext>
            </a:extLst>
          </p:cNvPr>
          <p:cNvSpPr txBox="1"/>
          <p:nvPr/>
        </p:nvSpPr>
        <p:spPr>
          <a:xfrm>
            <a:off x="18339" y="6396335"/>
            <a:ext cx="6077661" cy="461665"/>
          </a:xfrm>
          <a:prstGeom prst="rect">
            <a:avLst/>
          </a:prstGeom>
          <a:noFill/>
        </p:spPr>
        <p:txBody>
          <a:bodyPr wrap="square">
            <a:spAutoFit/>
          </a:bodyPr>
          <a:lstStyle/>
          <a:p>
            <a:r>
              <a:rPr lang="en-US" sz="800" b="0" i="0" u="none" strike="noStrike" dirty="0">
                <a:solidFill>
                  <a:schemeClr val="bg2">
                    <a:lumMod val="25000"/>
                  </a:schemeClr>
                </a:solidFill>
                <a:effectLst/>
                <a:latin typeface="ElsevierSans"/>
              </a:rPr>
              <a:t>McKeen S, et al. </a:t>
            </a:r>
            <a:r>
              <a:rPr lang="en-US" sz="800" b="0" i="0" u="none" strike="noStrike" dirty="0" err="1">
                <a:solidFill>
                  <a:schemeClr val="bg2">
                    <a:lumMod val="25000"/>
                  </a:schemeClr>
                </a:solidFill>
                <a:effectLst/>
                <a:latin typeface="ElsevierSans"/>
              </a:rPr>
              <a:t>Livaux</a:t>
            </a:r>
            <a:r>
              <a:rPr lang="en-US" sz="800" b="0" i="0" u="none" strike="noStrike" dirty="0">
                <a:solidFill>
                  <a:schemeClr val="bg2">
                    <a:lumMod val="25000"/>
                  </a:schemeClr>
                </a:solidFill>
                <a:effectLst/>
                <a:latin typeface="ElsevierSans"/>
              </a:rPr>
              <a:t>® gold kiwifruit powder consumption at 600 mg per day for 28 days increases </a:t>
            </a:r>
            <a:r>
              <a:rPr lang="en-US" sz="800" b="0" i="0" u="none" strike="noStrike" dirty="0" err="1">
                <a:solidFill>
                  <a:schemeClr val="bg2">
                    <a:lumMod val="25000"/>
                  </a:schemeClr>
                </a:solidFill>
                <a:effectLst/>
                <a:latin typeface="ElsevierSans"/>
              </a:rPr>
              <a:t>Faecalibacterium</a:t>
            </a:r>
            <a:r>
              <a:rPr lang="en-US" sz="800" b="0" i="0" u="none" strike="noStrike" dirty="0">
                <a:solidFill>
                  <a:schemeClr val="bg2">
                    <a:lumMod val="25000"/>
                  </a:schemeClr>
                </a:solidFill>
                <a:effectLst/>
                <a:latin typeface="ElsevierSans"/>
              </a:rPr>
              <a:t> </a:t>
            </a:r>
            <a:r>
              <a:rPr lang="en-US" sz="800" b="0" i="0" u="none" strike="noStrike" dirty="0" err="1">
                <a:solidFill>
                  <a:schemeClr val="bg2">
                    <a:lumMod val="25000"/>
                  </a:schemeClr>
                </a:solidFill>
                <a:effectLst/>
                <a:latin typeface="ElsevierSans"/>
              </a:rPr>
              <a:t>prausnitzii</a:t>
            </a:r>
            <a:r>
              <a:rPr lang="en-US" sz="800" b="0" i="0" u="none" strike="noStrike" dirty="0">
                <a:solidFill>
                  <a:schemeClr val="bg2">
                    <a:lumMod val="25000"/>
                  </a:schemeClr>
                </a:solidFill>
                <a:effectLst/>
                <a:latin typeface="ElsevierSans"/>
              </a:rPr>
              <a:t> numbers and decreases bloating and hydrogenotrophic species numbers in healthy individuals, consistent with slow fermentation: A randomized controlled trial. Bioactive Carbohydrates and Dietary </a:t>
            </a:r>
            <a:r>
              <a:rPr lang="en-US" sz="800" b="0" i="0" u="none" strike="noStrike" dirty="0" err="1">
                <a:solidFill>
                  <a:schemeClr val="bg2">
                    <a:lumMod val="25000"/>
                  </a:schemeClr>
                </a:solidFill>
                <a:effectLst/>
                <a:latin typeface="ElsevierSans"/>
              </a:rPr>
              <a:t>Fibre</a:t>
            </a:r>
            <a:r>
              <a:rPr lang="en-US" sz="800" dirty="0">
                <a:solidFill>
                  <a:schemeClr val="bg2">
                    <a:lumMod val="25000"/>
                  </a:schemeClr>
                </a:solidFill>
                <a:latin typeface="ElsevierSans"/>
              </a:rPr>
              <a:t>. 2025;</a:t>
            </a:r>
            <a:r>
              <a:rPr lang="en-US" sz="800" b="0" i="0" u="none" strike="noStrike" dirty="0">
                <a:solidFill>
                  <a:schemeClr val="bg2">
                    <a:lumMod val="25000"/>
                  </a:schemeClr>
                </a:solidFill>
                <a:effectLst/>
                <a:latin typeface="ElsevierSans"/>
              </a:rPr>
              <a:t>33; 100468 https://doi.org/10.1016/j.bcdf.2025.100468</a:t>
            </a:r>
            <a:endParaRPr lang="en-US" sz="800" dirty="0">
              <a:solidFill>
                <a:schemeClr val="bg2">
                  <a:lumMod val="25000"/>
                </a:schemeClr>
              </a:solidFill>
            </a:endParaRPr>
          </a:p>
        </p:txBody>
      </p:sp>
    </p:spTree>
    <p:extLst>
      <p:ext uri="{BB962C8B-B14F-4D97-AF65-F5344CB8AC3E}">
        <p14:creationId xmlns:p14="http://schemas.microsoft.com/office/powerpoint/2010/main" val="3680071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EF598-2B1F-0A9A-67EC-C3CD66A75516}"/>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85F19B23-218C-7A80-6429-18C2F3F148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152"/>
          <a:stretch>
            <a:fillRect/>
          </a:stretch>
        </p:blipFill>
        <p:spPr bwMode="auto">
          <a:xfrm>
            <a:off x="6366873" y="2254264"/>
            <a:ext cx="2840630" cy="31015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7F2E9B-A8BE-8EFD-6A24-EC07D155635C}"/>
              </a:ext>
            </a:extLst>
          </p:cNvPr>
          <p:cNvPicPr>
            <a:picLocks noChangeAspect="1"/>
          </p:cNvPicPr>
          <p:nvPr/>
        </p:nvPicPr>
        <p:blipFill>
          <a:blip r:embed="rId4"/>
          <a:stretch>
            <a:fillRect/>
          </a:stretch>
        </p:blipFill>
        <p:spPr>
          <a:xfrm>
            <a:off x="9301096" y="2364352"/>
            <a:ext cx="2542868" cy="2396836"/>
          </a:xfrm>
          <a:prstGeom prst="rect">
            <a:avLst/>
          </a:prstGeom>
        </p:spPr>
      </p:pic>
      <p:pic>
        <p:nvPicPr>
          <p:cNvPr id="6" name="Picture 2">
            <a:extLst>
              <a:ext uri="{FF2B5EF4-FFF2-40B4-BE49-F238E27FC236}">
                <a16:creationId xmlns:a16="http://schemas.microsoft.com/office/drawing/2014/main" id="{CCB99F92-375C-1DF7-B7A1-AEF9DBC33D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584" r="33916"/>
          <a:stretch>
            <a:fillRect/>
          </a:stretch>
        </p:blipFill>
        <p:spPr bwMode="auto">
          <a:xfrm>
            <a:off x="3269895" y="2254264"/>
            <a:ext cx="3003385" cy="31015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0CA108D-0B90-755F-30A7-C53C876FB4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278"/>
          <a:stretch>
            <a:fillRect/>
          </a:stretch>
        </p:blipFill>
        <p:spPr bwMode="auto">
          <a:xfrm>
            <a:off x="348036" y="2231961"/>
            <a:ext cx="2828266" cy="31015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3FC2B75-E700-147E-6811-D1349638E098}"/>
              </a:ext>
            </a:extLst>
          </p:cNvPr>
          <p:cNvSpPr txBox="1"/>
          <p:nvPr/>
        </p:nvSpPr>
        <p:spPr>
          <a:xfrm>
            <a:off x="0" y="6358209"/>
            <a:ext cx="460525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rPr>
              <a:t>Goya-Jorge E, et al. Butyrogenic, bifidogenic and slight anti-inflammatory effects of a green kiwifruit powder (Kiwi FFG®) in a human gastrointestinal model simulating mild constipation. Food Res Int. 2023;173(Pt 2):113348. doi:10.1016/j.foodres.2023.113348</a:t>
            </a:r>
          </a:p>
        </p:txBody>
      </p:sp>
      <p:sp>
        <p:nvSpPr>
          <p:cNvPr id="10" name="Title 1">
            <a:extLst>
              <a:ext uri="{FF2B5EF4-FFF2-40B4-BE49-F238E27FC236}">
                <a16:creationId xmlns:a16="http://schemas.microsoft.com/office/drawing/2014/main" id="{76B43575-B85A-4693-A63A-9E0B2BE0C496}"/>
              </a:ext>
            </a:extLst>
          </p:cNvPr>
          <p:cNvSpPr txBox="1">
            <a:spLocks/>
          </p:cNvSpPr>
          <p:nvPr/>
        </p:nvSpPr>
        <p:spPr>
          <a:xfrm>
            <a:off x="1311728" y="283029"/>
            <a:ext cx="9568543" cy="62048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lumMod val="65000"/>
                    <a:lumOff val="35000"/>
                  </a:schemeClr>
                </a:solidFill>
                <a:effectLst/>
                <a:uLnTx/>
                <a:uFillTx/>
                <a:latin typeface="Calibri" panose="020F0502020204030204"/>
                <a:ea typeface="+mj-ea"/>
                <a:cs typeface="Calibri Light"/>
              </a:rPr>
              <a:t>Freeze Dried Whole Green Kiwi Fruit</a:t>
            </a:r>
            <a:endParaRPr kumimoji="0" lang="en-US" sz="4000" b="1" i="0" u="none" strike="noStrike" kern="1200" cap="none" spc="0" normalizeH="0" baseline="0" noProof="0" dirty="0">
              <a:ln>
                <a:noFill/>
              </a:ln>
              <a:solidFill>
                <a:schemeClr val="tx1">
                  <a:lumMod val="65000"/>
                  <a:lumOff val="35000"/>
                </a:schemeClr>
              </a:solidFill>
              <a:effectLst/>
              <a:uLnTx/>
              <a:uFillTx/>
              <a:latin typeface="Calibri" panose="020F0502020204030204"/>
              <a:ea typeface="+mj-ea"/>
              <a:cs typeface="+mj-cs"/>
            </a:endParaRPr>
          </a:p>
        </p:txBody>
      </p:sp>
      <p:sp>
        <p:nvSpPr>
          <p:cNvPr id="12" name="TextBox 11">
            <a:extLst>
              <a:ext uri="{FF2B5EF4-FFF2-40B4-BE49-F238E27FC236}">
                <a16:creationId xmlns:a16="http://schemas.microsoft.com/office/drawing/2014/main" id="{BC1F5279-1E6E-7D98-663D-CDA7D85B534A}"/>
              </a:ext>
            </a:extLst>
          </p:cNvPr>
          <p:cNvSpPr txBox="1"/>
          <p:nvPr/>
        </p:nvSpPr>
        <p:spPr>
          <a:xfrm>
            <a:off x="2608455" y="1688977"/>
            <a:ext cx="6975088"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Simulator of the Human Intestinal Microbial Ecosystem (SHIME®)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mn-cs"/>
              </a:rPr>
              <a:t>Dynamic long-term gut model using human donor samples</a:t>
            </a:r>
          </a:p>
        </p:txBody>
      </p:sp>
      <p:sp>
        <p:nvSpPr>
          <p:cNvPr id="13" name="TextBox 12">
            <a:extLst>
              <a:ext uri="{FF2B5EF4-FFF2-40B4-BE49-F238E27FC236}">
                <a16:creationId xmlns:a16="http://schemas.microsoft.com/office/drawing/2014/main" id="{A00DBB39-2796-6A19-7B52-9F75E71E37B1}"/>
              </a:ext>
            </a:extLst>
          </p:cNvPr>
          <p:cNvSpPr txBox="1"/>
          <p:nvPr/>
        </p:nvSpPr>
        <p:spPr>
          <a:xfrm>
            <a:off x="734945" y="969847"/>
            <a:ext cx="1072210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chemeClr val="bg2">
                    <a:lumMod val="50000"/>
                  </a:schemeClr>
                </a:solidFill>
                <a:effectLst/>
                <a:uLnTx/>
                <a:uFillTx/>
                <a:latin typeface="Calibri" panose="020F0502020204030204"/>
                <a:ea typeface="+mn-ea"/>
                <a:cs typeface="+mn-cs"/>
              </a:rPr>
              <a:t>Actazin</a:t>
            </a:r>
            <a:r>
              <a:rPr kumimoji="0" lang="en-US" sz="1800" b="1"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rPr>
              <a:t>® promotes the growth of </a:t>
            </a:r>
            <a:r>
              <a:rPr kumimoji="0" lang="en-US" sz="1800" b="1" i="0" u="none" strike="noStrike" kern="1200" cap="none" spc="0" normalizeH="0" baseline="0" noProof="0" dirty="0" err="1">
                <a:ln>
                  <a:noFill/>
                </a:ln>
                <a:solidFill>
                  <a:schemeClr val="bg2">
                    <a:lumMod val="50000"/>
                  </a:schemeClr>
                </a:solidFill>
                <a:effectLst/>
                <a:uLnTx/>
                <a:uFillTx/>
                <a:latin typeface="Calibri" panose="020F0502020204030204"/>
                <a:ea typeface="+mn-ea"/>
                <a:cs typeface="+mn-cs"/>
              </a:rPr>
              <a:t>Akkermansia</a:t>
            </a:r>
            <a:r>
              <a:rPr kumimoji="0" lang="en-US" sz="1800" b="1"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rPr>
              <a:t>, Bifidobacteria, and </a:t>
            </a:r>
            <a:r>
              <a:rPr kumimoji="0" lang="en-US" sz="1800" b="1" i="0" u="none" strike="noStrike" kern="1200" cap="none" spc="0" normalizeH="0" baseline="0" noProof="0" dirty="0" err="1">
                <a:ln>
                  <a:noFill/>
                </a:ln>
                <a:solidFill>
                  <a:schemeClr val="bg2">
                    <a:lumMod val="50000"/>
                  </a:schemeClr>
                </a:solidFill>
                <a:effectLst/>
                <a:uLnTx/>
                <a:uFillTx/>
                <a:latin typeface="Calibri" panose="020F0502020204030204"/>
                <a:ea typeface="+mn-ea"/>
                <a:cs typeface="+mn-cs"/>
              </a:rPr>
              <a:t>Faecalibacteria</a:t>
            </a:r>
            <a:r>
              <a:rPr kumimoji="0" lang="en-US" sz="1800" b="1" i="0" u="none" strike="noStrike" kern="1200" cap="none" spc="0" normalizeH="0" baseline="0" noProof="0" dirty="0">
                <a:ln>
                  <a:noFill/>
                </a:ln>
                <a:solidFill>
                  <a:schemeClr val="bg2">
                    <a:lumMod val="50000"/>
                  </a:schemeClr>
                </a:solidFill>
                <a:effectLst/>
                <a:uLnTx/>
                <a:uFillTx/>
                <a:latin typeface="Calibri" panose="020F0502020204030204"/>
                <a:ea typeface="+mn-ea"/>
                <a:cs typeface="+mn-cs"/>
              </a:rPr>
              <a:t> and increases butyrate </a:t>
            </a:r>
          </a:p>
        </p:txBody>
      </p:sp>
      <p:sp>
        <p:nvSpPr>
          <p:cNvPr id="14" name="Oval 13">
            <a:extLst>
              <a:ext uri="{FF2B5EF4-FFF2-40B4-BE49-F238E27FC236}">
                <a16:creationId xmlns:a16="http://schemas.microsoft.com/office/drawing/2014/main" id="{264BDA11-BF35-7751-4A5C-36896231C0CF}"/>
              </a:ext>
            </a:extLst>
          </p:cNvPr>
          <p:cNvSpPr/>
          <p:nvPr/>
        </p:nvSpPr>
        <p:spPr>
          <a:xfrm>
            <a:off x="400415" y="3465196"/>
            <a:ext cx="2441357" cy="2397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D0FB6AD2-3B91-3D4A-C3F8-F24EFAC26A71}"/>
              </a:ext>
            </a:extLst>
          </p:cNvPr>
          <p:cNvSpPr/>
          <p:nvPr/>
        </p:nvSpPr>
        <p:spPr>
          <a:xfrm>
            <a:off x="400415" y="3924966"/>
            <a:ext cx="2441357" cy="2397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D14B054-5F26-E0F2-BBB8-2031007CED6B}"/>
              </a:ext>
            </a:extLst>
          </p:cNvPr>
          <p:cNvSpPr/>
          <p:nvPr/>
        </p:nvSpPr>
        <p:spPr>
          <a:xfrm>
            <a:off x="3316735" y="4078294"/>
            <a:ext cx="2441357" cy="23975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A black text on a black background&#10;&#10;Description automatically generated">
            <a:extLst>
              <a:ext uri="{FF2B5EF4-FFF2-40B4-BE49-F238E27FC236}">
                <a16:creationId xmlns:a16="http://schemas.microsoft.com/office/drawing/2014/main" id="{EC7F22B5-BC0F-07FB-12C5-1E1DC5E406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2530" y="49241"/>
            <a:ext cx="1518127" cy="467575"/>
          </a:xfrm>
          <a:prstGeom prst="rect">
            <a:avLst/>
          </a:prstGeom>
        </p:spPr>
      </p:pic>
      <p:pic>
        <p:nvPicPr>
          <p:cNvPr id="2" name="Picture 1">
            <a:extLst>
              <a:ext uri="{FF2B5EF4-FFF2-40B4-BE49-F238E27FC236}">
                <a16:creationId xmlns:a16="http://schemas.microsoft.com/office/drawing/2014/main" id="{0C1E8E49-19D3-08D3-D70F-AA5E7ACBDCA3}"/>
              </a:ext>
            </a:extLst>
          </p:cNvPr>
          <p:cNvPicPr>
            <a:picLocks noChangeAspect="1"/>
          </p:cNvPicPr>
          <p:nvPr/>
        </p:nvPicPr>
        <p:blipFill>
          <a:blip r:embed="rId6"/>
          <a:stretch>
            <a:fillRect/>
          </a:stretch>
        </p:blipFill>
        <p:spPr>
          <a:xfrm>
            <a:off x="231223" y="143506"/>
            <a:ext cx="1007443" cy="716331"/>
          </a:xfrm>
          <a:prstGeom prst="rect">
            <a:avLst/>
          </a:prstGeom>
        </p:spPr>
      </p:pic>
    </p:spTree>
    <p:extLst>
      <p:ext uri="{BB962C8B-B14F-4D97-AF65-F5344CB8AC3E}">
        <p14:creationId xmlns:p14="http://schemas.microsoft.com/office/powerpoint/2010/main" val="645644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3D515-0342-ED56-FD81-29A774A7880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E2CADD6-5509-D234-309A-8179244CE31D}"/>
              </a:ext>
            </a:extLst>
          </p:cNvPr>
          <p:cNvSpPr txBox="1">
            <a:spLocks/>
          </p:cNvSpPr>
          <p:nvPr/>
        </p:nvSpPr>
        <p:spPr>
          <a:xfrm>
            <a:off x="-1698644" y="309734"/>
            <a:ext cx="9568543" cy="6204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sz="3200" dirty="0">
                <a:solidFill>
                  <a:schemeClr val="tx1">
                    <a:lumMod val="75000"/>
                    <a:lumOff val="25000"/>
                  </a:schemeClr>
                </a:solidFill>
                <a:latin typeface="+mn-lt"/>
                <a:cs typeface="Calibri Light"/>
              </a:rPr>
              <a:t>Flavonoid Rich Licorice Extract</a:t>
            </a:r>
            <a:endParaRPr lang="en-US" sz="3200" dirty="0">
              <a:solidFill>
                <a:schemeClr val="tx1">
                  <a:lumMod val="75000"/>
                  <a:lumOff val="25000"/>
                </a:schemeClr>
              </a:solidFill>
              <a:latin typeface="+mn-lt"/>
            </a:endParaRPr>
          </a:p>
        </p:txBody>
      </p:sp>
      <p:grpSp>
        <p:nvGrpSpPr>
          <p:cNvPr id="6" name="Group 5">
            <a:extLst>
              <a:ext uri="{FF2B5EF4-FFF2-40B4-BE49-F238E27FC236}">
                <a16:creationId xmlns:a16="http://schemas.microsoft.com/office/drawing/2014/main" id="{1822B21A-8188-6C58-6D40-31E0F71F30EA}"/>
              </a:ext>
            </a:extLst>
          </p:cNvPr>
          <p:cNvGrpSpPr/>
          <p:nvPr/>
        </p:nvGrpSpPr>
        <p:grpSpPr>
          <a:xfrm>
            <a:off x="9889957" y="305864"/>
            <a:ext cx="1921041" cy="371650"/>
            <a:chOff x="866567" y="2850045"/>
            <a:chExt cx="2018148" cy="411532"/>
          </a:xfrm>
        </p:grpSpPr>
        <p:pic>
          <p:nvPicPr>
            <p:cNvPr id="3" name="Google Shape;38;p1">
              <a:extLst>
                <a:ext uri="{FF2B5EF4-FFF2-40B4-BE49-F238E27FC236}">
                  <a16:creationId xmlns:a16="http://schemas.microsoft.com/office/drawing/2014/main" id="{53F4D64A-7328-8034-5E1C-A295478A0791}"/>
                </a:ext>
              </a:extLst>
            </p:cNvPr>
            <p:cNvPicPr preferRelativeResize="0">
              <a:picLocks noChangeAspect="1"/>
            </p:cNvPicPr>
            <p:nvPr/>
          </p:nvPicPr>
          <p:blipFill rotWithShape="1">
            <a:blip r:embed="rId3">
              <a:alphaModFix/>
            </a:blip>
            <a:srcRect r="83831"/>
            <a:stretch/>
          </p:blipFill>
          <p:spPr>
            <a:xfrm>
              <a:off x="866567" y="2850045"/>
              <a:ext cx="361310" cy="411532"/>
            </a:xfrm>
            <a:prstGeom prst="rect">
              <a:avLst/>
            </a:prstGeom>
            <a:noFill/>
            <a:ln>
              <a:noFill/>
            </a:ln>
          </p:spPr>
        </p:pic>
        <p:pic>
          <p:nvPicPr>
            <p:cNvPr id="4" name="Google Shape;39;p1">
              <a:extLst>
                <a:ext uri="{FF2B5EF4-FFF2-40B4-BE49-F238E27FC236}">
                  <a16:creationId xmlns:a16="http://schemas.microsoft.com/office/drawing/2014/main" id="{FDBE7AF2-93CF-B3DE-2EF2-71B7AC850B4C}"/>
                </a:ext>
              </a:extLst>
            </p:cNvPr>
            <p:cNvPicPr preferRelativeResize="0">
              <a:picLocks noChangeAspect="1"/>
            </p:cNvPicPr>
            <p:nvPr/>
          </p:nvPicPr>
          <p:blipFill rotWithShape="1">
            <a:blip r:embed="rId4">
              <a:alphaModFix/>
            </a:blip>
            <a:srcRect/>
            <a:stretch/>
          </p:blipFill>
          <p:spPr>
            <a:xfrm>
              <a:off x="1227877" y="2889278"/>
              <a:ext cx="1656838" cy="372299"/>
            </a:xfrm>
            <a:prstGeom prst="rect">
              <a:avLst/>
            </a:prstGeom>
            <a:noFill/>
            <a:ln>
              <a:noFill/>
            </a:ln>
          </p:spPr>
        </p:pic>
      </p:grpSp>
      <p:sp>
        <p:nvSpPr>
          <p:cNvPr id="7" name="Google Shape;191;p3">
            <a:extLst>
              <a:ext uri="{FF2B5EF4-FFF2-40B4-BE49-F238E27FC236}">
                <a16:creationId xmlns:a16="http://schemas.microsoft.com/office/drawing/2014/main" id="{8B31F117-FD76-13CD-B163-82F100F43121}"/>
              </a:ext>
            </a:extLst>
          </p:cNvPr>
          <p:cNvSpPr txBox="1"/>
          <p:nvPr/>
        </p:nvSpPr>
        <p:spPr>
          <a:xfrm>
            <a:off x="585620" y="1025386"/>
            <a:ext cx="8645466" cy="4308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3495D"/>
              </a:buClr>
              <a:buSzPts val="2800"/>
              <a:buFont typeface="Montserrat"/>
              <a:buNone/>
            </a:pPr>
            <a:r>
              <a:rPr lang="en-US" sz="2800" b="1" i="0" u="none" strike="noStrike" cap="none" dirty="0">
                <a:ea typeface="Montserrat"/>
                <a:cs typeface="Montserrat"/>
                <a:sym typeface="Montserrat"/>
              </a:rPr>
              <a:t>Flavonoids are prebiotic </a:t>
            </a:r>
            <a:r>
              <a:rPr lang="en-US" sz="2800" b="1" dirty="0">
                <a:ea typeface="Montserrat"/>
                <a:cs typeface="Montserrat"/>
                <a:sym typeface="Montserrat"/>
              </a:rPr>
              <a:t>and support </a:t>
            </a:r>
            <a:r>
              <a:rPr lang="en-US" sz="2800" b="1" i="0" u="none" strike="noStrike" cap="none" dirty="0">
                <a:ea typeface="Montserrat"/>
                <a:cs typeface="Montserrat"/>
                <a:sym typeface="Montserrat"/>
              </a:rPr>
              <a:t>digestive health</a:t>
            </a:r>
            <a:endParaRPr dirty="0"/>
          </a:p>
        </p:txBody>
      </p:sp>
      <p:sp>
        <p:nvSpPr>
          <p:cNvPr id="8" name="Google Shape;192;p3">
            <a:extLst>
              <a:ext uri="{FF2B5EF4-FFF2-40B4-BE49-F238E27FC236}">
                <a16:creationId xmlns:a16="http://schemas.microsoft.com/office/drawing/2014/main" id="{B43671FA-6A46-84E1-3B75-EDE6B488777A}"/>
              </a:ext>
            </a:extLst>
          </p:cNvPr>
          <p:cNvSpPr/>
          <p:nvPr/>
        </p:nvSpPr>
        <p:spPr>
          <a:xfrm>
            <a:off x="585620" y="1495506"/>
            <a:ext cx="11813208" cy="27699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C0C0C"/>
              </a:buClr>
              <a:buSzPts val="1800"/>
              <a:buFont typeface="Montserrat"/>
              <a:buNone/>
            </a:pPr>
            <a:r>
              <a:rPr lang="en-US" sz="1800" b="0" i="0" u="none" strike="noStrike" cap="none" dirty="0">
                <a:ea typeface="Montserrat"/>
                <a:cs typeface="Montserrat"/>
                <a:sym typeface="Montserrat"/>
              </a:rPr>
              <a:t>Flavonoids are a class of polyphenolic secondary metabolites found in plants widely researched to benefit digestive health </a:t>
            </a:r>
            <a:endParaRPr dirty="0"/>
          </a:p>
        </p:txBody>
      </p:sp>
      <p:sp>
        <p:nvSpPr>
          <p:cNvPr id="9" name="Google Shape;188;p3">
            <a:extLst>
              <a:ext uri="{FF2B5EF4-FFF2-40B4-BE49-F238E27FC236}">
                <a16:creationId xmlns:a16="http://schemas.microsoft.com/office/drawing/2014/main" id="{81A97B0A-F615-C5BC-E63B-B6D011F5855D}"/>
              </a:ext>
            </a:extLst>
          </p:cNvPr>
          <p:cNvSpPr/>
          <p:nvPr/>
        </p:nvSpPr>
        <p:spPr>
          <a:xfrm>
            <a:off x="2509250" y="2069665"/>
            <a:ext cx="2518578" cy="3777614"/>
          </a:xfrm>
          <a:custGeom>
            <a:avLst/>
            <a:gdLst/>
            <a:ahLst/>
            <a:cxnLst/>
            <a:rect l="l" t="t" r="r" b="b"/>
            <a:pathLst>
              <a:path w="2518578" h="3771691" extrusionOk="0">
                <a:moveTo>
                  <a:pt x="0" y="1304925"/>
                </a:moveTo>
                <a:lnTo>
                  <a:pt x="2518578" y="0"/>
                </a:lnTo>
                <a:lnTo>
                  <a:pt x="2518578" y="3771691"/>
                </a:lnTo>
                <a:lnTo>
                  <a:pt x="0" y="2438191"/>
                </a:lnTo>
                <a:lnTo>
                  <a:pt x="0" y="1304925"/>
                </a:lnTo>
                <a:close/>
              </a:path>
            </a:pathLst>
          </a:cu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 name="Google Shape;189;p3">
            <a:extLst>
              <a:ext uri="{FF2B5EF4-FFF2-40B4-BE49-F238E27FC236}">
                <a16:creationId xmlns:a16="http://schemas.microsoft.com/office/drawing/2014/main" id="{158F60FB-2FD7-D2C8-78FA-9B53E9F66973}"/>
              </a:ext>
            </a:extLst>
          </p:cNvPr>
          <p:cNvSpPr/>
          <p:nvPr/>
        </p:nvSpPr>
        <p:spPr>
          <a:xfrm>
            <a:off x="585620" y="2039409"/>
            <a:ext cx="3847260" cy="3847260"/>
          </a:xfrm>
          <a:prstGeom prst="ellipse">
            <a:avLst/>
          </a:prstGeom>
          <a:solidFill>
            <a:srgbClr val="F4F5FD">
              <a:alpha val="6666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ontserrat"/>
              <a:ea typeface="Montserrat"/>
              <a:cs typeface="Montserrat"/>
              <a:sym typeface="Montserrat"/>
            </a:endParaRPr>
          </a:p>
        </p:txBody>
      </p:sp>
      <p:sp>
        <p:nvSpPr>
          <p:cNvPr id="11" name="Google Shape;190;p3">
            <a:extLst>
              <a:ext uri="{FF2B5EF4-FFF2-40B4-BE49-F238E27FC236}">
                <a16:creationId xmlns:a16="http://schemas.microsoft.com/office/drawing/2014/main" id="{2AAD2C45-8A9D-7CBF-FA04-F9668C19F87A}"/>
              </a:ext>
            </a:extLst>
          </p:cNvPr>
          <p:cNvSpPr/>
          <p:nvPr/>
        </p:nvSpPr>
        <p:spPr>
          <a:xfrm>
            <a:off x="5023850" y="2095160"/>
            <a:ext cx="6419850" cy="3781215"/>
          </a:xfrm>
          <a:prstGeom prst="rect">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 name="Google Shape;193;p3">
            <a:extLst>
              <a:ext uri="{FF2B5EF4-FFF2-40B4-BE49-F238E27FC236}">
                <a16:creationId xmlns:a16="http://schemas.microsoft.com/office/drawing/2014/main" id="{2E8A9844-974D-EE22-37F0-550F424968D5}"/>
              </a:ext>
            </a:extLst>
          </p:cNvPr>
          <p:cNvSpPr/>
          <p:nvPr/>
        </p:nvSpPr>
        <p:spPr>
          <a:xfrm>
            <a:off x="698766" y="2152555"/>
            <a:ext cx="3620968" cy="3620968"/>
          </a:xfrm>
          <a:prstGeom prst="ellipse">
            <a:avLst/>
          </a:prstGeom>
          <a:solidFill>
            <a:srgbClr val="F4F5FD"/>
          </a:solidFill>
          <a:ln w="12700" cap="flat" cmpd="sng">
            <a:solidFill>
              <a:srgbClr val="51287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ontserrat"/>
              <a:ea typeface="Montserrat"/>
              <a:cs typeface="Montserrat"/>
              <a:sym typeface="Montserrat"/>
            </a:endParaRPr>
          </a:p>
        </p:txBody>
      </p:sp>
      <p:grpSp>
        <p:nvGrpSpPr>
          <p:cNvPr id="13" name="Google Shape;194;p3">
            <a:extLst>
              <a:ext uri="{FF2B5EF4-FFF2-40B4-BE49-F238E27FC236}">
                <a16:creationId xmlns:a16="http://schemas.microsoft.com/office/drawing/2014/main" id="{53323552-6EE0-865B-1DCB-DAAE207E9F53}"/>
              </a:ext>
            </a:extLst>
          </p:cNvPr>
          <p:cNvGrpSpPr/>
          <p:nvPr/>
        </p:nvGrpSpPr>
        <p:grpSpPr>
          <a:xfrm>
            <a:off x="1448403" y="2187597"/>
            <a:ext cx="2121695" cy="3550884"/>
            <a:chOff x="5060155" y="2108122"/>
            <a:chExt cx="2052662" cy="3435350"/>
          </a:xfrm>
        </p:grpSpPr>
        <p:sp>
          <p:nvSpPr>
            <p:cNvPr id="14" name="Google Shape;195;p3">
              <a:extLst>
                <a:ext uri="{FF2B5EF4-FFF2-40B4-BE49-F238E27FC236}">
                  <a16:creationId xmlns:a16="http://schemas.microsoft.com/office/drawing/2014/main" id="{4359C39A-7C95-C6FC-9372-4EB3CC992B03}"/>
                </a:ext>
              </a:extLst>
            </p:cNvPr>
            <p:cNvSpPr/>
            <p:nvPr/>
          </p:nvSpPr>
          <p:spPr>
            <a:xfrm>
              <a:off x="5060155" y="2108122"/>
              <a:ext cx="2052662" cy="3435350"/>
            </a:xfrm>
            <a:custGeom>
              <a:avLst/>
              <a:gdLst/>
              <a:ahLst/>
              <a:cxnLst/>
              <a:rect l="l" t="t" r="r" b="b"/>
              <a:pathLst>
                <a:path w="2052662" h="3435350" extrusionOk="0">
                  <a:moveTo>
                    <a:pt x="1315123" y="14661"/>
                  </a:moveTo>
                  <a:lnTo>
                    <a:pt x="1400721" y="27725"/>
                  </a:lnTo>
                  <a:lnTo>
                    <a:pt x="1453240" y="41229"/>
                  </a:lnTo>
                  <a:lnTo>
                    <a:pt x="1452437" y="528317"/>
                  </a:lnTo>
                  <a:cubicBezTo>
                    <a:pt x="1450721" y="690678"/>
                    <a:pt x="1390658" y="829845"/>
                    <a:pt x="1269673" y="940662"/>
                  </a:cubicBezTo>
                  <a:cubicBezTo>
                    <a:pt x="1267957" y="942380"/>
                    <a:pt x="1264525" y="943240"/>
                    <a:pt x="1261950" y="944099"/>
                  </a:cubicBezTo>
                  <a:cubicBezTo>
                    <a:pt x="1262809" y="945817"/>
                    <a:pt x="1263667" y="946676"/>
                    <a:pt x="1264525" y="948394"/>
                  </a:cubicBezTo>
                  <a:cubicBezTo>
                    <a:pt x="1272247" y="949253"/>
                    <a:pt x="1279969" y="950112"/>
                    <a:pt x="1287692" y="950971"/>
                  </a:cubicBezTo>
                  <a:cubicBezTo>
                    <a:pt x="1288550" y="953548"/>
                    <a:pt x="1290266" y="953548"/>
                    <a:pt x="1291124" y="950971"/>
                  </a:cubicBezTo>
                  <a:cubicBezTo>
                    <a:pt x="1310860" y="950112"/>
                    <a:pt x="1330595" y="950112"/>
                    <a:pt x="1351188" y="950112"/>
                  </a:cubicBezTo>
                  <a:cubicBezTo>
                    <a:pt x="1467024" y="950112"/>
                    <a:pt x="1582861" y="946676"/>
                    <a:pt x="1699555" y="950971"/>
                  </a:cubicBezTo>
                  <a:cubicBezTo>
                    <a:pt x="1911493" y="959562"/>
                    <a:pt x="2072806" y="1151989"/>
                    <a:pt x="2049638" y="1363316"/>
                  </a:cubicBezTo>
                  <a:cubicBezTo>
                    <a:pt x="2038484" y="1466402"/>
                    <a:pt x="1992149" y="1551449"/>
                    <a:pt x="1912351" y="1616737"/>
                  </a:cubicBezTo>
                  <a:cubicBezTo>
                    <a:pt x="1901196" y="1626186"/>
                    <a:pt x="1901196" y="1629622"/>
                    <a:pt x="1912351" y="1638213"/>
                  </a:cubicBezTo>
                  <a:cubicBezTo>
                    <a:pt x="2086534" y="1783393"/>
                    <a:pt x="2100263" y="2031659"/>
                    <a:pt x="1943241" y="2194879"/>
                  </a:cubicBezTo>
                  <a:cubicBezTo>
                    <a:pt x="1932944" y="2205187"/>
                    <a:pt x="1921789" y="2215496"/>
                    <a:pt x="1909777" y="2224086"/>
                  </a:cubicBezTo>
                  <a:cubicBezTo>
                    <a:pt x="1900338" y="2230959"/>
                    <a:pt x="1901196" y="2235254"/>
                    <a:pt x="1909777" y="2242127"/>
                  </a:cubicBezTo>
                  <a:cubicBezTo>
                    <a:pt x="1979279" y="2297965"/>
                    <a:pt x="2023897" y="2369266"/>
                    <a:pt x="2043632" y="2456890"/>
                  </a:cubicBezTo>
                  <a:cubicBezTo>
                    <a:pt x="2091683" y="2666498"/>
                    <a:pt x="1942382" y="2881261"/>
                    <a:pt x="1728729" y="2907033"/>
                  </a:cubicBezTo>
                  <a:cubicBezTo>
                    <a:pt x="1702129" y="2910469"/>
                    <a:pt x="1676388" y="2910469"/>
                    <a:pt x="1649788" y="2910469"/>
                  </a:cubicBezTo>
                  <a:cubicBezTo>
                    <a:pt x="1547681" y="2910469"/>
                    <a:pt x="1445573" y="2909610"/>
                    <a:pt x="1342607" y="2910469"/>
                  </a:cubicBezTo>
                  <a:cubicBezTo>
                    <a:pt x="1271389" y="2910469"/>
                    <a:pt x="1201887" y="2920778"/>
                    <a:pt x="1135818" y="2951704"/>
                  </a:cubicBezTo>
                  <a:cubicBezTo>
                    <a:pt x="1067174" y="2983489"/>
                    <a:pt x="1031994" y="3035891"/>
                    <a:pt x="1032852" y="3112346"/>
                  </a:cubicBezTo>
                  <a:cubicBezTo>
                    <a:pt x="1033710" y="3220587"/>
                    <a:pt x="1033710" y="3327969"/>
                    <a:pt x="1033710" y="3435350"/>
                  </a:cubicBezTo>
                  <a:cubicBezTo>
                    <a:pt x="985659" y="3435350"/>
                    <a:pt x="936751" y="3435350"/>
                    <a:pt x="888700" y="3435350"/>
                  </a:cubicBezTo>
                  <a:cubicBezTo>
                    <a:pt x="888700" y="3323673"/>
                    <a:pt x="887842" y="3211997"/>
                    <a:pt x="888700" y="3100320"/>
                  </a:cubicBezTo>
                  <a:cubicBezTo>
                    <a:pt x="890416" y="2992079"/>
                    <a:pt x="935892" y="2907033"/>
                    <a:pt x="1025987" y="2847758"/>
                  </a:cubicBezTo>
                  <a:cubicBezTo>
                    <a:pt x="1113508" y="2790202"/>
                    <a:pt x="1212184" y="2769585"/>
                    <a:pt x="1314292" y="2767007"/>
                  </a:cubicBezTo>
                  <a:cubicBezTo>
                    <a:pt x="1437851" y="2763571"/>
                    <a:pt x="1561409" y="2766148"/>
                    <a:pt x="1684968" y="2765289"/>
                  </a:cubicBezTo>
                  <a:cubicBezTo>
                    <a:pt x="1811101" y="2765289"/>
                    <a:pt x="1919215" y="2646740"/>
                    <a:pt x="1907203" y="2521319"/>
                  </a:cubicBezTo>
                  <a:cubicBezTo>
                    <a:pt x="1896048" y="2394179"/>
                    <a:pt x="1799089" y="2305696"/>
                    <a:pt x="1671240" y="2305696"/>
                  </a:cubicBezTo>
                  <a:cubicBezTo>
                    <a:pt x="1430128" y="2305696"/>
                    <a:pt x="1189875" y="2305696"/>
                    <a:pt x="948763" y="2305696"/>
                  </a:cubicBezTo>
                  <a:cubicBezTo>
                    <a:pt x="864675" y="2305696"/>
                    <a:pt x="780586" y="2305696"/>
                    <a:pt x="697355" y="2305696"/>
                  </a:cubicBezTo>
                  <a:cubicBezTo>
                    <a:pt x="636434" y="2305696"/>
                    <a:pt x="575513" y="2305696"/>
                    <a:pt x="514591" y="2305696"/>
                  </a:cubicBezTo>
                  <a:cubicBezTo>
                    <a:pt x="462250" y="2304837"/>
                    <a:pt x="409909" y="2304837"/>
                    <a:pt x="357569" y="2303978"/>
                  </a:cubicBezTo>
                  <a:cubicBezTo>
                    <a:pt x="333543" y="2295388"/>
                    <a:pt x="313808" y="2281643"/>
                    <a:pt x="306086" y="2255012"/>
                  </a:cubicBezTo>
                  <a:cubicBezTo>
                    <a:pt x="291499" y="2205187"/>
                    <a:pt x="328395" y="2161376"/>
                    <a:pt x="385026" y="2161376"/>
                  </a:cubicBezTo>
                  <a:cubicBezTo>
                    <a:pt x="728245" y="2163094"/>
                    <a:pt x="1071464" y="2158798"/>
                    <a:pt x="1415541" y="2163094"/>
                  </a:cubicBezTo>
                  <a:cubicBezTo>
                    <a:pt x="1499630" y="2164812"/>
                    <a:pt x="1583719" y="2163953"/>
                    <a:pt x="1666949" y="2163094"/>
                  </a:cubicBezTo>
                  <a:cubicBezTo>
                    <a:pt x="1709852" y="2163094"/>
                    <a:pt x="1751038" y="2156221"/>
                    <a:pt x="1787934" y="2134745"/>
                  </a:cubicBezTo>
                  <a:cubicBezTo>
                    <a:pt x="1902912" y="2068598"/>
                    <a:pt x="1941524" y="1933727"/>
                    <a:pt x="1878029" y="1817755"/>
                  </a:cubicBezTo>
                  <a:cubicBezTo>
                    <a:pt x="1841991" y="1752467"/>
                    <a:pt x="1785360" y="1712950"/>
                    <a:pt x="1709852" y="1703501"/>
                  </a:cubicBezTo>
                  <a:cubicBezTo>
                    <a:pt x="1696123" y="1698347"/>
                    <a:pt x="1680678" y="1700924"/>
                    <a:pt x="1666091" y="1700924"/>
                  </a:cubicBezTo>
                  <a:cubicBezTo>
                    <a:pt x="1341749" y="1700065"/>
                    <a:pt x="1018265" y="1700065"/>
                    <a:pt x="693923" y="1700065"/>
                  </a:cubicBezTo>
                  <a:cubicBezTo>
                    <a:pt x="685343" y="1700065"/>
                    <a:pt x="677620" y="1700924"/>
                    <a:pt x="669898" y="1700924"/>
                  </a:cubicBezTo>
                  <a:cubicBezTo>
                    <a:pt x="634718" y="1700924"/>
                    <a:pt x="600396" y="1700924"/>
                    <a:pt x="565216" y="1700924"/>
                  </a:cubicBezTo>
                  <a:cubicBezTo>
                    <a:pt x="501721" y="1700065"/>
                    <a:pt x="438225" y="1700924"/>
                    <a:pt x="374729" y="1700065"/>
                  </a:cubicBezTo>
                  <a:cubicBezTo>
                    <a:pt x="322389" y="1700065"/>
                    <a:pt x="288925" y="1647662"/>
                    <a:pt x="309518" y="1599556"/>
                  </a:cubicBezTo>
                  <a:cubicBezTo>
                    <a:pt x="323247" y="1567771"/>
                    <a:pt x="348988" y="1555744"/>
                    <a:pt x="383310" y="1555744"/>
                  </a:cubicBezTo>
                  <a:cubicBezTo>
                    <a:pt x="814050" y="1555744"/>
                    <a:pt x="1244790" y="1555744"/>
                    <a:pt x="1675530" y="1555744"/>
                  </a:cubicBezTo>
                  <a:cubicBezTo>
                    <a:pt x="1691833" y="1555744"/>
                    <a:pt x="1707277" y="1554026"/>
                    <a:pt x="1723580" y="1551449"/>
                  </a:cubicBezTo>
                  <a:cubicBezTo>
                    <a:pt x="1847997" y="1525677"/>
                    <a:pt x="1920073" y="1406269"/>
                    <a:pt x="1906344" y="1296310"/>
                  </a:cubicBezTo>
                  <a:cubicBezTo>
                    <a:pt x="1892616" y="1192365"/>
                    <a:pt x="1802521" y="1098728"/>
                    <a:pt x="1701271" y="1096151"/>
                  </a:cubicBezTo>
                  <a:cubicBezTo>
                    <a:pt x="1587151" y="1093574"/>
                    <a:pt x="1473889" y="1096151"/>
                    <a:pt x="1359768" y="1096151"/>
                  </a:cubicBezTo>
                  <a:cubicBezTo>
                    <a:pt x="1353762" y="1096151"/>
                    <a:pt x="1348614" y="1095292"/>
                    <a:pt x="1342607" y="1095292"/>
                  </a:cubicBezTo>
                  <a:cubicBezTo>
                    <a:pt x="1023413" y="1095292"/>
                    <a:pt x="703362" y="1095292"/>
                    <a:pt x="384168" y="1095292"/>
                  </a:cubicBezTo>
                  <a:cubicBezTo>
                    <a:pt x="379878" y="1095292"/>
                    <a:pt x="375588" y="1095292"/>
                    <a:pt x="372155" y="1095292"/>
                  </a:cubicBezTo>
                  <a:cubicBezTo>
                    <a:pt x="330111" y="1092715"/>
                    <a:pt x="300079" y="1058353"/>
                    <a:pt x="302654" y="1017118"/>
                  </a:cubicBezTo>
                  <a:cubicBezTo>
                    <a:pt x="305228" y="978461"/>
                    <a:pt x="337833" y="949253"/>
                    <a:pt x="377304" y="950971"/>
                  </a:cubicBezTo>
                  <a:cubicBezTo>
                    <a:pt x="379020" y="953548"/>
                    <a:pt x="379878" y="953548"/>
                    <a:pt x="381594" y="950971"/>
                  </a:cubicBezTo>
                  <a:cubicBezTo>
                    <a:pt x="385884" y="950112"/>
                    <a:pt x="390174" y="950112"/>
                    <a:pt x="395323" y="950112"/>
                  </a:cubicBezTo>
                  <a:cubicBezTo>
                    <a:pt x="575513" y="950112"/>
                    <a:pt x="756561" y="950112"/>
                    <a:pt x="936751" y="950112"/>
                  </a:cubicBezTo>
                  <a:cubicBezTo>
                    <a:pt x="941899" y="950112"/>
                    <a:pt x="946189" y="950112"/>
                    <a:pt x="950479" y="950971"/>
                  </a:cubicBezTo>
                  <a:cubicBezTo>
                    <a:pt x="954770" y="956125"/>
                    <a:pt x="958202" y="956984"/>
                    <a:pt x="960776" y="949253"/>
                  </a:cubicBezTo>
                  <a:cubicBezTo>
                    <a:pt x="995956" y="938085"/>
                    <a:pt x="1030278" y="926058"/>
                    <a:pt x="1062884" y="908877"/>
                  </a:cubicBezTo>
                  <a:cubicBezTo>
                    <a:pt x="1181294" y="847026"/>
                    <a:pt x="1263667" y="756825"/>
                    <a:pt x="1296272" y="624531"/>
                  </a:cubicBezTo>
                  <a:cubicBezTo>
                    <a:pt x="1307427" y="579860"/>
                    <a:pt x="1308285" y="534331"/>
                    <a:pt x="1310002" y="487942"/>
                  </a:cubicBezTo>
                  <a:cubicBezTo>
                    <a:pt x="1317724" y="482788"/>
                    <a:pt x="1314292" y="474197"/>
                    <a:pt x="1314292" y="467325"/>
                  </a:cubicBezTo>
                  <a:close/>
                  <a:moveTo>
                    <a:pt x="1308259" y="13613"/>
                  </a:moveTo>
                  <a:lnTo>
                    <a:pt x="1314819" y="14615"/>
                  </a:lnTo>
                  <a:lnTo>
                    <a:pt x="1313922" y="466770"/>
                  </a:lnTo>
                  <a:cubicBezTo>
                    <a:pt x="1313922" y="473635"/>
                    <a:pt x="1317626" y="482215"/>
                    <a:pt x="1309291" y="487363"/>
                  </a:cubicBezTo>
                  <a:cubicBezTo>
                    <a:pt x="1309291" y="454758"/>
                    <a:pt x="1308365" y="422153"/>
                    <a:pt x="1308365" y="390405"/>
                  </a:cubicBezTo>
                  <a:cubicBezTo>
                    <a:pt x="1308365" y="265132"/>
                    <a:pt x="1308365" y="140718"/>
                    <a:pt x="1308365" y="16303"/>
                  </a:cubicBezTo>
                  <a:close/>
                  <a:moveTo>
                    <a:pt x="1005800" y="0"/>
                  </a:moveTo>
                  <a:cubicBezTo>
                    <a:pt x="1053859" y="0"/>
                    <a:pt x="1101918" y="0"/>
                    <a:pt x="1149976" y="0"/>
                  </a:cubicBezTo>
                  <a:cubicBezTo>
                    <a:pt x="1149118" y="162361"/>
                    <a:pt x="1149118" y="324722"/>
                    <a:pt x="1149118" y="487942"/>
                  </a:cubicBezTo>
                  <a:cubicBezTo>
                    <a:pt x="1149118" y="493096"/>
                    <a:pt x="1149976" y="499110"/>
                    <a:pt x="1149118" y="504264"/>
                  </a:cubicBezTo>
                  <a:cubicBezTo>
                    <a:pt x="1132813" y="608209"/>
                    <a:pt x="1079605" y="686383"/>
                    <a:pt x="986920" y="735349"/>
                  </a:cubicBezTo>
                  <a:cubicBezTo>
                    <a:pt x="915690" y="772288"/>
                    <a:pt x="839311" y="787751"/>
                    <a:pt x="760357" y="789469"/>
                  </a:cubicBezTo>
                  <a:cubicBezTo>
                    <a:pt x="632487" y="791187"/>
                    <a:pt x="504616" y="789469"/>
                    <a:pt x="377604" y="790328"/>
                  </a:cubicBezTo>
                  <a:cubicBezTo>
                    <a:pt x="251450" y="791187"/>
                    <a:pt x="145034" y="895992"/>
                    <a:pt x="144176" y="1019695"/>
                  </a:cubicBezTo>
                  <a:cubicBezTo>
                    <a:pt x="143318" y="1148553"/>
                    <a:pt x="245443" y="1252498"/>
                    <a:pt x="375888" y="1252498"/>
                  </a:cubicBezTo>
                  <a:cubicBezTo>
                    <a:pt x="504616" y="1253357"/>
                    <a:pt x="633345" y="1253357"/>
                    <a:pt x="762074" y="1253357"/>
                  </a:cubicBezTo>
                  <a:cubicBezTo>
                    <a:pt x="963749" y="1253357"/>
                    <a:pt x="1164566" y="1252498"/>
                    <a:pt x="1366241" y="1252498"/>
                  </a:cubicBezTo>
                  <a:cubicBezTo>
                    <a:pt x="1367099" y="1253357"/>
                    <a:pt x="1368816" y="1253357"/>
                    <a:pt x="1369674" y="1254216"/>
                  </a:cubicBezTo>
                  <a:cubicBezTo>
                    <a:pt x="1378256" y="1259371"/>
                    <a:pt x="1387696" y="1259371"/>
                    <a:pt x="1396278" y="1254216"/>
                  </a:cubicBezTo>
                  <a:cubicBezTo>
                    <a:pt x="1489821" y="1254216"/>
                    <a:pt x="1582505" y="1254216"/>
                    <a:pt x="1675190" y="1254216"/>
                  </a:cubicBezTo>
                  <a:cubicBezTo>
                    <a:pt x="1676906" y="1257653"/>
                    <a:pt x="1679481" y="1257653"/>
                    <a:pt x="1681197" y="1254216"/>
                  </a:cubicBezTo>
                  <a:cubicBezTo>
                    <a:pt x="1724965" y="1255935"/>
                    <a:pt x="1756718" y="1295451"/>
                    <a:pt x="1748136" y="1337545"/>
                  </a:cubicBezTo>
                  <a:cubicBezTo>
                    <a:pt x="1740413" y="1377061"/>
                    <a:pt x="1712951" y="1397678"/>
                    <a:pt x="1669183" y="1397678"/>
                  </a:cubicBezTo>
                  <a:cubicBezTo>
                    <a:pt x="1236654" y="1397678"/>
                    <a:pt x="804983" y="1397678"/>
                    <a:pt x="373313" y="1398537"/>
                  </a:cubicBezTo>
                  <a:cubicBezTo>
                    <a:pt x="283203" y="1398537"/>
                    <a:pt x="214548" y="1440631"/>
                    <a:pt x="171638" y="1518805"/>
                  </a:cubicBezTo>
                  <a:cubicBezTo>
                    <a:pt x="129587" y="1596978"/>
                    <a:pt x="133019" y="1677729"/>
                    <a:pt x="181078" y="1752467"/>
                  </a:cubicBezTo>
                  <a:cubicBezTo>
                    <a:pt x="226562" y="1822050"/>
                    <a:pt x="292643" y="1858130"/>
                    <a:pt x="375888" y="1858130"/>
                  </a:cubicBezTo>
                  <a:cubicBezTo>
                    <a:pt x="805842" y="1858989"/>
                    <a:pt x="1235796" y="1858989"/>
                    <a:pt x="1666608" y="1858989"/>
                  </a:cubicBezTo>
                  <a:cubicBezTo>
                    <a:pt x="1671757" y="1858989"/>
                    <a:pt x="1676906" y="1858130"/>
                    <a:pt x="1682056" y="1858989"/>
                  </a:cubicBezTo>
                  <a:cubicBezTo>
                    <a:pt x="1734405" y="1862425"/>
                    <a:pt x="1765300" y="1917405"/>
                    <a:pt x="1741271" y="1964653"/>
                  </a:cubicBezTo>
                  <a:cubicBezTo>
                    <a:pt x="1730114" y="1985270"/>
                    <a:pt x="1712951" y="1994720"/>
                    <a:pt x="1692354" y="2001592"/>
                  </a:cubicBezTo>
                  <a:cubicBezTo>
                    <a:pt x="1683772" y="2002451"/>
                    <a:pt x="1676048" y="2002451"/>
                    <a:pt x="1668325" y="2002451"/>
                  </a:cubicBezTo>
                  <a:cubicBezTo>
                    <a:pt x="1418591" y="2002451"/>
                    <a:pt x="1169715" y="2002451"/>
                    <a:pt x="919981" y="2002451"/>
                  </a:cubicBezTo>
                  <a:cubicBezTo>
                    <a:pt x="741477" y="2002451"/>
                    <a:pt x="562115" y="2002451"/>
                    <a:pt x="383611" y="2002451"/>
                  </a:cubicBezTo>
                  <a:cubicBezTo>
                    <a:pt x="369880" y="2002451"/>
                    <a:pt x="355291" y="2000733"/>
                    <a:pt x="341560" y="2005887"/>
                  </a:cubicBezTo>
                  <a:cubicBezTo>
                    <a:pt x="314956" y="2011901"/>
                    <a:pt x="288352" y="2017055"/>
                    <a:pt x="264323" y="2030800"/>
                  </a:cubicBezTo>
                  <a:cubicBezTo>
                    <a:pt x="182795" y="2078048"/>
                    <a:pt x="139885" y="2150208"/>
                    <a:pt x="145034" y="2244704"/>
                  </a:cubicBezTo>
                  <a:cubicBezTo>
                    <a:pt x="149325" y="2339199"/>
                    <a:pt x="198242" y="2407065"/>
                    <a:pt x="284061" y="2446581"/>
                  </a:cubicBezTo>
                  <a:cubicBezTo>
                    <a:pt x="314956" y="2461185"/>
                    <a:pt x="347567" y="2467198"/>
                    <a:pt x="381037" y="2466339"/>
                  </a:cubicBezTo>
                  <a:cubicBezTo>
                    <a:pt x="491744" y="2464621"/>
                    <a:pt x="602450" y="2470634"/>
                    <a:pt x="713157" y="2462903"/>
                  </a:cubicBezTo>
                  <a:cubicBezTo>
                    <a:pt x="721739" y="2462903"/>
                    <a:pt x="729463" y="2462903"/>
                    <a:pt x="737186" y="2462903"/>
                  </a:cubicBezTo>
                  <a:cubicBezTo>
                    <a:pt x="988636" y="2462903"/>
                    <a:pt x="1240087" y="2462903"/>
                    <a:pt x="1490679" y="2462903"/>
                  </a:cubicBezTo>
                  <a:cubicBezTo>
                    <a:pt x="1552469" y="2462903"/>
                    <a:pt x="1614258" y="2462903"/>
                    <a:pt x="1676048" y="2463762"/>
                  </a:cubicBezTo>
                  <a:cubicBezTo>
                    <a:pt x="1703510" y="2463762"/>
                    <a:pt x="1724965" y="2474930"/>
                    <a:pt x="1738696" y="2498124"/>
                  </a:cubicBezTo>
                  <a:cubicBezTo>
                    <a:pt x="1753286" y="2521319"/>
                    <a:pt x="1754144" y="2546231"/>
                    <a:pt x="1741271" y="2570284"/>
                  </a:cubicBezTo>
                  <a:cubicBezTo>
                    <a:pt x="1726682" y="2596056"/>
                    <a:pt x="1704369" y="2608083"/>
                    <a:pt x="1674332" y="2608083"/>
                  </a:cubicBezTo>
                  <a:cubicBezTo>
                    <a:pt x="1478664" y="2608083"/>
                    <a:pt x="1282996" y="2608083"/>
                    <a:pt x="1088187" y="2608083"/>
                  </a:cubicBezTo>
                  <a:cubicBezTo>
                    <a:pt x="1081321" y="2608083"/>
                    <a:pt x="1073597" y="2608083"/>
                    <a:pt x="1067590" y="2609801"/>
                  </a:cubicBezTo>
                  <a:cubicBezTo>
                    <a:pt x="964607" y="2641586"/>
                    <a:pt x="876213" y="2694847"/>
                    <a:pt x="810991" y="2781611"/>
                  </a:cubicBezTo>
                  <a:cubicBezTo>
                    <a:pt x="751776" y="2859785"/>
                    <a:pt x="728604" y="2949986"/>
                    <a:pt x="727746" y="3047059"/>
                  </a:cubicBezTo>
                  <a:cubicBezTo>
                    <a:pt x="727746" y="3176775"/>
                    <a:pt x="727746" y="3305633"/>
                    <a:pt x="727746" y="3435350"/>
                  </a:cubicBezTo>
                  <a:cubicBezTo>
                    <a:pt x="679687" y="3435350"/>
                    <a:pt x="631629" y="3435350"/>
                    <a:pt x="582712" y="3435350"/>
                  </a:cubicBezTo>
                  <a:cubicBezTo>
                    <a:pt x="583570" y="3370062"/>
                    <a:pt x="582712" y="3304774"/>
                    <a:pt x="583570" y="3239486"/>
                  </a:cubicBezTo>
                  <a:cubicBezTo>
                    <a:pt x="584428" y="3157017"/>
                    <a:pt x="580137" y="3073689"/>
                    <a:pt x="586145" y="2991220"/>
                  </a:cubicBezTo>
                  <a:cubicBezTo>
                    <a:pt x="595585" y="2867517"/>
                    <a:pt x="638494" y="2758417"/>
                    <a:pt x="720022" y="2664780"/>
                  </a:cubicBezTo>
                  <a:cubicBezTo>
                    <a:pt x="736328" y="2645881"/>
                    <a:pt x="753492" y="2627841"/>
                    <a:pt x="772372" y="2608083"/>
                  </a:cubicBezTo>
                  <a:cubicBezTo>
                    <a:pt x="764648" y="2608083"/>
                    <a:pt x="759499" y="2608083"/>
                    <a:pt x="753492" y="2608083"/>
                  </a:cubicBezTo>
                  <a:cubicBezTo>
                    <a:pt x="626480" y="2608083"/>
                    <a:pt x="498609" y="2608083"/>
                    <a:pt x="370739" y="2608083"/>
                  </a:cubicBezTo>
                  <a:cubicBezTo>
                    <a:pt x="202533" y="2607224"/>
                    <a:pt x="56640" y="2493829"/>
                    <a:pt x="12014" y="2330609"/>
                  </a:cubicBezTo>
                  <a:cubicBezTo>
                    <a:pt x="7723" y="2313428"/>
                    <a:pt x="7723" y="2294529"/>
                    <a:pt x="0" y="2278207"/>
                  </a:cubicBezTo>
                  <a:cubicBezTo>
                    <a:pt x="0" y="2251576"/>
                    <a:pt x="0" y="2224945"/>
                    <a:pt x="0" y="2199174"/>
                  </a:cubicBezTo>
                  <a:cubicBezTo>
                    <a:pt x="858" y="2195738"/>
                    <a:pt x="1716" y="2193161"/>
                    <a:pt x="2574" y="2190583"/>
                  </a:cubicBezTo>
                  <a:cubicBezTo>
                    <a:pt x="14589" y="2087497"/>
                    <a:pt x="62648" y="2004169"/>
                    <a:pt x="142460" y="1938881"/>
                  </a:cubicBezTo>
                  <a:cubicBezTo>
                    <a:pt x="151900" y="1931150"/>
                    <a:pt x="151041" y="1928573"/>
                    <a:pt x="142460" y="1921700"/>
                  </a:cubicBezTo>
                  <a:cubicBezTo>
                    <a:pt x="72946" y="1866721"/>
                    <a:pt x="28320" y="1795419"/>
                    <a:pt x="8582" y="1708655"/>
                  </a:cubicBezTo>
                  <a:cubicBezTo>
                    <a:pt x="5149" y="1696628"/>
                    <a:pt x="6865" y="1683743"/>
                    <a:pt x="0" y="1673434"/>
                  </a:cubicBezTo>
                  <a:cubicBezTo>
                    <a:pt x="0" y="1643367"/>
                    <a:pt x="0" y="1613300"/>
                    <a:pt x="0" y="1584093"/>
                  </a:cubicBezTo>
                  <a:cubicBezTo>
                    <a:pt x="4291" y="1581515"/>
                    <a:pt x="2574" y="1577220"/>
                    <a:pt x="3433" y="1572925"/>
                  </a:cubicBezTo>
                  <a:cubicBezTo>
                    <a:pt x="18880" y="1476711"/>
                    <a:pt x="64364" y="1396819"/>
                    <a:pt x="140743" y="1334967"/>
                  </a:cubicBezTo>
                  <a:cubicBezTo>
                    <a:pt x="151041" y="1326377"/>
                    <a:pt x="151041" y="1323800"/>
                    <a:pt x="140743" y="1315209"/>
                  </a:cubicBezTo>
                  <a:cubicBezTo>
                    <a:pt x="72088" y="1260230"/>
                    <a:pt x="28320" y="1189788"/>
                    <a:pt x="8582" y="1103882"/>
                  </a:cubicBezTo>
                  <a:cubicBezTo>
                    <a:pt x="5149" y="1090997"/>
                    <a:pt x="6007" y="1077252"/>
                    <a:pt x="0" y="1065225"/>
                  </a:cubicBezTo>
                  <a:cubicBezTo>
                    <a:pt x="0" y="1038594"/>
                    <a:pt x="0" y="1011964"/>
                    <a:pt x="0" y="986192"/>
                  </a:cubicBezTo>
                  <a:cubicBezTo>
                    <a:pt x="5149" y="974165"/>
                    <a:pt x="4291" y="961280"/>
                    <a:pt x="6865" y="949253"/>
                  </a:cubicBezTo>
                  <a:cubicBezTo>
                    <a:pt x="39477" y="777442"/>
                    <a:pt x="194809" y="648585"/>
                    <a:pt x="368164" y="647726"/>
                  </a:cubicBezTo>
                  <a:cubicBezTo>
                    <a:pt x="465998" y="647726"/>
                    <a:pt x="563832" y="646867"/>
                    <a:pt x="661665" y="646007"/>
                  </a:cubicBezTo>
                  <a:cubicBezTo>
                    <a:pt x="705433" y="646007"/>
                    <a:pt x="748343" y="647726"/>
                    <a:pt x="792111" y="642571"/>
                  </a:cubicBezTo>
                  <a:cubicBezTo>
                    <a:pt x="838453" y="636558"/>
                    <a:pt x="884795" y="627967"/>
                    <a:pt x="925988" y="603055"/>
                  </a:cubicBezTo>
                  <a:cubicBezTo>
                    <a:pt x="977480" y="572988"/>
                    <a:pt x="1004942" y="529176"/>
                    <a:pt x="1004942" y="468184"/>
                  </a:cubicBezTo>
                  <a:cubicBezTo>
                    <a:pt x="1004942" y="360802"/>
                    <a:pt x="1004942" y="253421"/>
                    <a:pt x="1004942" y="145180"/>
                  </a:cubicBezTo>
                  <a:cubicBezTo>
                    <a:pt x="1004942" y="97073"/>
                    <a:pt x="1004942" y="48107"/>
                    <a:pt x="1005800" y="0"/>
                  </a:cubicBezTo>
                  <a:close/>
                </a:path>
              </a:pathLst>
            </a:custGeom>
            <a:solidFill>
              <a:srgbClr val="F4F5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ontserrat"/>
                <a:ea typeface="Montserrat"/>
                <a:cs typeface="Montserrat"/>
                <a:sym typeface="Montserrat"/>
              </a:endParaRPr>
            </a:p>
          </p:txBody>
        </p:sp>
        <p:grpSp>
          <p:nvGrpSpPr>
            <p:cNvPr id="15" name="Google Shape;196;p3">
              <a:extLst>
                <a:ext uri="{FF2B5EF4-FFF2-40B4-BE49-F238E27FC236}">
                  <a16:creationId xmlns:a16="http://schemas.microsoft.com/office/drawing/2014/main" id="{F927968E-651C-BE7C-A689-D90620F7EBDB}"/>
                </a:ext>
              </a:extLst>
            </p:cNvPr>
            <p:cNvGrpSpPr/>
            <p:nvPr/>
          </p:nvGrpSpPr>
          <p:grpSpPr>
            <a:xfrm>
              <a:off x="5190331" y="3057448"/>
              <a:ext cx="1811338" cy="1520826"/>
              <a:chOff x="4988153" y="3300640"/>
              <a:chExt cx="1811338" cy="1520826"/>
            </a:xfrm>
          </p:grpSpPr>
          <p:sp>
            <p:nvSpPr>
              <p:cNvPr id="16" name="Google Shape;197;p3">
                <a:extLst>
                  <a:ext uri="{FF2B5EF4-FFF2-40B4-BE49-F238E27FC236}">
                    <a16:creationId xmlns:a16="http://schemas.microsoft.com/office/drawing/2014/main" id="{1E3070C3-C28A-237F-FEBB-1BEBE54E5F54}"/>
                  </a:ext>
                </a:extLst>
              </p:cNvPr>
              <p:cNvSpPr/>
              <p:nvPr/>
            </p:nvSpPr>
            <p:spPr>
              <a:xfrm>
                <a:off x="6145441" y="3302228"/>
                <a:ext cx="3175" cy="3175"/>
              </a:xfrm>
              <a:custGeom>
                <a:avLst/>
                <a:gdLst/>
                <a:ahLst/>
                <a:cxnLst/>
                <a:rect l="l" t="t" r="r" b="b"/>
                <a:pathLst>
                  <a:path w="4" h="3" extrusionOk="0">
                    <a:moveTo>
                      <a:pt x="4" y="0"/>
                    </a:moveTo>
                    <a:cubicBezTo>
                      <a:pt x="3" y="3"/>
                      <a:pt x="1" y="3"/>
                      <a:pt x="0" y="0"/>
                    </a:cubicBezTo>
                    <a:cubicBezTo>
                      <a:pt x="1" y="0"/>
                      <a:pt x="2" y="0"/>
                      <a:pt x="4" y="0"/>
                    </a:cubicBezTo>
                    <a:close/>
                  </a:path>
                </a:pathLst>
              </a:custGeom>
              <a:solidFill>
                <a:srgbClr val="71A3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Montserrat Medium"/>
                  <a:ea typeface="Montserrat Medium"/>
                  <a:cs typeface="Montserrat Medium"/>
                  <a:sym typeface="Montserrat Medium"/>
                </a:endParaRPr>
              </a:p>
            </p:txBody>
          </p:sp>
          <p:sp>
            <p:nvSpPr>
              <p:cNvPr id="17" name="Google Shape;198;p3">
                <a:extLst>
                  <a:ext uri="{FF2B5EF4-FFF2-40B4-BE49-F238E27FC236}">
                    <a16:creationId xmlns:a16="http://schemas.microsoft.com/office/drawing/2014/main" id="{FCEAA550-05F1-4DA6-C247-A052F1006D4E}"/>
                  </a:ext>
                </a:extLst>
              </p:cNvPr>
              <p:cNvSpPr/>
              <p:nvPr/>
            </p:nvSpPr>
            <p:spPr>
              <a:xfrm>
                <a:off x="4988153" y="3445103"/>
                <a:ext cx="1811338" cy="1376363"/>
              </a:xfrm>
              <a:custGeom>
                <a:avLst/>
                <a:gdLst/>
                <a:ahLst/>
                <a:cxnLst/>
                <a:rect l="l" t="t" r="r" b="b"/>
                <a:pathLst>
                  <a:path w="2111" h="1603" extrusionOk="0">
                    <a:moveTo>
                      <a:pt x="1441" y="185"/>
                    </a:moveTo>
                    <a:cubicBezTo>
                      <a:pt x="1436" y="179"/>
                      <a:pt x="1428" y="179"/>
                      <a:pt x="1422" y="176"/>
                    </a:cubicBezTo>
                    <a:cubicBezTo>
                      <a:pt x="1386" y="159"/>
                      <a:pt x="1368" y="131"/>
                      <a:pt x="1369" y="92"/>
                    </a:cubicBezTo>
                    <a:cubicBezTo>
                      <a:pt x="1369" y="53"/>
                      <a:pt x="1387" y="25"/>
                      <a:pt x="1423" y="9"/>
                    </a:cubicBezTo>
                    <a:cubicBezTo>
                      <a:pt x="1426" y="7"/>
                      <a:pt x="1430" y="5"/>
                      <a:pt x="1433" y="3"/>
                    </a:cubicBezTo>
                    <a:cubicBezTo>
                      <a:pt x="1566" y="3"/>
                      <a:pt x="1698" y="0"/>
                      <a:pt x="1831" y="3"/>
                    </a:cubicBezTo>
                    <a:cubicBezTo>
                      <a:pt x="1949" y="6"/>
                      <a:pt x="2054" y="115"/>
                      <a:pt x="2070" y="236"/>
                    </a:cubicBezTo>
                    <a:cubicBezTo>
                      <a:pt x="2086" y="364"/>
                      <a:pt x="2002" y="503"/>
                      <a:pt x="1857" y="533"/>
                    </a:cubicBezTo>
                    <a:cubicBezTo>
                      <a:pt x="1838" y="536"/>
                      <a:pt x="1820" y="538"/>
                      <a:pt x="1801" y="538"/>
                    </a:cubicBezTo>
                    <a:cubicBezTo>
                      <a:pt x="1299" y="538"/>
                      <a:pt x="797" y="538"/>
                      <a:pt x="295" y="538"/>
                    </a:cubicBezTo>
                    <a:cubicBezTo>
                      <a:pt x="255" y="538"/>
                      <a:pt x="225" y="552"/>
                      <a:pt x="209" y="589"/>
                    </a:cubicBezTo>
                    <a:cubicBezTo>
                      <a:pt x="185" y="645"/>
                      <a:pt x="224" y="706"/>
                      <a:pt x="285" y="706"/>
                    </a:cubicBezTo>
                    <a:cubicBezTo>
                      <a:pt x="359" y="707"/>
                      <a:pt x="433" y="706"/>
                      <a:pt x="507" y="707"/>
                    </a:cubicBezTo>
                    <a:cubicBezTo>
                      <a:pt x="548" y="707"/>
                      <a:pt x="588" y="707"/>
                      <a:pt x="629" y="707"/>
                    </a:cubicBezTo>
                    <a:cubicBezTo>
                      <a:pt x="634" y="712"/>
                      <a:pt x="640" y="711"/>
                      <a:pt x="646" y="711"/>
                    </a:cubicBezTo>
                    <a:cubicBezTo>
                      <a:pt x="1044" y="711"/>
                      <a:pt x="1443" y="710"/>
                      <a:pt x="1841" y="710"/>
                    </a:cubicBezTo>
                    <a:cubicBezTo>
                      <a:pt x="1929" y="721"/>
                      <a:pt x="1995" y="767"/>
                      <a:pt x="2037" y="843"/>
                    </a:cubicBezTo>
                    <a:cubicBezTo>
                      <a:pt x="2111" y="978"/>
                      <a:pt x="2066" y="1135"/>
                      <a:pt x="1932" y="1212"/>
                    </a:cubicBezTo>
                    <a:cubicBezTo>
                      <a:pt x="1889" y="1237"/>
                      <a:pt x="1841" y="1245"/>
                      <a:pt x="1791" y="1245"/>
                    </a:cubicBezTo>
                    <a:cubicBezTo>
                      <a:pt x="1694" y="1246"/>
                      <a:pt x="1596" y="1247"/>
                      <a:pt x="1498" y="1245"/>
                    </a:cubicBezTo>
                    <a:cubicBezTo>
                      <a:pt x="1097" y="1240"/>
                      <a:pt x="697" y="1245"/>
                      <a:pt x="297" y="1243"/>
                    </a:cubicBezTo>
                    <a:cubicBezTo>
                      <a:pt x="231" y="1243"/>
                      <a:pt x="188" y="1294"/>
                      <a:pt x="205" y="1352"/>
                    </a:cubicBezTo>
                    <a:cubicBezTo>
                      <a:pt x="214" y="1383"/>
                      <a:pt x="237" y="1399"/>
                      <a:pt x="265" y="1409"/>
                    </a:cubicBezTo>
                    <a:cubicBezTo>
                      <a:pt x="269" y="1417"/>
                      <a:pt x="278" y="1414"/>
                      <a:pt x="284" y="1414"/>
                    </a:cubicBezTo>
                    <a:cubicBezTo>
                      <a:pt x="410" y="1415"/>
                      <a:pt x="535" y="1415"/>
                      <a:pt x="661" y="1415"/>
                    </a:cubicBezTo>
                    <a:cubicBezTo>
                      <a:pt x="698" y="1423"/>
                      <a:pt x="726" y="1444"/>
                      <a:pt x="735" y="1481"/>
                    </a:cubicBezTo>
                    <a:cubicBezTo>
                      <a:pt x="744" y="1517"/>
                      <a:pt x="736" y="1551"/>
                      <a:pt x="706" y="1576"/>
                    </a:cubicBezTo>
                    <a:cubicBezTo>
                      <a:pt x="698" y="1582"/>
                      <a:pt x="689" y="1588"/>
                      <a:pt x="680" y="1594"/>
                    </a:cubicBezTo>
                    <a:cubicBezTo>
                      <a:pt x="551" y="1603"/>
                      <a:pt x="422" y="1596"/>
                      <a:pt x="293" y="1598"/>
                    </a:cubicBezTo>
                    <a:cubicBezTo>
                      <a:pt x="254" y="1599"/>
                      <a:pt x="216" y="1592"/>
                      <a:pt x="180" y="1575"/>
                    </a:cubicBezTo>
                    <a:cubicBezTo>
                      <a:pt x="80" y="1529"/>
                      <a:pt x="23" y="1450"/>
                      <a:pt x="18" y="1340"/>
                    </a:cubicBezTo>
                    <a:cubicBezTo>
                      <a:pt x="12" y="1230"/>
                      <a:pt x="62" y="1146"/>
                      <a:pt x="157" y="1091"/>
                    </a:cubicBezTo>
                    <a:cubicBezTo>
                      <a:pt x="185" y="1075"/>
                      <a:pt x="216" y="1069"/>
                      <a:pt x="247" y="1062"/>
                    </a:cubicBezTo>
                    <a:cubicBezTo>
                      <a:pt x="765" y="1062"/>
                      <a:pt x="1283" y="1063"/>
                      <a:pt x="1801" y="1062"/>
                    </a:cubicBezTo>
                    <a:cubicBezTo>
                      <a:pt x="1807" y="1062"/>
                      <a:pt x="1816" y="1065"/>
                      <a:pt x="1821" y="1057"/>
                    </a:cubicBezTo>
                    <a:cubicBezTo>
                      <a:pt x="1845" y="1049"/>
                      <a:pt x="1865" y="1038"/>
                      <a:pt x="1878" y="1014"/>
                    </a:cubicBezTo>
                    <a:cubicBezTo>
                      <a:pt x="1906" y="959"/>
                      <a:pt x="1870" y="895"/>
                      <a:pt x="1809" y="891"/>
                    </a:cubicBezTo>
                    <a:cubicBezTo>
                      <a:pt x="1803" y="890"/>
                      <a:pt x="1797" y="891"/>
                      <a:pt x="1791" y="891"/>
                    </a:cubicBezTo>
                    <a:cubicBezTo>
                      <a:pt x="1289" y="891"/>
                      <a:pt x="788" y="891"/>
                      <a:pt x="287" y="890"/>
                    </a:cubicBezTo>
                    <a:cubicBezTo>
                      <a:pt x="190" y="890"/>
                      <a:pt x="113" y="848"/>
                      <a:pt x="60" y="767"/>
                    </a:cubicBezTo>
                    <a:cubicBezTo>
                      <a:pt x="4" y="680"/>
                      <a:pt x="0" y="586"/>
                      <a:pt x="49" y="495"/>
                    </a:cubicBezTo>
                    <a:cubicBezTo>
                      <a:pt x="99" y="404"/>
                      <a:pt x="179" y="355"/>
                      <a:pt x="284" y="355"/>
                    </a:cubicBezTo>
                    <a:cubicBezTo>
                      <a:pt x="787" y="354"/>
                      <a:pt x="1290" y="354"/>
                      <a:pt x="1794" y="354"/>
                    </a:cubicBezTo>
                    <a:cubicBezTo>
                      <a:pt x="1845" y="354"/>
                      <a:pt x="1877" y="330"/>
                      <a:pt x="1886" y="284"/>
                    </a:cubicBezTo>
                    <a:cubicBezTo>
                      <a:pt x="1896" y="235"/>
                      <a:pt x="1859" y="189"/>
                      <a:pt x="1808" y="187"/>
                    </a:cubicBezTo>
                    <a:cubicBezTo>
                      <a:pt x="1806" y="187"/>
                      <a:pt x="1803" y="187"/>
                      <a:pt x="1801" y="187"/>
                    </a:cubicBezTo>
                    <a:cubicBezTo>
                      <a:pt x="1693" y="187"/>
                      <a:pt x="1585" y="187"/>
                      <a:pt x="1476" y="187"/>
                    </a:cubicBezTo>
                    <a:cubicBezTo>
                      <a:pt x="1466" y="187"/>
                      <a:pt x="1455" y="187"/>
                      <a:pt x="1445" y="187"/>
                    </a:cubicBezTo>
                    <a:cubicBezTo>
                      <a:pt x="1444" y="186"/>
                      <a:pt x="1442" y="186"/>
                      <a:pt x="1441" y="185"/>
                    </a:cubicBezTo>
                    <a:close/>
                  </a:path>
                </a:pathLst>
              </a:custGeom>
              <a:solidFill>
                <a:srgbClr val="71A3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Montserrat Medium"/>
                  <a:ea typeface="Montserrat Medium"/>
                  <a:cs typeface="Montserrat Medium"/>
                  <a:sym typeface="Montserrat Medium"/>
                </a:endParaRPr>
              </a:p>
            </p:txBody>
          </p:sp>
          <p:sp>
            <p:nvSpPr>
              <p:cNvPr id="18" name="Google Shape;199;p3">
                <a:extLst>
                  <a:ext uri="{FF2B5EF4-FFF2-40B4-BE49-F238E27FC236}">
                    <a16:creationId xmlns:a16="http://schemas.microsoft.com/office/drawing/2014/main" id="{E284CC54-CE37-825D-350E-DEEE6878E1CB}"/>
                  </a:ext>
                </a:extLst>
              </p:cNvPr>
              <p:cNvSpPr/>
              <p:nvPr/>
            </p:nvSpPr>
            <p:spPr>
              <a:xfrm>
                <a:off x="5199291" y="4351565"/>
                <a:ext cx="1350963" cy="7938"/>
              </a:xfrm>
              <a:custGeom>
                <a:avLst/>
                <a:gdLst/>
                <a:ahLst/>
                <a:cxnLst/>
                <a:rect l="l" t="t" r="r" b="b"/>
                <a:pathLst>
                  <a:path w="1574" h="9" extrusionOk="0">
                    <a:moveTo>
                      <a:pt x="1574" y="1"/>
                    </a:moveTo>
                    <a:cubicBezTo>
                      <a:pt x="1569" y="9"/>
                      <a:pt x="1560" y="6"/>
                      <a:pt x="1554" y="6"/>
                    </a:cubicBezTo>
                    <a:cubicBezTo>
                      <a:pt x="1036" y="7"/>
                      <a:pt x="518" y="6"/>
                      <a:pt x="0" y="6"/>
                    </a:cubicBezTo>
                    <a:cubicBezTo>
                      <a:pt x="16" y="0"/>
                      <a:pt x="33" y="2"/>
                      <a:pt x="49" y="2"/>
                    </a:cubicBezTo>
                    <a:cubicBezTo>
                      <a:pt x="257" y="2"/>
                      <a:pt x="466" y="2"/>
                      <a:pt x="674" y="2"/>
                    </a:cubicBezTo>
                    <a:cubicBezTo>
                      <a:pt x="965" y="2"/>
                      <a:pt x="1255" y="2"/>
                      <a:pt x="1546" y="2"/>
                    </a:cubicBezTo>
                    <a:cubicBezTo>
                      <a:pt x="1555" y="2"/>
                      <a:pt x="1564" y="2"/>
                      <a:pt x="1574" y="1"/>
                    </a:cubicBezTo>
                    <a:close/>
                  </a:path>
                </a:pathLst>
              </a:custGeom>
              <a:solidFill>
                <a:srgbClr val="71A3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Montserrat Medium"/>
                  <a:ea typeface="Montserrat Medium"/>
                  <a:cs typeface="Montserrat Medium"/>
                  <a:sym typeface="Montserrat Medium"/>
                </a:endParaRPr>
              </a:p>
            </p:txBody>
          </p:sp>
          <p:sp>
            <p:nvSpPr>
              <p:cNvPr id="19" name="Google Shape;200;p3">
                <a:extLst>
                  <a:ext uri="{FF2B5EF4-FFF2-40B4-BE49-F238E27FC236}">
                    <a16:creationId xmlns:a16="http://schemas.microsoft.com/office/drawing/2014/main" id="{005C2999-A972-A514-B956-BC92135D27AD}"/>
                  </a:ext>
                </a:extLst>
              </p:cNvPr>
              <p:cNvSpPr/>
              <p:nvPr/>
            </p:nvSpPr>
            <p:spPr>
              <a:xfrm>
                <a:off x="6227991" y="3605440"/>
                <a:ext cx="26988" cy="4763"/>
              </a:xfrm>
              <a:custGeom>
                <a:avLst/>
                <a:gdLst/>
                <a:ahLst/>
                <a:cxnLst/>
                <a:rect l="l" t="t" r="r" b="b"/>
                <a:pathLst>
                  <a:path w="31" h="6" extrusionOk="0">
                    <a:moveTo>
                      <a:pt x="0" y="0"/>
                    </a:moveTo>
                    <a:cubicBezTo>
                      <a:pt x="10" y="0"/>
                      <a:pt x="21" y="0"/>
                      <a:pt x="31" y="0"/>
                    </a:cubicBezTo>
                    <a:cubicBezTo>
                      <a:pt x="21" y="6"/>
                      <a:pt x="10" y="6"/>
                      <a:pt x="0" y="0"/>
                    </a:cubicBezTo>
                    <a:close/>
                  </a:path>
                </a:pathLst>
              </a:custGeom>
              <a:solidFill>
                <a:srgbClr val="71A3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Montserrat Medium"/>
                  <a:ea typeface="Montserrat Medium"/>
                  <a:cs typeface="Montserrat Medium"/>
                  <a:sym typeface="Montserrat Medium"/>
                </a:endParaRPr>
              </a:p>
            </p:txBody>
          </p:sp>
          <p:sp>
            <p:nvSpPr>
              <p:cNvPr id="20" name="Google Shape;201;p3">
                <a:extLst>
                  <a:ext uri="{FF2B5EF4-FFF2-40B4-BE49-F238E27FC236}">
                    <a16:creationId xmlns:a16="http://schemas.microsoft.com/office/drawing/2014/main" id="{F58D7D40-8088-7DBF-8C6D-4B82BD6D3215}"/>
                  </a:ext>
                </a:extLst>
              </p:cNvPr>
              <p:cNvSpPr/>
              <p:nvPr/>
            </p:nvSpPr>
            <p:spPr>
              <a:xfrm>
                <a:off x="6532791" y="3605440"/>
                <a:ext cx="6350" cy="3175"/>
              </a:xfrm>
              <a:custGeom>
                <a:avLst/>
                <a:gdLst/>
                <a:ahLst/>
                <a:cxnLst/>
                <a:rect l="l" t="t" r="r" b="b"/>
                <a:pathLst>
                  <a:path w="7" h="4" extrusionOk="0">
                    <a:moveTo>
                      <a:pt x="0" y="0"/>
                    </a:moveTo>
                    <a:cubicBezTo>
                      <a:pt x="2" y="0"/>
                      <a:pt x="5" y="0"/>
                      <a:pt x="7" y="0"/>
                    </a:cubicBezTo>
                    <a:cubicBezTo>
                      <a:pt x="5" y="4"/>
                      <a:pt x="2" y="4"/>
                      <a:pt x="0" y="0"/>
                    </a:cubicBezTo>
                    <a:close/>
                  </a:path>
                </a:pathLst>
              </a:custGeom>
              <a:solidFill>
                <a:srgbClr val="71A3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Montserrat Medium"/>
                  <a:ea typeface="Montserrat Medium"/>
                  <a:cs typeface="Montserrat Medium"/>
                  <a:sym typeface="Montserrat Medium"/>
                </a:endParaRPr>
              </a:p>
            </p:txBody>
          </p:sp>
          <p:sp>
            <p:nvSpPr>
              <p:cNvPr id="21" name="Google Shape;202;p3">
                <a:extLst>
                  <a:ext uri="{FF2B5EF4-FFF2-40B4-BE49-F238E27FC236}">
                    <a16:creationId xmlns:a16="http://schemas.microsoft.com/office/drawing/2014/main" id="{D4564CB8-AA4D-7626-9F7E-5AAF2DD5D941}"/>
                  </a:ext>
                </a:extLst>
              </p:cNvPr>
              <p:cNvSpPr/>
              <p:nvPr/>
            </p:nvSpPr>
            <p:spPr>
              <a:xfrm>
                <a:off x="5527903" y="4049940"/>
                <a:ext cx="1039813" cy="6350"/>
              </a:xfrm>
              <a:custGeom>
                <a:avLst/>
                <a:gdLst/>
                <a:ahLst/>
                <a:cxnLst/>
                <a:rect l="l" t="t" r="r" b="b"/>
                <a:pathLst>
                  <a:path w="1212" h="8" extrusionOk="0">
                    <a:moveTo>
                      <a:pt x="1212" y="6"/>
                    </a:moveTo>
                    <a:cubicBezTo>
                      <a:pt x="814" y="6"/>
                      <a:pt x="415" y="7"/>
                      <a:pt x="17" y="7"/>
                    </a:cubicBezTo>
                    <a:cubicBezTo>
                      <a:pt x="11" y="7"/>
                      <a:pt x="5" y="8"/>
                      <a:pt x="0" y="3"/>
                    </a:cubicBezTo>
                    <a:cubicBezTo>
                      <a:pt x="9" y="3"/>
                      <a:pt x="18" y="2"/>
                      <a:pt x="28" y="2"/>
                    </a:cubicBezTo>
                    <a:cubicBezTo>
                      <a:pt x="406" y="2"/>
                      <a:pt x="783" y="2"/>
                      <a:pt x="1161" y="3"/>
                    </a:cubicBezTo>
                    <a:cubicBezTo>
                      <a:pt x="1178" y="3"/>
                      <a:pt x="1196" y="0"/>
                      <a:pt x="1212" y="6"/>
                    </a:cubicBezTo>
                    <a:close/>
                  </a:path>
                </a:pathLst>
              </a:custGeom>
              <a:solidFill>
                <a:srgbClr val="71A3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Montserrat Medium"/>
                  <a:ea typeface="Montserrat Medium"/>
                  <a:cs typeface="Montserrat Medium"/>
                  <a:sym typeface="Montserrat Medium"/>
                </a:endParaRPr>
              </a:p>
            </p:txBody>
          </p:sp>
          <p:sp>
            <p:nvSpPr>
              <p:cNvPr id="22" name="Google Shape;203;p3">
                <a:extLst>
                  <a:ext uri="{FF2B5EF4-FFF2-40B4-BE49-F238E27FC236}">
                    <a16:creationId xmlns:a16="http://schemas.microsoft.com/office/drawing/2014/main" id="{5935571C-D0A5-CF6E-EBE9-74A4837FB36E}"/>
                  </a:ext>
                </a:extLst>
              </p:cNvPr>
              <p:cNvSpPr/>
              <p:nvPr/>
            </p:nvSpPr>
            <p:spPr>
              <a:xfrm>
                <a:off x="5215166" y="4654778"/>
                <a:ext cx="339725" cy="7938"/>
              </a:xfrm>
              <a:custGeom>
                <a:avLst/>
                <a:gdLst/>
                <a:ahLst/>
                <a:cxnLst/>
                <a:rect l="l" t="t" r="r" b="b"/>
                <a:pathLst>
                  <a:path w="396" h="8" extrusionOk="0">
                    <a:moveTo>
                      <a:pt x="396" y="2"/>
                    </a:moveTo>
                    <a:cubicBezTo>
                      <a:pt x="396" y="3"/>
                      <a:pt x="396" y="5"/>
                      <a:pt x="396" y="6"/>
                    </a:cubicBezTo>
                    <a:cubicBezTo>
                      <a:pt x="270" y="6"/>
                      <a:pt x="145" y="6"/>
                      <a:pt x="19" y="5"/>
                    </a:cubicBezTo>
                    <a:cubicBezTo>
                      <a:pt x="13" y="5"/>
                      <a:pt x="4" y="8"/>
                      <a:pt x="0" y="0"/>
                    </a:cubicBezTo>
                    <a:cubicBezTo>
                      <a:pt x="61" y="1"/>
                      <a:pt x="122" y="1"/>
                      <a:pt x="183" y="2"/>
                    </a:cubicBezTo>
                    <a:cubicBezTo>
                      <a:pt x="254" y="2"/>
                      <a:pt x="325" y="2"/>
                      <a:pt x="396" y="2"/>
                    </a:cubicBezTo>
                    <a:close/>
                  </a:path>
                </a:pathLst>
              </a:custGeom>
              <a:solidFill>
                <a:srgbClr val="71A3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Montserrat Medium"/>
                  <a:ea typeface="Montserrat Medium"/>
                  <a:cs typeface="Montserrat Medium"/>
                  <a:sym typeface="Montserrat Medium"/>
                </a:endParaRPr>
              </a:p>
            </p:txBody>
          </p:sp>
          <p:sp>
            <p:nvSpPr>
              <p:cNvPr id="23" name="Google Shape;204;p3">
                <a:extLst>
                  <a:ext uri="{FF2B5EF4-FFF2-40B4-BE49-F238E27FC236}">
                    <a16:creationId xmlns:a16="http://schemas.microsoft.com/office/drawing/2014/main" id="{BE464AE0-AFAF-0B1F-C34E-00C801212EB2}"/>
                  </a:ext>
                </a:extLst>
              </p:cNvPr>
              <p:cNvSpPr/>
              <p:nvPr/>
            </p:nvSpPr>
            <p:spPr>
              <a:xfrm>
                <a:off x="5807303" y="3300640"/>
                <a:ext cx="11113" cy="7938"/>
              </a:xfrm>
              <a:custGeom>
                <a:avLst/>
                <a:gdLst/>
                <a:ahLst/>
                <a:cxnLst/>
                <a:rect l="l" t="t" r="r" b="b"/>
                <a:pathLst>
                  <a:path w="12" h="9" extrusionOk="0">
                    <a:moveTo>
                      <a:pt x="0" y="2"/>
                    </a:moveTo>
                    <a:cubicBezTo>
                      <a:pt x="4" y="1"/>
                      <a:pt x="8" y="1"/>
                      <a:pt x="12" y="0"/>
                    </a:cubicBezTo>
                    <a:cubicBezTo>
                      <a:pt x="9" y="9"/>
                      <a:pt x="5" y="8"/>
                      <a:pt x="0" y="2"/>
                    </a:cubicBezTo>
                    <a:close/>
                  </a:path>
                </a:pathLst>
              </a:custGeom>
              <a:solidFill>
                <a:srgbClr val="71A3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Montserrat Medium"/>
                  <a:ea typeface="Montserrat Medium"/>
                  <a:cs typeface="Montserrat Medium"/>
                  <a:sym typeface="Montserrat Medium"/>
                </a:endParaRPr>
              </a:p>
            </p:txBody>
          </p:sp>
          <p:sp>
            <p:nvSpPr>
              <p:cNvPr id="24" name="Google Shape;205;p3">
                <a:extLst>
                  <a:ext uri="{FF2B5EF4-FFF2-40B4-BE49-F238E27FC236}">
                    <a16:creationId xmlns:a16="http://schemas.microsoft.com/office/drawing/2014/main" id="{EA17413E-B058-0B83-59B4-D1D05BEAF67D}"/>
                  </a:ext>
                </a:extLst>
              </p:cNvPr>
              <p:cNvSpPr/>
              <p:nvPr/>
            </p:nvSpPr>
            <p:spPr>
              <a:xfrm>
                <a:off x="5234216" y="3302228"/>
                <a:ext cx="4763" cy="3175"/>
              </a:xfrm>
              <a:custGeom>
                <a:avLst/>
                <a:gdLst/>
                <a:ahLst/>
                <a:cxnLst/>
                <a:rect l="l" t="t" r="r" b="b"/>
                <a:pathLst>
                  <a:path w="5" h="3" extrusionOk="0">
                    <a:moveTo>
                      <a:pt x="0" y="0"/>
                    </a:moveTo>
                    <a:cubicBezTo>
                      <a:pt x="2" y="0"/>
                      <a:pt x="3" y="0"/>
                      <a:pt x="5" y="0"/>
                    </a:cubicBezTo>
                    <a:cubicBezTo>
                      <a:pt x="3" y="3"/>
                      <a:pt x="2" y="3"/>
                      <a:pt x="0" y="0"/>
                    </a:cubicBezTo>
                    <a:close/>
                  </a:path>
                </a:pathLst>
              </a:custGeom>
              <a:solidFill>
                <a:srgbClr val="71A34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Montserrat Medium"/>
                  <a:ea typeface="Montserrat Medium"/>
                  <a:cs typeface="Montserrat Medium"/>
                  <a:sym typeface="Montserrat Medium"/>
                </a:endParaRPr>
              </a:p>
            </p:txBody>
          </p:sp>
        </p:grpSp>
      </p:grpSp>
      <p:sp>
        <p:nvSpPr>
          <p:cNvPr id="25" name="Google Shape;206;p3">
            <a:extLst>
              <a:ext uri="{FF2B5EF4-FFF2-40B4-BE49-F238E27FC236}">
                <a16:creationId xmlns:a16="http://schemas.microsoft.com/office/drawing/2014/main" id="{2E2C2D31-98F7-B413-AF8A-C076DE09FF96}"/>
              </a:ext>
            </a:extLst>
          </p:cNvPr>
          <p:cNvSpPr/>
          <p:nvPr/>
        </p:nvSpPr>
        <p:spPr>
          <a:xfrm>
            <a:off x="6196416" y="2312955"/>
            <a:ext cx="5157384" cy="1005468"/>
          </a:xfrm>
          <a:prstGeom prst="rect">
            <a:avLst/>
          </a:prstGeom>
          <a:noFill/>
          <a:ln>
            <a:noFill/>
          </a:ln>
        </p:spPr>
        <p:txBody>
          <a:bodyPr spcFirstLastPara="1" wrap="square" lIns="0" tIns="0" rIns="0" bIns="0" anchor="t" anchorCtr="0">
            <a:spAutoFit/>
          </a:bodyPr>
          <a:lstStyle/>
          <a:p>
            <a:pPr marL="0" marR="0" lvl="0" indent="0" algn="l" rtl="0">
              <a:lnSpc>
                <a:spcPct val="121428"/>
              </a:lnSpc>
              <a:spcBef>
                <a:spcPts val="0"/>
              </a:spcBef>
              <a:spcAft>
                <a:spcPts val="0"/>
              </a:spcAft>
              <a:buClr>
                <a:srgbClr val="000000"/>
              </a:buClr>
              <a:buSzPts val="1400"/>
              <a:buFont typeface="Montserrat"/>
              <a:buNone/>
            </a:pPr>
            <a:r>
              <a:rPr lang="en-US" b="0" i="0" u="none" strike="noStrike" cap="none" dirty="0">
                <a:solidFill>
                  <a:srgbClr val="000000"/>
                </a:solidFill>
                <a:ea typeface="Montserrat"/>
                <a:cs typeface="Montserrat"/>
                <a:sym typeface="Montserrat"/>
              </a:rPr>
              <a:t>Flavonoids and flavonoid metabolites can </a:t>
            </a:r>
            <a:r>
              <a:rPr lang="en-US" b="1" i="0" u="none" strike="noStrike" cap="none" dirty="0">
                <a:solidFill>
                  <a:srgbClr val="000000"/>
                </a:solidFill>
                <a:ea typeface="Montserrat"/>
                <a:cs typeface="Montserrat"/>
                <a:sym typeface="Montserrat"/>
              </a:rPr>
              <a:t>shape gut microbiota</a:t>
            </a:r>
            <a:r>
              <a:rPr lang="en-US" b="0" i="0" u="none" strike="noStrike" cap="none" dirty="0">
                <a:solidFill>
                  <a:srgbClr val="000000"/>
                </a:solidFill>
                <a:ea typeface="Montserrat"/>
                <a:cs typeface="Montserrat"/>
                <a:sym typeface="Montserrat"/>
              </a:rPr>
              <a:t> by </a:t>
            </a:r>
            <a:r>
              <a:rPr lang="en-US" b="1" i="0" u="none" strike="noStrike" cap="none" dirty="0">
                <a:solidFill>
                  <a:srgbClr val="000000"/>
                </a:solidFill>
                <a:ea typeface="Montserrat"/>
                <a:cs typeface="Montserrat"/>
                <a:sym typeface="Montserrat"/>
              </a:rPr>
              <a:t>inhibiting</a:t>
            </a:r>
            <a:r>
              <a:rPr lang="en-US" b="0" i="0" u="none" strike="noStrike" cap="none" dirty="0">
                <a:solidFill>
                  <a:srgbClr val="000000"/>
                </a:solidFill>
                <a:ea typeface="Montserrat"/>
                <a:cs typeface="Montserrat"/>
                <a:sym typeface="Montserrat"/>
              </a:rPr>
              <a:t> the </a:t>
            </a:r>
            <a:r>
              <a:rPr lang="en-US" b="1" i="0" u="none" strike="noStrike" cap="none" dirty="0">
                <a:solidFill>
                  <a:srgbClr val="000000"/>
                </a:solidFill>
                <a:ea typeface="Montserrat"/>
                <a:cs typeface="Montserrat"/>
                <a:sym typeface="Montserrat"/>
              </a:rPr>
              <a:t>growth of</a:t>
            </a:r>
            <a:r>
              <a:rPr lang="en-US" b="0" i="0" u="none" strike="noStrike" cap="none" dirty="0">
                <a:solidFill>
                  <a:srgbClr val="000000"/>
                </a:solidFill>
                <a:ea typeface="Montserrat"/>
                <a:cs typeface="Montserrat"/>
                <a:sym typeface="Montserrat"/>
              </a:rPr>
              <a:t> various </a:t>
            </a:r>
            <a:r>
              <a:rPr lang="en-US" b="1" i="0" u="none" strike="noStrike" cap="none" dirty="0">
                <a:solidFill>
                  <a:srgbClr val="000000"/>
                </a:solidFill>
                <a:ea typeface="Montserrat"/>
                <a:cs typeface="Montserrat"/>
                <a:sym typeface="Montserrat"/>
              </a:rPr>
              <a:t>pathogens</a:t>
            </a:r>
            <a:r>
              <a:rPr lang="en-US" b="0" i="0" u="none" strike="noStrike" cap="none" dirty="0">
                <a:solidFill>
                  <a:srgbClr val="000000"/>
                </a:solidFill>
                <a:ea typeface="Montserrat"/>
                <a:cs typeface="Montserrat"/>
                <a:sym typeface="Montserrat"/>
              </a:rPr>
              <a:t> and </a:t>
            </a:r>
            <a:r>
              <a:rPr lang="en-US" b="1" i="0" u="none" strike="noStrike" cap="none" dirty="0">
                <a:solidFill>
                  <a:srgbClr val="000000"/>
                </a:solidFill>
                <a:ea typeface="Montserrat"/>
                <a:cs typeface="Montserrat"/>
                <a:sym typeface="Montserrat"/>
              </a:rPr>
              <a:t>increasing</a:t>
            </a:r>
            <a:r>
              <a:rPr lang="en-US" b="0" i="0" u="none" strike="noStrike" cap="none" dirty="0">
                <a:solidFill>
                  <a:srgbClr val="000000"/>
                </a:solidFill>
                <a:ea typeface="Montserrat"/>
                <a:cs typeface="Montserrat"/>
                <a:sym typeface="Montserrat"/>
              </a:rPr>
              <a:t> </a:t>
            </a:r>
            <a:r>
              <a:rPr lang="en-US" b="1" i="0" u="none" strike="noStrike" cap="none" dirty="0">
                <a:solidFill>
                  <a:srgbClr val="000000"/>
                </a:solidFill>
                <a:ea typeface="Montserrat"/>
                <a:cs typeface="Montserrat"/>
                <a:sym typeface="Montserrat"/>
              </a:rPr>
              <a:t>beneficial genera</a:t>
            </a:r>
            <a:endParaRPr sz="2400" b="1" dirty="0"/>
          </a:p>
        </p:txBody>
      </p:sp>
      <p:sp>
        <p:nvSpPr>
          <p:cNvPr id="26" name="Google Shape;207;p3">
            <a:extLst>
              <a:ext uri="{FF2B5EF4-FFF2-40B4-BE49-F238E27FC236}">
                <a16:creationId xmlns:a16="http://schemas.microsoft.com/office/drawing/2014/main" id="{083FF27F-CFB3-035A-DA7E-E0A0EE564591}"/>
              </a:ext>
            </a:extLst>
          </p:cNvPr>
          <p:cNvSpPr/>
          <p:nvPr/>
        </p:nvSpPr>
        <p:spPr>
          <a:xfrm>
            <a:off x="6196415" y="3884413"/>
            <a:ext cx="4003499" cy="335156"/>
          </a:xfrm>
          <a:prstGeom prst="rect">
            <a:avLst/>
          </a:prstGeom>
          <a:noFill/>
          <a:ln>
            <a:noFill/>
          </a:ln>
        </p:spPr>
        <p:txBody>
          <a:bodyPr spcFirstLastPara="1" wrap="square" lIns="0" tIns="0" rIns="0" bIns="0" anchor="t" anchorCtr="0">
            <a:spAutoFit/>
          </a:bodyPr>
          <a:lstStyle/>
          <a:p>
            <a:pPr marL="0" marR="0" lvl="0" indent="0" algn="l" rtl="0">
              <a:lnSpc>
                <a:spcPct val="121428"/>
              </a:lnSpc>
              <a:spcBef>
                <a:spcPts val="0"/>
              </a:spcBef>
              <a:spcAft>
                <a:spcPts val="0"/>
              </a:spcAft>
              <a:buClr>
                <a:srgbClr val="000000"/>
              </a:buClr>
              <a:buSzPts val="1400"/>
              <a:buFont typeface="Montserrat"/>
              <a:buNone/>
            </a:pPr>
            <a:r>
              <a:rPr lang="en-US" b="0" i="0" u="none" strike="noStrike" cap="none" dirty="0">
                <a:solidFill>
                  <a:srgbClr val="000000"/>
                </a:solidFill>
                <a:ea typeface="Montserrat"/>
                <a:cs typeface="Montserrat"/>
                <a:sym typeface="Montserrat"/>
              </a:rPr>
              <a:t>Flavonoids </a:t>
            </a:r>
            <a:r>
              <a:rPr lang="en-US" b="1" i="0" u="none" strike="noStrike" cap="none" dirty="0">
                <a:solidFill>
                  <a:srgbClr val="000000"/>
                </a:solidFill>
                <a:ea typeface="Montserrat"/>
                <a:cs typeface="Montserrat"/>
                <a:sym typeface="Montserrat"/>
              </a:rPr>
              <a:t>inhibit gut inflammation</a:t>
            </a:r>
            <a:endParaRPr sz="2400" b="1" dirty="0"/>
          </a:p>
        </p:txBody>
      </p:sp>
      <p:sp>
        <p:nvSpPr>
          <p:cNvPr id="27" name="Google Shape;208;p3">
            <a:extLst>
              <a:ext uri="{FF2B5EF4-FFF2-40B4-BE49-F238E27FC236}">
                <a16:creationId xmlns:a16="http://schemas.microsoft.com/office/drawing/2014/main" id="{882A5FB7-B41E-CB11-5C08-025B404E1A9D}"/>
              </a:ext>
            </a:extLst>
          </p:cNvPr>
          <p:cNvSpPr/>
          <p:nvPr/>
        </p:nvSpPr>
        <p:spPr>
          <a:xfrm>
            <a:off x="6196415" y="5037561"/>
            <a:ext cx="5157384" cy="335156"/>
          </a:xfrm>
          <a:prstGeom prst="rect">
            <a:avLst/>
          </a:prstGeom>
          <a:noFill/>
          <a:ln>
            <a:noFill/>
          </a:ln>
        </p:spPr>
        <p:txBody>
          <a:bodyPr spcFirstLastPara="1" wrap="square" lIns="0" tIns="0" rIns="0" bIns="0" anchor="t" anchorCtr="0">
            <a:spAutoFit/>
          </a:bodyPr>
          <a:lstStyle/>
          <a:p>
            <a:pPr marL="0" marR="0" lvl="0" indent="0" algn="l" rtl="0">
              <a:lnSpc>
                <a:spcPct val="121428"/>
              </a:lnSpc>
              <a:spcBef>
                <a:spcPts val="0"/>
              </a:spcBef>
              <a:spcAft>
                <a:spcPts val="0"/>
              </a:spcAft>
              <a:buClr>
                <a:srgbClr val="000000"/>
              </a:buClr>
              <a:buSzPts val="1400"/>
              <a:buFont typeface="Montserrat"/>
              <a:buNone/>
            </a:pPr>
            <a:r>
              <a:rPr lang="en-US" b="0" i="0" u="none" strike="noStrike" cap="none" dirty="0">
                <a:solidFill>
                  <a:srgbClr val="000000"/>
                </a:solidFill>
                <a:ea typeface="Montserrat"/>
                <a:cs typeface="Montserrat"/>
                <a:sym typeface="Montserrat"/>
              </a:rPr>
              <a:t>Flavonoids are studied to </a:t>
            </a:r>
            <a:r>
              <a:rPr lang="en-US" b="1" i="0" u="none" strike="noStrike" cap="none" dirty="0">
                <a:solidFill>
                  <a:srgbClr val="000000"/>
                </a:solidFill>
                <a:ea typeface="Montserrat"/>
                <a:cs typeface="Montserrat"/>
                <a:sym typeface="Montserrat"/>
              </a:rPr>
              <a:t>improve gut immunity</a:t>
            </a:r>
            <a:endParaRPr sz="2400" b="1" dirty="0"/>
          </a:p>
        </p:txBody>
      </p:sp>
      <p:sp>
        <p:nvSpPr>
          <p:cNvPr id="28" name="Google Shape;209;p3">
            <a:extLst>
              <a:ext uri="{FF2B5EF4-FFF2-40B4-BE49-F238E27FC236}">
                <a16:creationId xmlns:a16="http://schemas.microsoft.com/office/drawing/2014/main" id="{93F8D4CC-99B7-5541-BC93-3E2D99D3BD97}"/>
              </a:ext>
            </a:extLst>
          </p:cNvPr>
          <p:cNvSpPr/>
          <p:nvPr/>
        </p:nvSpPr>
        <p:spPr>
          <a:xfrm>
            <a:off x="5258636" y="3743871"/>
            <a:ext cx="706972" cy="706971"/>
          </a:xfrm>
          <a:prstGeom prst="ellipse">
            <a:avLst/>
          </a:prstGeom>
          <a:solidFill>
            <a:srgbClr val="F6F5F8"/>
          </a:solidFill>
          <a:ln w="15875" cap="flat" cmpd="sng">
            <a:solidFill>
              <a:srgbClr val="512873"/>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2000" b="0" i="0" u="none" strike="noStrike" cap="none">
              <a:solidFill>
                <a:srgbClr val="000000"/>
              </a:solidFill>
              <a:ea typeface="Montserrat"/>
              <a:cs typeface="Montserrat"/>
              <a:sym typeface="Montserrat"/>
            </a:endParaRPr>
          </a:p>
        </p:txBody>
      </p:sp>
      <p:sp>
        <p:nvSpPr>
          <p:cNvPr id="29" name="Google Shape;210;p3">
            <a:extLst>
              <a:ext uri="{FF2B5EF4-FFF2-40B4-BE49-F238E27FC236}">
                <a16:creationId xmlns:a16="http://schemas.microsoft.com/office/drawing/2014/main" id="{424B02D9-A052-49C3-38FC-A5AAA5073088}"/>
              </a:ext>
            </a:extLst>
          </p:cNvPr>
          <p:cNvSpPr/>
          <p:nvPr/>
        </p:nvSpPr>
        <p:spPr>
          <a:xfrm>
            <a:off x="5258636" y="4897019"/>
            <a:ext cx="706972" cy="706971"/>
          </a:xfrm>
          <a:prstGeom prst="ellipse">
            <a:avLst/>
          </a:prstGeom>
          <a:solidFill>
            <a:srgbClr val="F6F5F8"/>
          </a:solidFill>
          <a:ln w="15875" cap="flat" cmpd="sng">
            <a:solidFill>
              <a:srgbClr val="512873"/>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2000" b="0" i="0" u="none" strike="noStrike" cap="none">
              <a:solidFill>
                <a:srgbClr val="000000"/>
              </a:solidFill>
              <a:ea typeface="Montserrat"/>
              <a:cs typeface="Montserrat"/>
              <a:sym typeface="Montserrat"/>
            </a:endParaRPr>
          </a:p>
        </p:txBody>
      </p:sp>
      <p:grpSp>
        <p:nvGrpSpPr>
          <p:cNvPr id="30" name="Google Shape;211;p3">
            <a:extLst>
              <a:ext uri="{FF2B5EF4-FFF2-40B4-BE49-F238E27FC236}">
                <a16:creationId xmlns:a16="http://schemas.microsoft.com/office/drawing/2014/main" id="{5560E6A1-8C28-512F-F6F3-66ED0CAD7035}"/>
              </a:ext>
            </a:extLst>
          </p:cNvPr>
          <p:cNvGrpSpPr/>
          <p:nvPr/>
        </p:nvGrpSpPr>
        <p:grpSpPr>
          <a:xfrm>
            <a:off x="5258636" y="2390421"/>
            <a:ext cx="706972" cy="706971"/>
            <a:chOff x="6006936" y="2392248"/>
            <a:chExt cx="706972" cy="706971"/>
          </a:xfrm>
        </p:grpSpPr>
        <p:sp>
          <p:nvSpPr>
            <p:cNvPr id="31" name="Google Shape;212;p3">
              <a:extLst>
                <a:ext uri="{FF2B5EF4-FFF2-40B4-BE49-F238E27FC236}">
                  <a16:creationId xmlns:a16="http://schemas.microsoft.com/office/drawing/2014/main" id="{85283C20-D983-91BC-B7A1-FEC658755C43}"/>
                </a:ext>
              </a:extLst>
            </p:cNvPr>
            <p:cNvSpPr/>
            <p:nvPr/>
          </p:nvSpPr>
          <p:spPr>
            <a:xfrm>
              <a:off x="6006936" y="2392248"/>
              <a:ext cx="706972" cy="706971"/>
            </a:xfrm>
            <a:prstGeom prst="ellipse">
              <a:avLst/>
            </a:prstGeom>
            <a:solidFill>
              <a:srgbClr val="F6F5F8"/>
            </a:solidFill>
            <a:ln w="15875" cap="flat" cmpd="sng">
              <a:solidFill>
                <a:srgbClr val="512873"/>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2000" b="0" i="0" u="none" strike="noStrike" cap="none">
                <a:solidFill>
                  <a:srgbClr val="000000"/>
                </a:solidFill>
                <a:ea typeface="Montserrat"/>
                <a:cs typeface="Montserrat"/>
                <a:sym typeface="Montserrat"/>
              </a:endParaRPr>
            </a:p>
          </p:txBody>
        </p:sp>
        <p:sp>
          <p:nvSpPr>
            <p:cNvPr id="32" name="Google Shape;213;p3">
              <a:extLst>
                <a:ext uri="{FF2B5EF4-FFF2-40B4-BE49-F238E27FC236}">
                  <a16:creationId xmlns:a16="http://schemas.microsoft.com/office/drawing/2014/main" id="{5376675E-AE9D-F131-B1CD-F57B7660CB12}"/>
                </a:ext>
              </a:extLst>
            </p:cNvPr>
            <p:cNvSpPr/>
            <p:nvPr/>
          </p:nvSpPr>
          <p:spPr>
            <a:xfrm>
              <a:off x="6196927" y="2622623"/>
              <a:ext cx="326990"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C0C0C"/>
                </a:buClr>
                <a:buSzPts val="1600"/>
                <a:buFont typeface="Montserrat"/>
                <a:buNone/>
              </a:pPr>
              <a:r>
                <a:rPr lang="en-US" b="0" i="0" u="none" strike="noStrike" cap="none" dirty="0">
                  <a:solidFill>
                    <a:srgbClr val="0C0C0C"/>
                  </a:solidFill>
                  <a:ea typeface="Montserrat"/>
                  <a:cs typeface="Montserrat"/>
                  <a:sym typeface="Montserrat"/>
                </a:rPr>
                <a:t>01</a:t>
              </a:r>
              <a:endParaRPr b="0" i="0" u="none" strike="noStrike" cap="none" dirty="0">
                <a:solidFill>
                  <a:srgbClr val="000000"/>
                </a:solidFill>
                <a:ea typeface="Montserrat"/>
                <a:cs typeface="Montserrat"/>
                <a:sym typeface="Montserrat"/>
              </a:endParaRPr>
            </a:p>
          </p:txBody>
        </p:sp>
      </p:grpSp>
      <p:sp>
        <p:nvSpPr>
          <p:cNvPr id="33" name="Google Shape;214;p3">
            <a:extLst>
              <a:ext uri="{FF2B5EF4-FFF2-40B4-BE49-F238E27FC236}">
                <a16:creationId xmlns:a16="http://schemas.microsoft.com/office/drawing/2014/main" id="{378E2E9D-36A3-36BD-CDC6-CA8C7BC950FE}"/>
              </a:ext>
            </a:extLst>
          </p:cNvPr>
          <p:cNvSpPr/>
          <p:nvPr/>
        </p:nvSpPr>
        <p:spPr>
          <a:xfrm>
            <a:off x="5448627" y="3974246"/>
            <a:ext cx="326990"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C0C0C"/>
              </a:buClr>
              <a:buSzPts val="1600"/>
              <a:buFont typeface="Montserrat"/>
              <a:buNone/>
            </a:pPr>
            <a:r>
              <a:rPr lang="en-US" b="0" i="0" u="none" strike="noStrike" cap="none" dirty="0">
                <a:solidFill>
                  <a:srgbClr val="0C0C0C"/>
                </a:solidFill>
                <a:ea typeface="Montserrat"/>
                <a:cs typeface="Montserrat"/>
                <a:sym typeface="Montserrat"/>
              </a:rPr>
              <a:t>02</a:t>
            </a:r>
            <a:endParaRPr sz="1600" b="0" i="0" u="none" strike="noStrike" cap="none" dirty="0">
              <a:solidFill>
                <a:srgbClr val="000000"/>
              </a:solidFill>
              <a:ea typeface="Montserrat"/>
              <a:cs typeface="Montserrat"/>
              <a:sym typeface="Montserrat"/>
            </a:endParaRPr>
          </a:p>
        </p:txBody>
      </p:sp>
      <p:sp>
        <p:nvSpPr>
          <p:cNvPr id="34" name="Google Shape;215;p3">
            <a:extLst>
              <a:ext uri="{FF2B5EF4-FFF2-40B4-BE49-F238E27FC236}">
                <a16:creationId xmlns:a16="http://schemas.microsoft.com/office/drawing/2014/main" id="{03B7555F-8A24-E7C8-48F2-1106C7C0AC6E}"/>
              </a:ext>
            </a:extLst>
          </p:cNvPr>
          <p:cNvSpPr/>
          <p:nvPr/>
        </p:nvSpPr>
        <p:spPr>
          <a:xfrm>
            <a:off x="5448627" y="5127394"/>
            <a:ext cx="326990" cy="276999"/>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C0C0C"/>
              </a:buClr>
              <a:buSzPts val="1600"/>
              <a:buFont typeface="Montserrat"/>
              <a:buNone/>
            </a:pPr>
            <a:r>
              <a:rPr lang="en-US" b="0" i="0" u="none" strike="noStrike" cap="none" dirty="0">
                <a:solidFill>
                  <a:srgbClr val="0C0C0C"/>
                </a:solidFill>
                <a:ea typeface="Montserrat"/>
                <a:cs typeface="Montserrat"/>
                <a:sym typeface="Montserrat"/>
              </a:rPr>
              <a:t>03</a:t>
            </a:r>
            <a:endParaRPr sz="1600" b="0" i="0" u="none" strike="noStrike" cap="none" dirty="0">
              <a:solidFill>
                <a:srgbClr val="000000"/>
              </a:solidFill>
              <a:ea typeface="Montserrat"/>
              <a:cs typeface="Montserrat"/>
              <a:sym typeface="Montserrat"/>
            </a:endParaRPr>
          </a:p>
        </p:txBody>
      </p:sp>
      <p:sp>
        <p:nvSpPr>
          <p:cNvPr id="37" name="TextBox 36">
            <a:extLst>
              <a:ext uri="{FF2B5EF4-FFF2-40B4-BE49-F238E27FC236}">
                <a16:creationId xmlns:a16="http://schemas.microsoft.com/office/drawing/2014/main" id="{E51946A9-DEAF-4D55-714A-5277E15AD7C7}"/>
              </a:ext>
            </a:extLst>
          </p:cNvPr>
          <p:cNvSpPr txBox="1"/>
          <p:nvPr/>
        </p:nvSpPr>
        <p:spPr>
          <a:xfrm>
            <a:off x="243113" y="6381180"/>
            <a:ext cx="4142038" cy="338554"/>
          </a:xfrm>
          <a:prstGeom prst="rect">
            <a:avLst/>
          </a:prstGeom>
          <a:noFill/>
        </p:spPr>
        <p:txBody>
          <a:bodyPr wrap="square">
            <a:spAutoFit/>
          </a:bodyPr>
          <a:lstStyle/>
          <a:p>
            <a:r>
              <a:rPr lang="en-US" sz="800" dirty="0">
                <a:solidFill>
                  <a:schemeClr val="tx1">
                    <a:lumMod val="65000"/>
                    <a:lumOff val="35000"/>
                  </a:schemeClr>
                </a:solidFill>
              </a:rPr>
              <a:t>Pei R, Liu X, Bolling B. Flavonoids and gut health. Curr </a:t>
            </a:r>
            <a:r>
              <a:rPr lang="en-US" sz="800" dirty="0" err="1">
                <a:solidFill>
                  <a:schemeClr val="tx1">
                    <a:lumMod val="65000"/>
                    <a:lumOff val="35000"/>
                  </a:schemeClr>
                </a:solidFill>
              </a:rPr>
              <a:t>Opin</a:t>
            </a:r>
            <a:r>
              <a:rPr lang="en-US" sz="800" dirty="0">
                <a:solidFill>
                  <a:schemeClr val="tx1">
                    <a:lumMod val="65000"/>
                    <a:lumOff val="35000"/>
                  </a:schemeClr>
                </a:solidFill>
              </a:rPr>
              <a:t> </a:t>
            </a:r>
            <a:r>
              <a:rPr lang="en-US" sz="800" dirty="0" err="1">
                <a:solidFill>
                  <a:schemeClr val="tx1">
                    <a:lumMod val="65000"/>
                    <a:lumOff val="35000"/>
                  </a:schemeClr>
                </a:solidFill>
              </a:rPr>
              <a:t>Biotechnol</a:t>
            </a:r>
            <a:r>
              <a:rPr lang="en-US" sz="800" dirty="0">
                <a:solidFill>
                  <a:schemeClr val="tx1">
                    <a:lumMod val="65000"/>
                    <a:lumOff val="35000"/>
                  </a:schemeClr>
                </a:solidFill>
              </a:rPr>
              <a:t>. 2020;61:153-159. doi:10.1016/j.copbio.2019.12.018</a:t>
            </a:r>
          </a:p>
        </p:txBody>
      </p:sp>
      <p:pic>
        <p:nvPicPr>
          <p:cNvPr id="2" name="Google Shape;231;p4">
            <a:extLst>
              <a:ext uri="{FF2B5EF4-FFF2-40B4-BE49-F238E27FC236}">
                <a16:creationId xmlns:a16="http://schemas.microsoft.com/office/drawing/2014/main" id="{27BDCD4C-A8A3-0694-E49D-C5716B1F3453}"/>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29106" b="76179" l="9085" r="92927">
                        <a14:foregroundMark x1="11463" y1="55854" x2="9329" y2="58130"/>
                        <a14:foregroundMark x1="84085" y1="47561" x2="87744" y2="50569"/>
                        <a14:foregroundMark x1="89268" y1="50569" x2="89268" y2="50569"/>
                        <a14:foregroundMark x1="90366" y1="48293" x2="90366" y2="48293"/>
                        <a14:foregroundMark x1="90366" y1="62683" x2="92927" y2="63496"/>
                      </a14:backgroundRemoval>
                    </a14:imgEffect>
                  </a14:imgLayer>
                </a14:imgProps>
              </a:ext>
            </a:extLst>
          </a:blip>
          <a:srcRect l="4754" t="23256" r="3434" b="17682"/>
          <a:stretch>
            <a:fillRect/>
          </a:stretch>
        </p:blipFill>
        <p:spPr>
          <a:xfrm>
            <a:off x="10193765" y="797843"/>
            <a:ext cx="1412615" cy="620485"/>
          </a:xfrm>
          <a:prstGeom prst="rect">
            <a:avLst/>
          </a:prstGeom>
          <a:noFill/>
          <a:ln>
            <a:noFill/>
          </a:ln>
        </p:spPr>
      </p:pic>
    </p:spTree>
    <p:extLst>
      <p:ext uri="{BB962C8B-B14F-4D97-AF65-F5344CB8AC3E}">
        <p14:creationId xmlns:p14="http://schemas.microsoft.com/office/powerpoint/2010/main" val="3756413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979A4-FBF1-969D-E8CF-A71832F7B8A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391E817-BA42-750C-F68B-5D395C58BB0A}"/>
              </a:ext>
            </a:extLst>
          </p:cNvPr>
          <p:cNvSpPr txBox="1">
            <a:spLocks/>
          </p:cNvSpPr>
          <p:nvPr/>
        </p:nvSpPr>
        <p:spPr>
          <a:xfrm>
            <a:off x="-1619251" y="331871"/>
            <a:ext cx="9568543" cy="6204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sz="3200" dirty="0">
                <a:solidFill>
                  <a:schemeClr val="tx1">
                    <a:lumMod val="65000"/>
                    <a:lumOff val="35000"/>
                  </a:schemeClr>
                </a:solidFill>
                <a:latin typeface="+mn-lt"/>
                <a:cs typeface="Calibri Light"/>
              </a:rPr>
              <a:t>Flavonoid-Rich Licorice Extract  </a:t>
            </a:r>
            <a:endParaRPr lang="en-US" sz="3200" dirty="0">
              <a:solidFill>
                <a:schemeClr val="tx1">
                  <a:lumMod val="65000"/>
                  <a:lumOff val="35000"/>
                </a:schemeClr>
              </a:solidFill>
              <a:latin typeface="+mn-lt"/>
            </a:endParaRPr>
          </a:p>
        </p:txBody>
      </p:sp>
      <p:grpSp>
        <p:nvGrpSpPr>
          <p:cNvPr id="4" name="Group 3">
            <a:extLst>
              <a:ext uri="{FF2B5EF4-FFF2-40B4-BE49-F238E27FC236}">
                <a16:creationId xmlns:a16="http://schemas.microsoft.com/office/drawing/2014/main" id="{CF96F861-9B9E-CC52-3A74-8C5EF2FF5092}"/>
              </a:ext>
            </a:extLst>
          </p:cNvPr>
          <p:cNvGrpSpPr/>
          <p:nvPr/>
        </p:nvGrpSpPr>
        <p:grpSpPr>
          <a:xfrm>
            <a:off x="9859702" y="230581"/>
            <a:ext cx="2018148" cy="411532"/>
            <a:chOff x="866567" y="2850045"/>
            <a:chExt cx="2018148" cy="411532"/>
          </a:xfrm>
        </p:grpSpPr>
        <p:pic>
          <p:nvPicPr>
            <p:cNvPr id="6" name="Google Shape;38;p1">
              <a:extLst>
                <a:ext uri="{FF2B5EF4-FFF2-40B4-BE49-F238E27FC236}">
                  <a16:creationId xmlns:a16="http://schemas.microsoft.com/office/drawing/2014/main" id="{88044A67-662D-CABC-7F8F-CA0110FB1025}"/>
                </a:ext>
              </a:extLst>
            </p:cNvPr>
            <p:cNvPicPr preferRelativeResize="0">
              <a:picLocks noChangeAspect="1"/>
            </p:cNvPicPr>
            <p:nvPr/>
          </p:nvPicPr>
          <p:blipFill rotWithShape="1">
            <a:blip r:embed="rId2">
              <a:alphaModFix/>
            </a:blip>
            <a:srcRect r="83831"/>
            <a:stretch/>
          </p:blipFill>
          <p:spPr>
            <a:xfrm>
              <a:off x="866567" y="2850045"/>
              <a:ext cx="361310" cy="411532"/>
            </a:xfrm>
            <a:prstGeom prst="rect">
              <a:avLst/>
            </a:prstGeom>
            <a:noFill/>
            <a:ln>
              <a:noFill/>
            </a:ln>
          </p:spPr>
        </p:pic>
        <p:pic>
          <p:nvPicPr>
            <p:cNvPr id="7" name="Google Shape;39;p1">
              <a:extLst>
                <a:ext uri="{FF2B5EF4-FFF2-40B4-BE49-F238E27FC236}">
                  <a16:creationId xmlns:a16="http://schemas.microsoft.com/office/drawing/2014/main" id="{22676BB3-B9E5-AEBC-DC66-72CDB7E461E9}"/>
                </a:ext>
              </a:extLst>
            </p:cNvPr>
            <p:cNvPicPr preferRelativeResize="0">
              <a:picLocks noChangeAspect="1"/>
            </p:cNvPicPr>
            <p:nvPr/>
          </p:nvPicPr>
          <p:blipFill rotWithShape="1">
            <a:blip r:embed="rId3">
              <a:alphaModFix/>
            </a:blip>
            <a:srcRect/>
            <a:stretch/>
          </p:blipFill>
          <p:spPr>
            <a:xfrm>
              <a:off x="1227877" y="2889278"/>
              <a:ext cx="1656838" cy="372299"/>
            </a:xfrm>
            <a:prstGeom prst="rect">
              <a:avLst/>
            </a:prstGeom>
            <a:noFill/>
            <a:ln>
              <a:noFill/>
            </a:ln>
          </p:spPr>
        </p:pic>
      </p:grpSp>
      <p:graphicFrame>
        <p:nvGraphicFramePr>
          <p:cNvPr id="2" name="Chart 1">
            <a:extLst>
              <a:ext uri="{FF2B5EF4-FFF2-40B4-BE49-F238E27FC236}">
                <a16:creationId xmlns:a16="http://schemas.microsoft.com/office/drawing/2014/main" id="{731908FC-AB37-956C-9C07-8FE305A2261C}"/>
              </a:ext>
            </a:extLst>
          </p:cNvPr>
          <p:cNvGraphicFramePr/>
          <p:nvPr>
            <p:extLst>
              <p:ext uri="{D42A27DB-BD31-4B8C-83A1-F6EECF244321}">
                <p14:modId xmlns:p14="http://schemas.microsoft.com/office/powerpoint/2010/main" val="1493768881"/>
              </p:ext>
            </p:extLst>
          </p:nvPr>
        </p:nvGraphicFramePr>
        <p:xfrm>
          <a:off x="224310" y="1633087"/>
          <a:ext cx="7225392" cy="3498503"/>
        </p:xfrm>
        <a:graphic>
          <a:graphicData uri="http://schemas.openxmlformats.org/drawingml/2006/chart">
            <c:chart xmlns:c="http://schemas.openxmlformats.org/drawingml/2006/chart" xmlns:r="http://schemas.openxmlformats.org/officeDocument/2006/relationships" r:id="rId4"/>
          </a:graphicData>
        </a:graphic>
      </p:graphicFrame>
      <p:sp>
        <p:nvSpPr>
          <p:cNvPr id="5" name="Google Shape;337;p7">
            <a:extLst>
              <a:ext uri="{FF2B5EF4-FFF2-40B4-BE49-F238E27FC236}">
                <a16:creationId xmlns:a16="http://schemas.microsoft.com/office/drawing/2014/main" id="{DC736274-589C-8854-C3CC-16935C7EE96F}"/>
              </a:ext>
            </a:extLst>
          </p:cNvPr>
          <p:cNvSpPr txBox="1"/>
          <p:nvPr/>
        </p:nvSpPr>
        <p:spPr>
          <a:xfrm>
            <a:off x="976359" y="1092687"/>
            <a:ext cx="9822269"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43495D"/>
                </a:solidFill>
                <a:ea typeface="Montserrat"/>
                <a:cs typeface="Montserrat"/>
                <a:sym typeface="Montserrat"/>
              </a:rPr>
              <a:t> GutGard</a:t>
            </a:r>
            <a:r>
              <a:rPr lang="en-US" sz="2000" b="1" baseline="30000" dirty="0">
                <a:solidFill>
                  <a:srgbClr val="43495D"/>
                </a:solidFill>
                <a:ea typeface="Montserrat"/>
                <a:cs typeface="Montserrat"/>
                <a:sym typeface="Montserrat"/>
              </a:rPr>
              <a:t>®</a:t>
            </a:r>
            <a:r>
              <a:rPr lang="en-US" sz="2000" b="1" dirty="0">
                <a:solidFill>
                  <a:srgbClr val="43495D"/>
                </a:solidFill>
                <a:ea typeface="Montserrat"/>
                <a:cs typeface="Montserrat"/>
                <a:sym typeface="Montserrat"/>
              </a:rPr>
              <a:t> significantly improves stress-induced gut dysbiosis</a:t>
            </a:r>
            <a:endParaRPr sz="2000" dirty="0"/>
          </a:p>
        </p:txBody>
      </p:sp>
      <p:sp>
        <p:nvSpPr>
          <p:cNvPr id="9" name="TextBox 8">
            <a:extLst>
              <a:ext uri="{FF2B5EF4-FFF2-40B4-BE49-F238E27FC236}">
                <a16:creationId xmlns:a16="http://schemas.microsoft.com/office/drawing/2014/main" id="{EDE8973B-AE7D-6B23-2B29-282DF2E70F1B}"/>
              </a:ext>
            </a:extLst>
          </p:cNvPr>
          <p:cNvSpPr txBox="1"/>
          <p:nvPr/>
        </p:nvSpPr>
        <p:spPr>
          <a:xfrm>
            <a:off x="7949292" y="2767280"/>
            <a:ext cx="3643421" cy="1323439"/>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i="0" u="none" strike="noStrike" kern="0" cap="none" spc="0" normalizeH="0" baseline="0" noProof="0" dirty="0">
                <a:ln>
                  <a:noFill/>
                </a:ln>
                <a:solidFill>
                  <a:srgbClr val="000000"/>
                </a:solidFill>
                <a:effectLst/>
                <a:uLnTx/>
                <a:uFillTx/>
                <a:sym typeface="Arial"/>
              </a:rPr>
              <a:t>GutGard</a:t>
            </a:r>
            <a:r>
              <a:rPr kumimoji="0" lang="en-US" sz="1600" b="0" i="0" u="none" strike="noStrike" kern="0" cap="none" spc="0" normalizeH="0" baseline="0" noProof="0" dirty="0">
                <a:ln>
                  <a:noFill/>
                </a:ln>
                <a:solidFill>
                  <a:srgbClr val="000000"/>
                </a:solidFill>
                <a:effectLst/>
                <a:uLnTx/>
                <a:uFillTx/>
                <a:sym typeface="Arial"/>
              </a:rPr>
              <a:t>® at 150 mg HED </a:t>
            </a:r>
            <a:r>
              <a:rPr kumimoji="0" lang="en-US" sz="1600" b="1" i="0" u="none" strike="noStrike" kern="0" cap="none" spc="0" normalizeH="0" baseline="0" noProof="0" dirty="0">
                <a:ln>
                  <a:noFill/>
                </a:ln>
                <a:solidFill>
                  <a:srgbClr val="000000"/>
                </a:solidFill>
                <a:effectLst/>
                <a:uLnTx/>
                <a:uFillTx/>
                <a:sym typeface="Arial"/>
              </a:rPr>
              <a:t>promotes</a:t>
            </a:r>
            <a:r>
              <a:rPr kumimoji="0" lang="en-US" sz="1600" b="0" i="0" u="none" strike="noStrike" kern="0" cap="none" spc="0" normalizeH="0" baseline="0" noProof="0" dirty="0">
                <a:ln>
                  <a:noFill/>
                </a:ln>
                <a:solidFill>
                  <a:srgbClr val="000000"/>
                </a:solidFill>
                <a:effectLst/>
                <a:uLnTx/>
                <a:uFillTx/>
                <a:sym typeface="Arial"/>
              </a:rPr>
              <a:t> the growth of beneficial bacteria and known butyrate producers in the gut (</a:t>
            </a:r>
            <a:r>
              <a:rPr kumimoji="0" lang="en-US" sz="1600" b="0" i="1" u="none" strike="noStrike" kern="0" cap="none" spc="0" normalizeH="0" baseline="0" noProof="0" dirty="0">
                <a:ln>
                  <a:noFill/>
                </a:ln>
                <a:solidFill>
                  <a:srgbClr val="000000"/>
                </a:solidFill>
                <a:effectLst/>
                <a:uLnTx/>
                <a:uFillTx/>
                <a:sym typeface="Arial"/>
              </a:rPr>
              <a:t>Bacteroides </a:t>
            </a:r>
            <a:r>
              <a:rPr kumimoji="0" lang="en-US" sz="1600" b="0" i="1" u="none" strike="noStrike" kern="0" cap="none" spc="0" normalizeH="0" baseline="0" noProof="0" dirty="0" err="1">
                <a:ln>
                  <a:noFill/>
                </a:ln>
                <a:solidFill>
                  <a:srgbClr val="000000"/>
                </a:solidFill>
                <a:effectLst/>
                <a:uLnTx/>
                <a:uFillTx/>
                <a:sym typeface="Arial"/>
              </a:rPr>
              <a:t>spp</a:t>
            </a:r>
            <a:r>
              <a:rPr kumimoji="0" lang="en-US" sz="1600" b="0" i="1" u="none" strike="noStrike" kern="0" cap="none" spc="0" normalizeH="0" baseline="0" noProof="0" dirty="0">
                <a:ln>
                  <a:noFill/>
                </a:ln>
                <a:solidFill>
                  <a:srgbClr val="000000"/>
                </a:solidFill>
                <a:effectLst/>
                <a:uLnTx/>
                <a:uFillTx/>
                <a:sym typeface="Arial"/>
              </a:rPr>
              <a:t>, Bifidobacterium </a:t>
            </a:r>
            <a:r>
              <a:rPr kumimoji="0" lang="en-US" sz="1600" b="0" i="1" u="none" strike="noStrike" kern="0" cap="none" spc="0" normalizeH="0" baseline="0" noProof="0" dirty="0" err="1">
                <a:ln>
                  <a:noFill/>
                </a:ln>
                <a:solidFill>
                  <a:srgbClr val="000000"/>
                </a:solidFill>
                <a:effectLst/>
                <a:uLnTx/>
                <a:uFillTx/>
                <a:sym typeface="Arial"/>
              </a:rPr>
              <a:t>spp</a:t>
            </a:r>
            <a:r>
              <a:rPr lang="en-US" sz="1600" i="1" kern="0" dirty="0">
                <a:solidFill>
                  <a:srgbClr val="000000"/>
                </a:solidFill>
                <a:sym typeface="Arial"/>
              </a:rPr>
              <a:t> and </a:t>
            </a:r>
            <a:r>
              <a:rPr lang="en-US" sz="1600" i="1" kern="0" dirty="0" err="1">
                <a:solidFill>
                  <a:srgbClr val="000000"/>
                </a:solidFill>
                <a:sym typeface="Arial"/>
              </a:rPr>
              <a:t>Akkermansia</a:t>
            </a:r>
            <a:r>
              <a:rPr lang="en-US" sz="1600" i="1" kern="0" dirty="0">
                <a:solidFill>
                  <a:srgbClr val="000000"/>
                </a:solidFill>
                <a:sym typeface="Arial"/>
              </a:rPr>
              <a:t> </a:t>
            </a:r>
            <a:r>
              <a:rPr lang="en-US" sz="1600" i="1" kern="0" dirty="0" err="1">
                <a:solidFill>
                  <a:srgbClr val="000000"/>
                </a:solidFill>
                <a:sym typeface="Arial"/>
              </a:rPr>
              <a:t>spp</a:t>
            </a:r>
            <a:r>
              <a:rPr lang="en-US" sz="1600" i="1" kern="0" dirty="0">
                <a:solidFill>
                  <a:srgbClr val="000000"/>
                </a:solidFill>
                <a:sym typeface="Arial"/>
              </a:rPr>
              <a:t>) </a:t>
            </a:r>
            <a:endParaRPr kumimoji="0" lang="en-US" sz="1600" b="0" i="0" u="none" strike="noStrike" kern="0" cap="none" spc="0" normalizeH="0" baseline="0" noProof="0" dirty="0">
              <a:ln>
                <a:noFill/>
              </a:ln>
              <a:solidFill>
                <a:srgbClr val="000000"/>
              </a:solidFill>
              <a:effectLst/>
              <a:uLnTx/>
              <a:uFillTx/>
              <a:sym typeface="Arial"/>
            </a:endParaRPr>
          </a:p>
        </p:txBody>
      </p:sp>
      <p:sp>
        <p:nvSpPr>
          <p:cNvPr id="11" name="Rectangle 1">
            <a:extLst>
              <a:ext uri="{FF2B5EF4-FFF2-40B4-BE49-F238E27FC236}">
                <a16:creationId xmlns:a16="http://schemas.microsoft.com/office/drawing/2014/main" id="{8297923D-DE31-9C29-23C5-9722C4CE6146}"/>
              </a:ext>
            </a:extLst>
          </p:cNvPr>
          <p:cNvSpPr>
            <a:spLocks noChangeArrowheads="1"/>
          </p:cNvSpPr>
          <p:nvPr/>
        </p:nvSpPr>
        <p:spPr bwMode="auto">
          <a:xfrm>
            <a:off x="1216992" y="4858214"/>
            <a:ext cx="6141751" cy="954107"/>
          </a:xfrm>
          <a:prstGeom prst="rect">
            <a:avLst/>
          </a:prstGeom>
          <a:noFill/>
          <a:ln w="9525">
            <a:solidFill>
              <a:schemeClr val="bg2">
                <a:lumMod val="9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ct val="0"/>
              </a:spcAft>
              <a:buClrTx/>
              <a:buSzTx/>
              <a:buFontTx/>
              <a:buChar char="•"/>
              <a:tabLst/>
              <a:defRPr/>
            </a:pPr>
            <a:r>
              <a:rPr kumimoji="0" lang="en-US" altLang="en-US" sz="1400" b="0" i="0" u="none" strike="noStrike" kern="0" cap="none" spc="0" normalizeH="0" baseline="0" noProof="0" dirty="0">
                <a:ln>
                  <a:noFill/>
                </a:ln>
                <a:solidFill>
                  <a:srgbClr val="000000"/>
                </a:solidFill>
                <a:effectLst/>
                <a:uLnTx/>
                <a:uFillTx/>
                <a:cs typeface="Arial"/>
                <a:sym typeface="Arial"/>
              </a:rPr>
              <a:t> Restraint stress induced gut dysbiosis </a:t>
            </a:r>
          </a:p>
          <a:p>
            <a:pPr marL="0" marR="0" lvl="0" indent="0" algn="l" defTabSz="914400" rtl="0" eaLnBrk="0" fontAlgn="base" latinLnBrk="0" hangingPunct="0">
              <a:spcBef>
                <a:spcPct val="0"/>
              </a:spcBef>
              <a:spcAft>
                <a:spcPct val="0"/>
              </a:spcAft>
              <a:buClrTx/>
              <a:buSzTx/>
              <a:buFontTx/>
              <a:buChar char="•"/>
              <a:tabLst/>
              <a:defRPr/>
            </a:pPr>
            <a:r>
              <a:rPr kumimoji="0" lang="en-US" altLang="en-US" sz="1400" b="0" i="0" u="none" strike="noStrike" kern="0" cap="none" spc="0" normalizeH="0" baseline="0" noProof="0" dirty="0">
                <a:ln>
                  <a:noFill/>
                </a:ln>
                <a:solidFill>
                  <a:srgbClr val="000000"/>
                </a:solidFill>
                <a:effectLst/>
                <a:uLnTx/>
                <a:uFillTx/>
                <a:cs typeface="Arial"/>
                <a:sym typeface="Arial"/>
              </a:rPr>
              <a:t> Normal control, stress control, and Gut</a:t>
            </a:r>
            <a:r>
              <a:rPr lang="en-US" altLang="en-US" sz="1400" dirty="0"/>
              <a:t>G</a:t>
            </a:r>
            <a:r>
              <a:rPr kumimoji="0" lang="en-US" altLang="en-US" sz="1400" b="0" i="0" u="none" strike="noStrike" kern="0" cap="none" spc="0" normalizeH="0" baseline="0" noProof="0" dirty="0" err="1">
                <a:ln>
                  <a:noFill/>
                </a:ln>
                <a:solidFill>
                  <a:srgbClr val="000000"/>
                </a:solidFill>
                <a:effectLst/>
                <a:uLnTx/>
                <a:uFillTx/>
                <a:cs typeface="Arial"/>
                <a:sym typeface="Arial"/>
              </a:rPr>
              <a:t>ard</a:t>
            </a:r>
            <a:r>
              <a:rPr kumimoji="0" lang="en-US" altLang="en-US" sz="1400" b="0" i="0" u="none" strike="noStrike" kern="0" cap="none" spc="0" normalizeH="0" baseline="0" noProof="0" dirty="0">
                <a:ln>
                  <a:noFill/>
                </a:ln>
                <a:solidFill>
                  <a:srgbClr val="000000"/>
                </a:solidFill>
                <a:effectLst/>
                <a:uLnTx/>
                <a:uFillTx/>
                <a:cs typeface="Arial"/>
                <a:sym typeface="Arial"/>
              </a:rPr>
              <a:t>®-treated groups.</a:t>
            </a:r>
          </a:p>
          <a:p>
            <a:pPr marL="0" marR="0" lvl="0" indent="0" algn="l" defTabSz="914400" rtl="0" eaLnBrk="0" fontAlgn="base" latinLnBrk="0" hangingPunct="0">
              <a:spcBef>
                <a:spcPct val="0"/>
              </a:spcBef>
              <a:spcAft>
                <a:spcPct val="0"/>
              </a:spcAft>
              <a:buClrTx/>
              <a:buSzTx/>
              <a:buFontTx/>
              <a:buChar char="•"/>
              <a:tabLst/>
              <a:defRPr/>
            </a:pPr>
            <a:r>
              <a:rPr kumimoji="0" lang="en-US" altLang="en-US" sz="1400" b="0" i="0" u="none" strike="noStrike" kern="0" cap="none" spc="0" normalizeH="0" baseline="0" noProof="0" dirty="0">
                <a:ln>
                  <a:noFill/>
                </a:ln>
                <a:solidFill>
                  <a:srgbClr val="000000"/>
                </a:solidFill>
                <a:effectLst/>
                <a:uLnTx/>
                <a:uFillTx/>
                <a:cs typeface="Arial"/>
                <a:sym typeface="Arial"/>
              </a:rPr>
              <a:t> 120-minute daily restraint stress for 10 days.</a:t>
            </a:r>
          </a:p>
          <a:p>
            <a:pPr marL="0" marR="0" lvl="0" indent="0" algn="l" defTabSz="914400" rtl="0" eaLnBrk="0" fontAlgn="base" latinLnBrk="0" hangingPunct="0">
              <a:spcBef>
                <a:spcPct val="0"/>
              </a:spcBef>
              <a:spcAft>
                <a:spcPct val="0"/>
              </a:spcAft>
              <a:buClrTx/>
              <a:buSzTx/>
              <a:buFontTx/>
              <a:buChar char="•"/>
              <a:tabLst/>
              <a:defRPr/>
            </a:pPr>
            <a:r>
              <a:rPr kumimoji="0" lang="en-US" altLang="en-US" sz="1400" b="0" i="0" u="none" strike="noStrike" kern="0" cap="none" spc="0" normalizeH="0" baseline="0" noProof="0" dirty="0">
                <a:ln>
                  <a:noFill/>
                </a:ln>
                <a:solidFill>
                  <a:srgbClr val="000000"/>
                </a:solidFill>
                <a:effectLst/>
                <a:uLnTx/>
                <a:uFillTx/>
                <a:cs typeface="Arial"/>
                <a:sym typeface="Arial"/>
              </a:rPr>
              <a:t> GutGard® administered for 7 days before and 10 days during restraint stress.</a:t>
            </a:r>
            <a:endParaRPr kumimoji="0" lang="en-US" altLang="en-US" sz="1600" b="0" i="0" u="none" strike="noStrike" kern="0" cap="none" spc="0" normalizeH="0" baseline="0" noProof="0" dirty="0">
              <a:ln>
                <a:noFill/>
              </a:ln>
              <a:solidFill>
                <a:srgbClr val="000000"/>
              </a:solidFill>
              <a:effectLst/>
              <a:uLnTx/>
              <a:uFillTx/>
              <a:cs typeface="Arial"/>
              <a:sym typeface="Arial"/>
            </a:endParaRPr>
          </a:p>
        </p:txBody>
      </p:sp>
      <p:pic>
        <p:nvPicPr>
          <p:cNvPr id="8" name="Google Shape;231;p4">
            <a:extLst>
              <a:ext uri="{FF2B5EF4-FFF2-40B4-BE49-F238E27FC236}">
                <a16:creationId xmlns:a16="http://schemas.microsoft.com/office/drawing/2014/main" id="{068941CA-EADA-C7E9-AB0A-4D20675DE812}"/>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29106" b="76179" l="9085" r="92927">
                        <a14:foregroundMark x1="11463" y1="55854" x2="9329" y2="58130"/>
                        <a14:foregroundMark x1="84085" y1="47561" x2="87744" y2="50569"/>
                        <a14:foregroundMark x1="89268" y1="50569" x2="89268" y2="50569"/>
                        <a14:foregroundMark x1="90366" y1="48293" x2="90366" y2="48293"/>
                        <a14:foregroundMark x1="90366" y1="62683" x2="92927" y2="63496"/>
                      </a14:backgroundRemoval>
                    </a14:imgEffect>
                  </a14:imgLayer>
                </a14:imgProps>
              </a:ext>
            </a:extLst>
          </a:blip>
          <a:srcRect l="4754" t="23256" r="3434" b="17682"/>
          <a:stretch>
            <a:fillRect/>
          </a:stretch>
        </p:blipFill>
        <p:spPr>
          <a:xfrm>
            <a:off x="10211200" y="642113"/>
            <a:ext cx="1516539" cy="760816"/>
          </a:xfrm>
          <a:prstGeom prst="rect">
            <a:avLst/>
          </a:prstGeom>
          <a:noFill/>
          <a:ln>
            <a:noFill/>
          </a:ln>
        </p:spPr>
      </p:pic>
      <p:sp>
        <p:nvSpPr>
          <p:cNvPr id="12" name="TextBox 11">
            <a:extLst>
              <a:ext uri="{FF2B5EF4-FFF2-40B4-BE49-F238E27FC236}">
                <a16:creationId xmlns:a16="http://schemas.microsoft.com/office/drawing/2014/main" id="{342953F8-0A74-39D4-0AC6-9162C3550033}"/>
              </a:ext>
            </a:extLst>
          </p:cNvPr>
          <p:cNvSpPr txBox="1"/>
          <p:nvPr/>
        </p:nvSpPr>
        <p:spPr>
          <a:xfrm>
            <a:off x="224310" y="6483016"/>
            <a:ext cx="4142038" cy="215444"/>
          </a:xfrm>
          <a:prstGeom prst="rect">
            <a:avLst/>
          </a:prstGeom>
          <a:noFill/>
        </p:spPr>
        <p:txBody>
          <a:bodyPr wrap="square">
            <a:spAutoFit/>
          </a:bodyPr>
          <a:lstStyle/>
          <a:p>
            <a:r>
              <a:rPr lang="en-US" sz="800" dirty="0">
                <a:solidFill>
                  <a:schemeClr val="tx1">
                    <a:lumMod val="65000"/>
                    <a:lumOff val="35000"/>
                  </a:schemeClr>
                </a:solidFill>
              </a:rPr>
              <a:t>Natural Remedies In-house study</a:t>
            </a:r>
          </a:p>
        </p:txBody>
      </p:sp>
    </p:spTree>
    <p:extLst>
      <p:ext uri="{BB962C8B-B14F-4D97-AF65-F5344CB8AC3E}">
        <p14:creationId xmlns:p14="http://schemas.microsoft.com/office/powerpoint/2010/main" val="1623034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Title 1">
            <a:extLst>
              <a:ext uri="{FF2B5EF4-FFF2-40B4-BE49-F238E27FC236}">
                <a16:creationId xmlns:a16="http://schemas.microsoft.com/office/drawing/2014/main" id="{D6C90591-E22E-59BD-BCF4-4B6F0B81474C}"/>
              </a:ext>
            </a:extLst>
          </p:cNvPr>
          <p:cNvSpPr>
            <a:spLocks noGrp="1"/>
          </p:cNvSpPr>
          <p:nvPr>
            <p:ph type="title"/>
          </p:nvPr>
        </p:nvSpPr>
        <p:spPr>
          <a:xfrm>
            <a:off x="838200" y="285116"/>
            <a:ext cx="10515600" cy="673100"/>
          </a:xfrm>
        </p:spPr>
        <p:txBody>
          <a:bodyPr>
            <a:normAutofit/>
          </a:bodyPr>
          <a:lstStyle/>
          <a:p>
            <a:pPr algn="ctr"/>
            <a:r>
              <a:rPr lang="en-US" sz="3200" dirty="0"/>
              <a:t>Summary and Key Takeaway</a:t>
            </a:r>
          </a:p>
        </p:txBody>
      </p:sp>
      <p:graphicFrame>
        <p:nvGraphicFramePr>
          <p:cNvPr id="1049" name="Content Placeholder 3">
            <a:extLst>
              <a:ext uri="{FF2B5EF4-FFF2-40B4-BE49-F238E27FC236}">
                <a16:creationId xmlns:a16="http://schemas.microsoft.com/office/drawing/2014/main" id="{F0F5D32F-81C9-595E-56C7-5ECD9C8BCC76}"/>
              </a:ext>
            </a:extLst>
          </p:cNvPr>
          <p:cNvGraphicFramePr>
            <a:graphicFrameLocks noGrp="1"/>
          </p:cNvGraphicFramePr>
          <p:nvPr>
            <p:ph idx="1"/>
            <p:extLst>
              <p:ext uri="{D42A27DB-BD31-4B8C-83A1-F6EECF244321}">
                <p14:modId xmlns:p14="http://schemas.microsoft.com/office/powerpoint/2010/main" val="738829204"/>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3763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656D15-7A64-50C3-6869-F17AEBDE0D6C}"/>
              </a:ext>
            </a:extLst>
          </p:cNvPr>
          <p:cNvSpPr>
            <a:spLocks noGrp="1"/>
          </p:cNvSpPr>
          <p:nvPr>
            <p:ph type="title"/>
          </p:nvPr>
        </p:nvSpPr>
        <p:spPr>
          <a:xfrm>
            <a:off x="984504" y="353343"/>
            <a:ext cx="10515600" cy="1325563"/>
          </a:xfrm>
        </p:spPr>
        <p:txBody>
          <a:bodyPr anchor="ctr">
            <a:normAutofit/>
          </a:bodyPr>
          <a:lstStyle/>
          <a:p>
            <a:r>
              <a:rPr lang="en-US" dirty="0"/>
              <a:t>Thank you!</a:t>
            </a:r>
          </a:p>
        </p:txBody>
      </p:sp>
      <p:pic>
        <p:nvPicPr>
          <p:cNvPr id="8" name="Picture Placeholder 7" descr="A person smiling at camera&#10;&#10;AI-generated content may be incorrect.">
            <a:extLst>
              <a:ext uri="{FF2B5EF4-FFF2-40B4-BE49-F238E27FC236}">
                <a16:creationId xmlns:a16="http://schemas.microsoft.com/office/drawing/2014/main" id="{9760C8D6-1FD9-99EA-1147-FDCB83AEC38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b="16023"/>
          <a:stretch>
            <a:fillRect/>
          </a:stretch>
        </p:blipFill>
        <p:spPr>
          <a:xfrm>
            <a:off x="984504" y="2261550"/>
            <a:ext cx="2780407" cy="2334895"/>
          </a:xfrm>
          <a:noFill/>
        </p:spPr>
      </p:pic>
      <p:sp>
        <p:nvSpPr>
          <p:cNvPr id="5" name="Subtitle 4">
            <a:extLst>
              <a:ext uri="{FF2B5EF4-FFF2-40B4-BE49-F238E27FC236}">
                <a16:creationId xmlns:a16="http://schemas.microsoft.com/office/drawing/2014/main" id="{0D505E3F-054C-E825-0818-C6679D4DD451}"/>
              </a:ext>
            </a:extLst>
          </p:cNvPr>
          <p:cNvSpPr>
            <a:spLocks noGrp="1"/>
          </p:cNvSpPr>
          <p:nvPr>
            <p:ph sz="half" idx="2"/>
          </p:nvPr>
        </p:nvSpPr>
        <p:spPr>
          <a:xfrm>
            <a:off x="4805249" y="2189350"/>
            <a:ext cx="7028688" cy="2218057"/>
          </a:xfrm>
        </p:spPr>
        <p:txBody>
          <a:bodyPr>
            <a:normAutofit fontScale="92500" lnSpcReduction="20000"/>
          </a:bodyPr>
          <a:lstStyle/>
          <a:p>
            <a:pPr marL="0" indent="0">
              <a:buNone/>
            </a:pPr>
            <a:endParaRPr lang="en-US" sz="2400" dirty="0"/>
          </a:p>
          <a:p>
            <a:pPr marL="0" indent="0">
              <a:buNone/>
            </a:pPr>
            <a:r>
              <a:rPr lang="en-US" sz="2400" dirty="0"/>
              <a:t>s.ford@aidp.com</a:t>
            </a:r>
          </a:p>
          <a:p>
            <a:pPr marL="0" indent="0">
              <a:buNone/>
            </a:pPr>
            <a:endParaRPr lang="en-US" sz="2400" dirty="0"/>
          </a:p>
          <a:p>
            <a:pPr marL="0" indent="0">
              <a:buNone/>
            </a:pPr>
            <a:r>
              <a:rPr lang="en-US" sz="2400" dirty="0"/>
              <a:t>https://www.linkedin.com/in/samantha-ford-aidp/</a:t>
            </a:r>
          </a:p>
          <a:p>
            <a:pPr marL="0" indent="0">
              <a:buNone/>
            </a:pPr>
            <a:endParaRPr lang="en-US" sz="2400" dirty="0"/>
          </a:p>
          <a:p>
            <a:pPr marL="0" indent="0">
              <a:buNone/>
            </a:pPr>
            <a:r>
              <a:rPr lang="en-US" sz="2400" dirty="0"/>
              <a:t>https://www.linkedin.com/company/aidp-inc/</a:t>
            </a:r>
          </a:p>
        </p:txBody>
      </p:sp>
      <p:pic>
        <p:nvPicPr>
          <p:cNvPr id="10" name="Graphic 9" descr="Email outline">
            <a:extLst>
              <a:ext uri="{FF2B5EF4-FFF2-40B4-BE49-F238E27FC236}">
                <a16:creationId xmlns:a16="http://schemas.microsoft.com/office/drawing/2014/main" id="{0D5040D7-3F90-C1DE-62FA-FF558ABBFE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92839" y="2414016"/>
            <a:ext cx="457200" cy="457200"/>
          </a:xfrm>
          <a:prstGeom prst="rect">
            <a:avLst/>
          </a:prstGeom>
        </p:spPr>
      </p:pic>
      <p:pic>
        <p:nvPicPr>
          <p:cNvPr id="12" name="Picture 11">
            <a:extLst>
              <a:ext uri="{FF2B5EF4-FFF2-40B4-BE49-F238E27FC236}">
                <a16:creationId xmlns:a16="http://schemas.microsoft.com/office/drawing/2014/main" id="{D01C488B-3347-E8DC-92DA-E699F9A7FC3A}"/>
              </a:ext>
            </a:extLst>
          </p:cNvPr>
          <p:cNvPicPr>
            <a:picLocks noChangeAspect="1"/>
          </p:cNvPicPr>
          <p:nvPr/>
        </p:nvPicPr>
        <p:blipFill>
          <a:blip r:embed="rId6"/>
          <a:stretch>
            <a:fillRect/>
          </a:stretch>
        </p:blipFill>
        <p:spPr>
          <a:xfrm>
            <a:off x="4098589" y="3015873"/>
            <a:ext cx="645700" cy="826251"/>
          </a:xfrm>
          <a:prstGeom prst="rect">
            <a:avLst/>
          </a:prstGeom>
        </p:spPr>
      </p:pic>
    </p:spTree>
    <p:extLst>
      <p:ext uri="{BB962C8B-B14F-4D97-AF65-F5344CB8AC3E}">
        <p14:creationId xmlns:p14="http://schemas.microsoft.com/office/powerpoint/2010/main" val="658939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80A03ED-0E86-C15A-1A1D-5206D1CDF85C}"/>
              </a:ext>
            </a:extLst>
          </p:cNvPr>
          <p:cNvSpPr>
            <a:spLocks noGrp="1"/>
          </p:cNvSpPr>
          <p:nvPr>
            <p:ph type="title"/>
          </p:nvPr>
        </p:nvSpPr>
        <p:spPr>
          <a:xfrm>
            <a:off x="838200" y="365125"/>
            <a:ext cx="10515600" cy="1325563"/>
          </a:xfrm>
        </p:spPr>
        <p:txBody>
          <a:bodyPr/>
          <a:lstStyle/>
          <a:p>
            <a:r>
              <a:rPr lang="en-US" dirty="0"/>
              <a:t>Topics Covered</a:t>
            </a:r>
          </a:p>
        </p:txBody>
      </p:sp>
      <p:graphicFrame>
        <p:nvGraphicFramePr>
          <p:cNvPr id="6" name="Content Placeholder 3">
            <a:extLst>
              <a:ext uri="{FF2B5EF4-FFF2-40B4-BE49-F238E27FC236}">
                <a16:creationId xmlns:a16="http://schemas.microsoft.com/office/drawing/2014/main" id="{681B7962-FCB8-6F0B-CE77-EC8633DD4D9B}"/>
              </a:ext>
            </a:extLst>
          </p:cNvPr>
          <p:cNvGraphicFramePr>
            <a:graphicFrameLocks noGrp="1"/>
          </p:cNvGraphicFramePr>
          <p:nvPr>
            <p:ph idx="1"/>
            <p:extLst>
              <p:ext uri="{D42A27DB-BD31-4B8C-83A1-F6EECF244321}">
                <p14:modId xmlns:p14="http://schemas.microsoft.com/office/powerpoint/2010/main" val="6828412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6537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203E8F-5D11-5B79-6486-76648665C5C3}"/>
              </a:ext>
            </a:extLst>
          </p:cNvPr>
          <p:cNvPicPr>
            <a:picLocks noChangeAspect="1"/>
          </p:cNvPicPr>
          <p:nvPr/>
        </p:nvPicPr>
        <p:blipFill>
          <a:blip r:embed="rId3"/>
          <a:stretch>
            <a:fillRect/>
          </a:stretch>
        </p:blipFill>
        <p:spPr>
          <a:xfrm>
            <a:off x="714375" y="1251786"/>
            <a:ext cx="5381625" cy="4758489"/>
          </a:xfrm>
          <a:prstGeom prst="rect">
            <a:avLst/>
          </a:prstGeom>
        </p:spPr>
      </p:pic>
      <p:sp>
        <p:nvSpPr>
          <p:cNvPr id="3" name="Title 2">
            <a:extLst>
              <a:ext uri="{FF2B5EF4-FFF2-40B4-BE49-F238E27FC236}">
                <a16:creationId xmlns:a16="http://schemas.microsoft.com/office/drawing/2014/main" id="{8100D830-51D5-0E9C-EAE0-9D15C0F4A799}"/>
              </a:ext>
            </a:extLst>
          </p:cNvPr>
          <p:cNvSpPr>
            <a:spLocks noGrp="1"/>
          </p:cNvSpPr>
          <p:nvPr>
            <p:ph type="title"/>
          </p:nvPr>
        </p:nvSpPr>
        <p:spPr>
          <a:xfrm>
            <a:off x="429646" y="464436"/>
            <a:ext cx="10347251" cy="485480"/>
          </a:xfrm>
        </p:spPr>
        <p:txBody>
          <a:bodyPr>
            <a:normAutofit fontScale="90000"/>
          </a:bodyPr>
          <a:lstStyle/>
          <a:p>
            <a:r>
              <a:rPr lang="en-US" dirty="0"/>
              <a:t>The Estrobolome </a:t>
            </a:r>
          </a:p>
        </p:txBody>
      </p:sp>
      <p:sp>
        <p:nvSpPr>
          <p:cNvPr id="5" name="TextBox 4">
            <a:extLst>
              <a:ext uri="{FF2B5EF4-FFF2-40B4-BE49-F238E27FC236}">
                <a16:creationId xmlns:a16="http://schemas.microsoft.com/office/drawing/2014/main" id="{9D505701-8DEB-3120-97E3-AE66E163D0A4}"/>
              </a:ext>
            </a:extLst>
          </p:cNvPr>
          <p:cNvSpPr txBox="1"/>
          <p:nvPr/>
        </p:nvSpPr>
        <p:spPr>
          <a:xfrm>
            <a:off x="6867525" y="1870095"/>
            <a:ext cx="4455042" cy="3693319"/>
          </a:xfrm>
          <a:prstGeom prst="rect">
            <a:avLst/>
          </a:prstGeom>
          <a:noFill/>
        </p:spPr>
        <p:txBody>
          <a:bodyPr wrap="square" rtlCol="0">
            <a:spAutoFit/>
          </a:bodyPr>
          <a:lstStyle/>
          <a:p>
            <a:r>
              <a:rPr lang="en-US" dirty="0"/>
              <a:t>Estrogens (estradiol, estrone, estriol) are metabolized in the liver into inactive (conjugated) forms and released into the intestine. </a:t>
            </a:r>
          </a:p>
          <a:p>
            <a:endParaRPr lang="en-US" dirty="0"/>
          </a:p>
          <a:p>
            <a:r>
              <a:rPr lang="en-US" dirty="0"/>
              <a:t>Specific microbial metabolites within the small intestine deconjugate these estrogens back into active forms, enabling reabsorption into circulation. </a:t>
            </a:r>
          </a:p>
          <a:p>
            <a:endParaRPr lang="en-US" dirty="0"/>
          </a:p>
          <a:p>
            <a:r>
              <a:rPr lang="en-US" b="1" dirty="0"/>
              <a:t>The </a:t>
            </a:r>
            <a:r>
              <a:rPr lang="en-US" b="1" dirty="0" err="1"/>
              <a:t>estrobolome</a:t>
            </a:r>
            <a:r>
              <a:rPr lang="en-US" b="1" dirty="0"/>
              <a:t> </a:t>
            </a:r>
            <a:r>
              <a:rPr lang="en-US" dirty="0"/>
              <a:t>= the group of gut bacteria and their genes that metabolize estrogen.</a:t>
            </a:r>
          </a:p>
          <a:p>
            <a:endParaRPr lang="en-US" dirty="0"/>
          </a:p>
        </p:txBody>
      </p:sp>
      <p:sp>
        <p:nvSpPr>
          <p:cNvPr id="6" name="TextBox 5">
            <a:extLst>
              <a:ext uri="{FF2B5EF4-FFF2-40B4-BE49-F238E27FC236}">
                <a16:creationId xmlns:a16="http://schemas.microsoft.com/office/drawing/2014/main" id="{A6B1072E-BB42-161C-787A-B1786769CAFB}"/>
              </a:ext>
            </a:extLst>
          </p:cNvPr>
          <p:cNvSpPr txBox="1"/>
          <p:nvPr/>
        </p:nvSpPr>
        <p:spPr>
          <a:xfrm>
            <a:off x="237874" y="6246954"/>
            <a:ext cx="4024313" cy="461665"/>
          </a:xfrm>
          <a:prstGeom prst="rect">
            <a:avLst/>
          </a:prstGeom>
          <a:noFill/>
        </p:spPr>
        <p:txBody>
          <a:bodyPr wrap="square">
            <a:spAutoFit/>
          </a:bodyPr>
          <a:lstStyle/>
          <a:p>
            <a:r>
              <a:rPr lang="en-US" sz="800" dirty="0">
                <a:solidFill>
                  <a:schemeClr val="tx1">
                    <a:lumMod val="65000"/>
                    <a:lumOff val="35000"/>
                  </a:schemeClr>
                </a:solidFill>
              </a:rPr>
              <a:t>Liaquat M, Minihane AM, </a:t>
            </a:r>
            <a:r>
              <a:rPr lang="en-US" sz="800" dirty="0" err="1">
                <a:solidFill>
                  <a:schemeClr val="tx1">
                    <a:lumMod val="65000"/>
                    <a:lumOff val="35000"/>
                  </a:schemeClr>
                </a:solidFill>
              </a:rPr>
              <a:t>Vauzour</a:t>
            </a:r>
            <a:r>
              <a:rPr lang="en-US" sz="800" dirty="0">
                <a:solidFill>
                  <a:schemeClr val="tx1">
                    <a:lumMod val="65000"/>
                    <a:lumOff val="35000"/>
                  </a:schemeClr>
                </a:solidFill>
              </a:rPr>
              <a:t> D, Pontifex MG. The gut microbiota in menopause: Is there a role for prebiotic and probiotic solutions?. Post </a:t>
            </a:r>
            <a:r>
              <a:rPr lang="en-US" sz="800" dirty="0" err="1">
                <a:solidFill>
                  <a:schemeClr val="tx1">
                    <a:lumMod val="65000"/>
                    <a:lumOff val="35000"/>
                  </a:schemeClr>
                </a:solidFill>
              </a:rPr>
              <a:t>Reprod</a:t>
            </a:r>
            <a:r>
              <a:rPr lang="en-US" sz="800" dirty="0">
                <a:solidFill>
                  <a:schemeClr val="tx1">
                    <a:lumMod val="65000"/>
                    <a:lumOff val="35000"/>
                  </a:schemeClr>
                </a:solidFill>
              </a:rPr>
              <a:t> Health. 2025;31(2):105-114. doi:10.1177/20533691251340491</a:t>
            </a:r>
          </a:p>
        </p:txBody>
      </p:sp>
    </p:spTree>
    <p:extLst>
      <p:ext uri="{BB962C8B-B14F-4D97-AF65-F5344CB8AC3E}">
        <p14:creationId xmlns:p14="http://schemas.microsoft.com/office/powerpoint/2010/main" val="3870393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9FBC7-75DE-7878-D72A-DD1A006BF20F}"/>
              </a:ext>
            </a:extLst>
          </p:cNvPr>
          <p:cNvSpPr>
            <a:spLocks noGrp="1"/>
          </p:cNvSpPr>
          <p:nvPr>
            <p:ph type="title"/>
          </p:nvPr>
        </p:nvSpPr>
        <p:spPr>
          <a:xfrm>
            <a:off x="838200" y="102667"/>
            <a:ext cx="10515600" cy="1325563"/>
          </a:xfrm>
        </p:spPr>
        <p:txBody>
          <a:bodyPr>
            <a:normAutofit/>
          </a:bodyPr>
          <a:lstStyle/>
          <a:p>
            <a:r>
              <a:rPr lang="en-US" sz="3200" dirty="0"/>
              <a:t>Estrogen: the body’s quiet conductor </a:t>
            </a:r>
          </a:p>
        </p:txBody>
      </p:sp>
      <p:pic>
        <p:nvPicPr>
          <p:cNvPr id="5" name="Graphic 4" descr="Heart organ outline">
            <a:extLst>
              <a:ext uri="{FF2B5EF4-FFF2-40B4-BE49-F238E27FC236}">
                <a16:creationId xmlns:a16="http://schemas.microsoft.com/office/drawing/2014/main" id="{3BEEB9B0-B5E4-9F78-CF18-B929B3B3FD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56077" y="3782996"/>
            <a:ext cx="914400" cy="914400"/>
          </a:xfrm>
          <a:prstGeom prst="rect">
            <a:avLst/>
          </a:prstGeom>
        </p:spPr>
      </p:pic>
      <p:pic>
        <p:nvPicPr>
          <p:cNvPr id="9" name="Graphic 8" descr="Brain in head outline">
            <a:extLst>
              <a:ext uri="{FF2B5EF4-FFF2-40B4-BE49-F238E27FC236}">
                <a16:creationId xmlns:a16="http://schemas.microsoft.com/office/drawing/2014/main" id="{13DF7045-BCF8-FA2D-CB0B-7AD3E3E090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9559" y="3957357"/>
            <a:ext cx="914400" cy="914400"/>
          </a:xfrm>
          <a:prstGeom prst="rect">
            <a:avLst/>
          </a:prstGeom>
        </p:spPr>
      </p:pic>
      <p:pic>
        <p:nvPicPr>
          <p:cNvPr id="11" name="Picture 10" descr="A red line drawing of bones&#10;&#10;AI-generated content may be incorrect.">
            <a:extLst>
              <a:ext uri="{FF2B5EF4-FFF2-40B4-BE49-F238E27FC236}">
                <a16:creationId xmlns:a16="http://schemas.microsoft.com/office/drawing/2014/main" id="{F57338F0-8C23-F1D3-CF05-82B7ADFBBE2F}"/>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rot="16885584">
            <a:off x="6720078" y="3636474"/>
            <a:ext cx="1409698" cy="1409698"/>
          </a:xfrm>
          <a:prstGeom prst="rect">
            <a:avLst/>
          </a:prstGeom>
        </p:spPr>
      </p:pic>
      <p:pic>
        <p:nvPicPr>
          <p:cNvPr id="27" name="Picture 26">
            <a:extLst>
              <a:ext uri="{FF2B5EF4-FFF2-40B4-BE49-F238E27FC236}">
                <a16:creationId xmlns:a16="http://schemas.microsoft.com/office/drawing/2014/main" id="{DB284161-4BBD-7D51-8B3D-504DA93F2C6C}"/>
              </a:ext>
            </a:extLst>
          </p:cNvPr>
          <p:cNvPicPr>
            <a:picLocks noChangeAspect="1"/>
          </p:cNvPicPr>
          <p:nvPr/>
        </p:nvPicPr>
        <p:blipFill>
          <a:blip r:embed="rId8"/>
          <a:stretch>
            <a:fillRect/>
          </a:stretch>
        </p:blipFill>
        <p:spPr>
          <a:xfrm>
            <a:off x="1176377" y="2465426"/>
            <a:ext cx="819150" cy="785715"/>
          </a:xfrm>
          <a:prstGeom prst="rect">
            <a:avLst/>
          </a:prstGeom>
        </p:spPr>
      </p:pic>
      <p:pic>
        <p:nvPicPr>
          <p:cNvPr id="31" name="Graphic 30" descr="Gender outline">
            <a:extLst>
              <a:ext uri="{FF2B5EF4-FFF2-40B4-BE49-F238E27FC236}">
                <a16:creationId xmlns:a16="http://schemas.microsoft.com/office/drawing/2014/main" id="{C0B7AD0C-98C5-24CA-DF8A-B81EC57EAF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1032" y="1288554"/>
            <a:ext cx="1176872" cy="1176872"/>
          </a:xfrm>
          <a:prstGeom prst="rect">
            <a:avLst/>
          </a:prstGeom>
        </p:spPr>
      </p:pic>
      <p:pic>
        <p:nvPicPr>
          <p:cNvPr id="33" name="Graphic 32" descr="DNA outline">
            <a:extLst>
              <a:ext uri="{FF2B5EF4-FFF2-40B4-BE49-F238E27FC236}">
                <a16:creationId xmlns:a16="http://schemas.microsoft.com/office/drawing/2014/main" id="{99090CEA-CBD6-C47C-2530-D94F71F54A3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94162" y="2478464"/>
            <a:ext cx="759638" cy="759638"/>
          </a:xfrm>
          <a:prstGeom prst="rect">
            <a:avLst/>
          </a:prstGeom>
        </p:spPr>
      </p:pic>
      <p:sp>
        <p:nvSpPr>
          <p:cNvPr id="34" name="TextBox 33">
            <a:extLst>
              <a:ext uri="{FF2B5EF4-FFF2-40B4-BE49-F238E27FC236}">
                <a16:creationId xmlns:a16="http://schemas.microsoft.com/office/drawing/2014/main" id="{E120BF41-5324-2303-A2D3-B6B3EF51247F}"/>
              </a:ext>
            </a:extLst>
          </p:cNvPr>
          <p:cNvSpPr txBox="1"/>
          <p:nvPr/>
        </p:nvSpPr>
        <p:spPr>
          <a:xfrm>
            <a:off x="606360" y="3425715"/>
            <a:ext cx="2049717" cy="600164"/>
          </a:xfrm>
          <a:prstGeom prst="rect">
            <a:avLst/>
          </a:prstGeom>
          <a:noFill/>
        </p:spPr>
        <p:txBody>
          <a:bodyPr wrap="square" rtlCol="0">
            <a:spAutoFit/>
          </a:bodyPr>
          <a:lstStyle/>
          <a:p>
            <a:r>
              <a:rPr lang="en-US" sz="1100" dirty="0"/>
              <a:t>Adipose storage and distribution</a:t>
            </a:r>
          </a:p>
          <a:p>
            <a:r>
              <a:rPr lang="en-US" sz="1100" dirty="0"/>
              <a:t>Cholesterol</a:t>
            </a:r>
          </a:p>
          <a:p>
            <a:r>
              <a:rPr lang="en-US" sz="1100" dirty="0"/>
              <a:t>Metabolic Health</a:t>
            </a:r>
          </a:p>
        </p:txBody>
      </p:sp>
      <p:sp>
        <p:nvSpPr>
          <p:cNvPr id="35" name="TextBox 34">
            <a:extLst>
              <a:ext uri="{FF2B5EF4-FFF2-40B4-BE49-F238E27FC236}">
                <a16:creationId xmlns:a16="http://schemas.microsoft.com/office/drawing/2014/main" id="{7B80D3A1-0689-DA5B-A69D-90218551637D}"/>
              </a:ext>
            </a:extLst>
          </p:cNvPr>
          <p:cNvSpPr txBox="1"/>
          <p:nvPr/>
        </p:nvSpPr>
        <p:spPr>
          <a:xfrm>
            <a:off x="2395674" y="4793067"/>
            <a:ext cx="2049717" cy="261610"/>
          </a:xfrm>
          <a:prstGeom prst="rect">
            <a:avLst/>
          </a:prstGeom>
          <a:noFill/>
        </p:spPr>
        <p:txBody>
          <a:bodyPr wrap="square" rtlCol="0">
            <a:spAutoFit/>
          </a:bodyPr>
          <a:lstStyle/>
          <a:p>
            <a:r>
              <a:rPr lang="en-US" sz="1100" dirty="0"/>
              <a:t>Cardiovascular Health</a:t>
            </a:r>
          </a:p>
        </p:txBody>
      </p:sp>
      <p:sp>
        <p:nvSpPr>
          <p:cNvPr id="36" name="TextBox 35">
            <a:extLst>
              <a:ext uri="{FF2B5EF4-FFF2-40B4-BE49-F238E27FC236}">
                <a16:creationId xmlns:a16="http://schemas.microsoft.com/office/drawing/2014/main" id="{B4A43FCA-1443-8230-064E-3148565CFE4B}"/>
              </a:ext>
            </a:extLst>
          </p:cNvPr>
          <p:cNvSpPr txBox="1"/>
          <p:nvPr/>
        </p:nvSpPr>
        <p:spPr>
          <a:xfrm>
            <a:off x="4712509" y="5054677"/>
            <a:ext cx="2049717" cy="600164"/>
          </a:xfrm>
          <a:prstGeom prst="rect">
            <a:avLst/>
          </a:prstGeom>
          <a:noFill/>
        </p:spPr>
        <p:txBody>
          <a:bodyPr wrap="square" rtlCol="0">
            <a:spAutoFit/>
          </a:bodyPr>
          <a:lstStyle/>
          <a:p>
            <a:r>
              <a:rPr lang="en-US" sz="1100" dirty="0"/>
              <a:t>Cognitive Functions</a:t>
            </a:r>
          </a:p>
          <a:p>
            <a:r>
              <a:rPr lang="en-US" sz="1100" dirty="0"/>
              <a:t>Memory</a:t>
            </a:r>
          </a:p>
          <a:p>
            <a:r>
              <a:rPr lang="en-US" sz="1100" dirty="0"/>
              <a:t>Mood</a:t>
            </a:r>
          </a:p>
        </p:txBody>
      </p:sp>
      <p:sp>
        <p:nvSpPr>
          <p:cNvPr id="37" name="TextBox 36">
            <a:extLst>
              <a:ext uri="{FF2B5EF4-FFF2-40B4-BE49-F238E27FC236}">
                <a16:creationId xmlns:a16="http://schemas.microsoft.com/office/drawing/2014/main" id="{9B0B10C7-6E9B-923E-6023-B2043910C22F}"/>
              </a:ext>
            </a:extLst>
          </p:cNvPr>
          <p:cNvSpPr txBox="1"/>
          <p:nvPr/>
        </p:nvSpPr>
        <p:spPr>
          <a:xfrm>
            <a:off x="6903041" y="4871757"/>
            <a:ext cx="2049717" cy="600164"/>
          </a:xfrm>
          <a:prstGeom prst="rect">
            <a:avLst/>
          </a:prstGeom>
          <a:noFill/>
        </p:spPr>
        <p:txBody>
          <a:bodyPr wrap="square" rtlCol="0">
            <a:spAutoFit/>
          </a:bodyPr>
          <a:lstStyle/>
          <a:p>
            <a:r>
              <a:rPr lang="en-US" sz="1100" dirty="0"/>
              <a:t>Bone Health</a:t>
            </a:r>
          </a:p>
          <a:p>
            <a:r>
              <a:rPr lang="en-US" sz="1100" dirty="0"/>
              <a:t>Bone mineral density</a:t>
            </a:r>
          </a:p>
          <a:p>
            <a:r>
              <a:rPr lang="en-US" sz="1100" dirty="0"/>
              <a:t>Joint health</a:t>
            </a:r>
          </a:p>
        </p:txBody>
      </p:sp>
      <p:sp>
        <p:nvSpPr>
          <p:cNvPr id="38" name="TextBox 37">
            <a:extLst>
              <a:ext uri="{FF2B5EF4-FFF2-40B4-BE49-F238E27FC236}">
                <a16:creationId xmlns:a16="http://schemas.microsoft.com/office/drawing/2014/main" id="{C523E920-FBF8-8BAA-A701-1DDC0EBB7E72}"/>
              </a:ext>
            </a:extLst>
          </p:cNvPr>
          <p:cNvSpPr txBox="1"/>
          <p:nvPr/>
        </p:nvSpPr>
        <p:spPr>
          <a:xfrm>
            <a:off x="10726244" y="3251141"/>
            <a:ext cx="2049717" cy="600164"/>
          </a:xfrm>
          <a:prstGeom prst="rect">
            <a:avLst/>
          </a:prstGeom>
          <a:noFill/>
        </p:spPr>
        <p:txBody>
          <a:bodyPr wrap="square" rtlCol="0">
            <a:spAutoFit/>
          </a:bodyPr>
          <a:lstStyle/>
          <a:p>
            <a:r>
              <a:rPr lang="en-US" sz="1100" dirty="0"/>
              <a:t>Skin</a:t>
            </a:r>
          </a:p>
          <a:p>
            <a:r>
              <a:rPr lang="en-US" sz="1100" dirty="0"/>
              <a:t>Hair</a:t>
            </a:r>
          </a:p>
          <a:p>
            <a:r>
              <a:rPr lang="en-US" sz="1100" dirty="0"/>
              <a:t>Immune health</a:t>
            </a:r>
          </a:p>
        </p:txBody>
      </p:sp>
      <p:pic>
        <p:nvPicPr>
          <p:cNvPr id="40" name="Picture 39" descr="A red line art of a heart&#10;&#10;AI-generated content may be incorrect.">
            <a:extLst>
              <a:ext uri="{FF2B5EF4-FFF2-40B4-BE49-F238E27FC236}">
                <a16:creationId xmlns:a16="http://schemas.microsoft.com/office/drawing/2014/main" id="{1E126C8A-D715-C261-7301-68E5E84E7A57}"/>
              </a:ext>
            </a:extLst>
          </p:cNvPr>
          <p:cNvPicPr>
            <a:picLocks noChangeAspect="1"/>
          </p:cNvPicPr>
          <p:nvPr/>
        </p:nvPicPr>
        <p:blipFill>
          <a:blip r:embed="rId13">
            <a:biLevel thresh="25000"/>
            <a:extLst>
              <a:ext uri="{28A0092B-C50C-407E-A947-70E740481C1C}">
                <a14:useLocalDpi xmlns:a14="http://schemas.microsoft.com/office/drawing/2010/main" val="0"/>
              </a:ext>
            </a:extLst>
          </a:blip>
          <a:stretch>
            <a:fillRect/>
          </a:stretch>
        </p:blipFill>
        <p:spPr>
          <a:xfrm>
            <a:off x="8981070" y="3339175"/>
            <a:ext cx="914400" cy="914400"/>
          </a:xfrm>
          <a:prstGeom prst="rect">
            <a:avLst/>
          </a:prstGeom>
        </p:spPr>
      </p:pic>
      <p:sp>
        <p:nvSpPr>
          <p:cNvPr id="41" name="TextBox 40">
            <a:extLst>
              <a:ext uri="{FF2B5EF4-FFF2-40B4-BE49-F238E27FC236}">
                <a16:creationId xmlns:a16="http://schemas.microsoft.com/office/drawing/2014/main" id="{F20E0F4B-F502-0B7B-C5DC-968B3C7184FA}"/>
              </a:ext>
            </a:extLst>
          </p:cNvPr>
          <p:cNvSpPr txBox="1"/>
          <p:nvPr/>
        </p:nvSpPr>
        <p:spPr>
          <a:xfrm>
            <a:off x="8981070" y="4362180"/>
            <a:ext cx="2049717" cy="430887"/>
          </a:xfrm>
          <a:prstGeom prst="rect">
            <a:avLst/>
          </a:prstGeom>
          <a:noFill/>
        </p:spPr>
        <p:txBody>
          <a:bodyPr wrap="square" rtlCol="0">
            <a:spAutoFit/>
          </a:bodyPr>
          <a:lstStyle/>
          <a:p>
            <a:r>
              <a:rPr lang="en-US" sz="1100" dirty="0"/>
              <a:t>Digestive Health</a:t>
            </a:r>
          </a:p>
          <a:p>
            <a:r>
              <a:rPr lang="en-US" sz="1100" dirty="0"/>
              <a:t>Gut microbiota</a:t>
            </a:r>
          </a:p>
        </p:txBody>
      </p:sp>
      <p:cxnSp>
        <p:nvCxnSpPr>
          <p:cNvPr id="43" name="Straight Arrow Connector 42">
            <a:extLst>
              <a:ext uri="{FF2B5EF4-FFF2-40B4-BE49-F238E27FC236}">
                <a16:creationId xmlns:a16="http://schemas.microsoft.com/office/drawing/2014/main" id="{9D6D8DDD-92E6-4F6B-73FC-F3D68A77F7FD}"/>
              </a:ext>
            </a:extLst>
          </p:cNvPr>
          <p:cNvCxnSpPr>
            <a:cxnSpLocks/>
            <a:stCxn id="31" idx="2"/>
          </p:cNvCxnSpPr>
          <p:nvPr/>
        </p:nvCxnSpPr>
        <p:spPr>
          <a:xfrm flipH="1">
            <a:off x="2272983" y="2465426"/>
            <a:ext cx="3936485" cy="648981"/>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7" name="Straight Arrow Connector 46">
            <a:extLst>
              <a:ext uri="{FF2B5EF4-FFF2-40B4-BE49-F238E27FC236}">
                <a16:creationId xmlns:a16="http://schemas.microsoft.com/office/drawing/2014/main" id="{9663A77F-D8E9-40F6-7A80-5C6A18DA2FF3}"/>
              </a:ext>
            </a:extLst>
          </p:cNvPr>
          <p:cNvCxnSpPr>
            <a:cxnSpLocks/>
          </p:cNvCxnSpPr>
          <p:nvPr/>
        </p:nvCxnSpPr>
        <p:spPr>
          <a:xfrm flipH="1">
            <a:off x="3594822" y="2478464"/>
            <a:ext cx="2598942" cy="1342573"/>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9" name="Straight Arrow Connector 48">
            <a:extLst>
              <a:ext uri="{FF2B5EF4-FFF2-40B4-BE49-F238E27FC236}">
                <a16:creationId xmlns:a16="http://schemas.microsoft.com/office/drawing/2014/main" id="{AAF58908-357C-1C8F-F045-07A8E7F684CD}"/>
              </a:ext>
            </a:extLst>
          </p:cNvPr>
          <p:cNvCxnSpPr>
            <a:cxnSpLocks/>
            <a:stCxn id="31" idx="2"/>
          </p:cNvCxnSpPr>
          <p:nvPr/>
        </p:nvCxnSpPr>
        <p:spPr>
          <a:xfrm flipH="1">
            <a:off x="5287366" y="2465426"/>
            <a:ext cx="922102" cy="1330949"/>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Straight Arrow Connector 50">
            <a:extLst>
              <a:ext uri="{FF2B5EF4-FFF2-40B4-BE49-F238E27FC236}">
                <a16:creationId xmlns:a16="http://schemas.microsoft.com/office/drawing/2014/main" id="{F6507C18-6AE8-E3DE-93BA-55FB6C15528E}"/>
              </a:ext>
            </a:extLst>
          </p:cNvPr>
          <p:cNvCxnSpPr>
            <a:cxnSpLocks/>
          </p:cNvCxnSpPr>
          <p:nvPr/>
        </p:nvCxnSpPr>
        <p:spPr>
          <a:xfrm>
            <a:off x="6190559" y="2465426"/>
            <a:ext cx="1180742" cy="1349047"/>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6" name="Straight Arrow Connector 55">
            <a:extLst>
              <a:ext uri="{FF2B5EF4-FFF2-40B4-BE49-F238E27FC236}">
                <a16:creationId xmlns:a16="http://schemas.microsoft.com/office/drawing/2014/main" id="{770A74EF-F185-9E9B-4553-417458C69393}"/>
              </a:ext>
            </a:extLst>
          </p:cNvPr>
          <p:cNvCxnSpPr>
            <a:cxnSpLocks/>
          </p:cNvCxnSpPr>
          <p:nvPr/>
        </p:nvCxnSpPr>
        <p:spPr>
          <a:xfrm>
            <a:off x="6209468" y="2465426"/>
            <a:ext cx="2672510" cy="1155690"/>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9" name="Straight Arrow Connector 58">
            <a:extLst>
              <a:ext uri="{FF2B5EF4-FFF2-40B4-BE49-F238E27FC236}">
                <a16:creationId xmlns:a16="http://schemas.microsoft.com/office/drawing/2014/main" id="{CDB41354-4DB0-A11E-9F28-7A604BDA207E}"/>
              </a:ext>
            </a:extLst>
          </p:cNvPr>
          <p:cNvCxnSpPr>
            <a:cxnSpLocks/>
            <a:stCxn id="31" idx="2"/>
          </p:cNvCxnSpPr>
          <p:nvPr/>
        </p:nvCxnSpPr>
        <p:spPr>
          <a:xfrm>
            <a:off x="6209468" y="2465426"/>
            <a:ext cx="3936485" cy="661299"/>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8" name="TextBox 87">
            <a:extLst>
              <a:ext uri="{FF2B5EF4-FFF2-40B4-BE49-F238E27FC236}">
                <a16:creationId xmlns:a16="http://schemas.microsoft.com/office/drawing/2014/main" id="{21A730ED-0FCE-8395-DF54-7F334FA2CF83}"/>
              </a:ext>
            </a:extLst>
          </p:cNvPr>
          <p:cNvSpPr txBox="1"/>
          <p:nvPr/>
        </p:nvSpPr>
        <p:spPr>
          <a:xfrm>
            <a:off x="4211900" y="1764154"/>
            <a:ext cx="2049717" cy="261610"/>
          </a:xfrm>
          <a:prstGeom prst="rect">
            <a:avLst/>
          </a:prstGeom>
          <a:noFill/>
        </p:spPr>
        <p:txBody>
          <a:bodyPr wrap="square" rtlCol="0">
            <a:spAutoFit/>
          </a:bodyPr>
          <a:lstStyle/>
          <a:p>
            <a:r>
              <a:rPr lang="en-US" sz="1100" dirty="0"/>
              <a:t>Reproductive Health</a:t>
            </a:r>
          </a:p>
        </p:txBody>
      </p:sp>
      <p:sp>
        <p:nvSpPr>
          <p:cNvPr id="89" name="TextBox 88">
            <a:extLst>
              <a:ext uri="{FF2B5EF4-FFF2-40B4-BE49-F238E27FC236}">
                <a16:creationId xmlns:a16="http://schemas.microsoft.com/office/drawing/2014/main" id="{D491A962-5B07-2809-D52B-A0EADBEA4E63}"/>
              </a:ext>
            </a:extLst>
          </p:cNvPr>
          <p:cNvSpPr txBox="1"/>
          <p:nvPr/>
        </p:nvSpPr>
        <p:spPr>
          <a:xfrm>
            <a:off x="6832261" y="1595784"/>
            <a:ext cx="2049717" cy="600164"/>
          </a:xfrm>
          <a:prstGeom prst="rect">
            <a:avLst/>
          </a:prstGeom>
          <a:noFill/>
        </p:spPr>
        <p:txBody>
          <a:bodyPr wrap="square" rtlCol="0">
            <a:spAutoFit/>
          </a:bodyPr>
          <a:lstStyle/>
          <a:p>
            <a:r>
              <a:rPr lang="en-US" sz="1100" dirty="0"/>
              <a:t>Reproductive Health</a:t>
            </a:r>
          </a:p>
          <a:p>
            <a:r>
              <a:rPr lang="en-US" sz="1100" dirty="0"/>
              <a:t>Menstrual Health</a:t>
            </a:r>
          </a:p>
          <a:p>
            <a:r>
              <a:rPr lang="en-US" sz="1100" dirty="0"/>
              <a:t>Fertility</a:t>
            </a:r>
          </a:p>
        </p:txBody>
      </p:sp>
    </p:spTree>
    <p:extLst>
      <p:ext uri="{BB962C8B-B14F-4D97-AF65-F5344CB8AC3E}">
        <p14:creationId xmlns:p14="http://schemas.microsoft.com/office/powerpoint/2010/main" val="3020081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Title 1">
            <a:extLst>
              <a:ext uri="{FF2B5EF4-FFF2-40B4-BE49-F238E27FC236}">
                <a16:creationId xmlns:a16="http://schemas.microsoft.com/office/drawing/2014/main" id="{859E9DD9-1A72-4AF0-C02F-59780D9B8077}"/>
              </a:ext>
            </a:extLst>
          </p:cNvPr>
          <p:cNvSpPr>
            <a:spLocks noGrp="1"/>
          </p:cNvSpPr>
          <p:nvPr>
            <p:ph type="title"/>
          </p:nvPr>
        </p:nvSpPr>
        <p:spPr>
          <a:xfrm>
            <a:off x="4582286" y="370240"/>
            <a:ext cx="6895549" cy="866328"/>
          </a:xfrm>
        </p:spPr>
        <p:txBody>
          <a:bodyPr>
            <a:noAutofit/>
          </a:bodyPr>
          <a:lstStyle/>
          <a:p>
            <a:r>
              <a:rPr lang="en-US" sz="2800" dirty="0"/>
              <a:t>The Gut Microbiome and Estrogen Metabolism are Intricately Connected</a:t>
            </a:r>
          </a:p>
        </p:txBody>
      </p:sp>
      <p:pic>
        <p:nvPicPr>
          <p:cNvPr id="1028" name="Picture 4" descr="A diagram of a human body&#10;&#10;AI-generated content may be incorrect.">
            <a:extLst>
              <a:ext uri="{FF2B5EF4-FFF2-40B4-BE49-F238E27FC236}">
                <a16:creationId xmlns:a16="http://schemas.microsoft.com/office/drawing/2014/main" id="{EB18ACED-ED0C-5E65-1E9A-96D73BDBED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1398" y="926503"/>
            <a:ext cx="3682816" cy="5097325"/>
          </a:xfrm>
          <a:prstGeom prst="rect">
            <a:avLst/>
          </a:prstGeom>
          <a:solidFill>
            <a:srgbClr val="FFFFFF"/>
          </a:solidFill>
        </p:spPr>
      </p:pic>
      <p:sp>
        <p:nvSpPr>
          <p:cNvPr id="7" name="TextBox 6">
            <a:extLst>
              <a:ext uri="{FF2B5EF4-FFF2-40B4-BE49-F238E27FC236}">
                <a16:creationId xmlns:a16="http://schemas.microsoft.com/office/drawing/2014/main" id="{2F4660EC-D476-8CB5-618B-CCE5960BA62D}"/>
              </a:ext>
            </a:extLst>
          </p:cNvPr>
          <p:cNvSpPr txBox="1"/>
          <p:nvPr/>
        </p:nvSpPr>
        <p:spPr>
          <a:xfrm>
            <a:off x="249927" y="6162244"/>
            <a:ext cx="4165758" cy="584775"/>
          </a:xfrm>
          <a:prstGeom prst="rect">
            <a:avLst/>
          </a:prstGeom>
          <a:noFill/>
        </p:spPr>
        <p:txBody>
          <a:bodyPr wrap="square">
            <a:spAutoFit/>
          </a:bodyPr>
          <a:lstStyle/>
          <a:p>
            <a:r>
              <a:rPr lang="pt-BR" sz="800" dirty="0">
                <a:solidFill>
                  <a:schemeClr val="tx1">
                    <a:lumMod val="65000"/>
                    <a:lumOff val="35000"/>
                  </a:schemeClr>
                </a:solidFill>
              </a:rPr>
              <a:t>(1) Baker JM, et al. Estrogen–gut microbiome axis: Physiological and clinical implications. Maturitas. 2017;103:45–53. doi:10.1016/j.maturitas.2017.06.025</a:t>
            </a:r>
          </a:p>
          <a:p>
            <a:r>
              <a:rPr lang="de-DE" sz="800" dirty="0">
                <a:solidFill>
                  <a:schemeClr val="tx1">
                    <a:lumMod val="65000"/>
                    <a:lumOff val="35000"/>
                  </a:schemeClr>
                </a:solidFill>
              </a:rPr>
              <a:t>(2) Hu S, et al. Gut microbial beta-glucuronidase: a vital regulator in female estrogen metabolism. Gut Microbes. 2023;15(1):2236749. doi:10.1080/19490976.2023.2236749</a:t>
            </a:r>
            <a:endParaRPr lang="pt-BR" sz="800" dirty="0">
              <a:solidFill>
                <a:schemeClr val="tx1">
                  <a:lumMod val="65000"/>
                  <a:lumOff val="35000"/>
                </a:schemeClr>
              </a:solidFill>
            </a:endParaRPr>
          </a:p>
        </p:txBody>
      </p:sp>
      <p:cxnSp>
        <p:nvCxnSpPr>
          <p:cNvPr id="5" name="Straight Arrow Connector 4">
            <a:extLst>
              <a:ext uri="{FF2B5EF4-FFF2-40B4-BE49-F238E27FC236}">
                <a16:creationId xmlns:a16="http://schemas.microsoft.com/office/drawing/2014/main" id="{4BB19423-6655-E722-B6A2-2E404EBE4ECD}"/>
              </a:ext>
            </a:extLst>
          </p:cNvPr>
          <p:cNvCxnSpPr/>
          <p:nvPr/>
        </p:nvCxnSpPr>
        <p:spPr>
          <a:xfrm>
            <a:off x="4534281" y="2019300"/>
            <a:ext cx="1295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F97FB5E-DC1A-D501-13C8-521DEF5BC34F}"/>
              </a:ext>
            </a:extLst>
          </p:cNvPr>
          <p:cNvSpPr txBox="1"/>
          <p:nvPr/>
        </p:nvSpPr>
        <p:spPr>
          <a:xfrm>
            <a:off x="5963031" y="1557635"/>
            <a:ext cx="2385441" cy="954107"/>
          </a:xfrm>
          <a:prstGeom prst="rect">
            <a:avLst/>
          </a:prstGeom>
          <a:noFill/>
        </p:spPr>
        <p:txBody>
          <a:bodyPr wrap="square" rtlCol="0">
            <a:spAutoFit/>
          </a:bodyPr>
          <a:lstStyle/>
          <a:p>
            <a:r>
              <a:rPr lang="en-US" sz="1400" dirty="0">
                <a:solidFill>
                  <a:schemeClr val="tx1">
                    <a:lumMod val="65000"/>
                    <a:lumOff val="35000"/>
                  </a:schemeClr>
                </a:solidFill>
              </a:rPr>
              <a:t>Conjugated estrogen secreted via </a:t>
            </a:r>
            <a:r>
              <a:rPr lang="en-US" sz="1400" b="1" dirty="0">
                <a:solidFill>
                  <a:schemeClr val="tx1">
                    <a:lumMod val="65000"/>
                    <a:lumOff val="35000"/>
                  </a:schemeClr>
                </a:solidFill>
              </a:rPr>
              <a:t>bile acids </a:t>
            </a:r>
            <a:r>
              <a:rPr lang="en-US" sz="1400" dirty="0">
                <a:solidFill>
                  <a:schemeClr val="tx1">
                    <a:lumMod val="65000"/>
                    <a:lumOff val="35000"/>
                  </a:schemeClr>
                </a:solidFill>
              </a:rPr>
              <a:t>is deconjugated through </a:t>
            </a:r>
            <a:r>
              <a:rPr lang="en-US" sz="1400" b="1" dirty="0">
                <a:solidFill>
                  <a:schemeClr val="tx1">
                    <a:lumMod val="65000"/>
                    <a:lumOff val="35000"/>
                  </a:schemeClr>
                </a:solidFill>
              </a:rPr>
              <a:t>microbial secretion </a:t>
            </a:r>
            <a:r>
              <a:rPr lang="en-US" sz="1400" dirty="0">
                <a:solidFill>
                  <a:schemeClr val="tx1">
                    <a:lumMod val="65000"/>
                    <a:lumOff val="35000"/>
                  </a:schemeClr>
                </a:solidFill>
              </a:rPr>
              <a:t>of </a:t>
            </a:r>
            <a:r>
              <a:rPr lang="en-US" sz="1400" b="1" dirty="0">
                <a:solidFill>
                  <a:schemeClr val="accent1"/>
                </a:solidFill>
              </a:rPr>
              <a:t>β-glucuronidase</a:t>
            </a:r>
          </a:p>
        </p:txBody>
      </p:sp>
      <p:sp>
        <p:nvSpPr>
          <p:cNvPr id="8" name="Oval 7">
            <a:extLst>
              <a:ext uri="{FF2B5EF4-FFF2-40B4-BE49-F238E27FC236}">
                <a16:creationId xmlns:a16="http://schemas.microsoft.com/office/drawing/2014/main" id="{0E8CEEA1-1334-2382-8BC9-A17B3F2205E9}"/>
              </a:ext>
            </a:extLst>
          </p:cNvPr>
          <p:cNvSpPr/>
          <p:nvPr/>
        </p:nvSpPr>
        <p:spPr>
          <a:xfrm>
            <a:off x="4226602" y="1905000"/>
            <a:ext cx="221954" cy="23082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F5EC467-63E2-8B62-4C9F-F523A93C78BC}"/>
              </a:ext>
            </a:extLst>
          </p:cNvPr>
          <p:cNvSpPr txBox="1"/>
          <p:nvPr/>
        </p:nvSpPr>
        <p:spPr>
          <a:xfrm>
            <a:off x="4198026" y="1865411"/>
            <a:ext cx="221955" cy="307777"/>
          </a:xfrm>
          <a:prstGeom prst="rect">
            <a:avLst/>
          </a:prstGeom>
          <a:noFill/>
        </p:spPr>
        <p:txBody>
          <a:bodyPr wrap="square" rtlCol="0">
            <a:spAutoFit/>
          </a:bodyPr>
          <a:lstStyle/>
          <a:p>
            <a:r>
              <a:rPr lang="en-US" sz="1400" dirty="0"/>
              <a:t>A</a:t>
            </a:r>
          </a:p>
        </p:txBody>
      </p:sp>
      <p:sp>
        <p:nvSpPr>
          <p:cNvPr id="10" name="Oval 9">
            <a:extLst>
              <a:ext uri="{FF2B5EF4-FFF2-40B4-BE49-F238E27FC236}">
                <a16:creationId xmlns:a16="http://schemas.microsoft.com/office/drawing/2014/main" id="{02E4DA69-27F7-3298-D8BE-B34B36BC3A3B}"/>
              </a:ext>
            </a:extLst>
          </p:cNvPr>
          <p:cNvSpPr/>
          <p:nvPr/>
        </p:nvSpPr>
        <p:spPr>
          <a:xfrm>
            <a:off x="4255178" y="2954274"/>
            <a:ext cx="221954" cy="23082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7E43E65-454A-967D-C667-5DCCE0720955}"/>
              </a:ext>
            </a:extLst>
          </p:cNvPr>
          <p:cNvSpPr txBox="1"/>
          <p:nvPr/>
        </p:nvSpPr>
        <p:spPr>
          <a:xfrm>
            <a:off x="4226602" y="2914685"/>
            <a:ext cx="221955" cy="307777"/>
          </a:xfrm>
          <a:prstGeom prst="rect">
            <a:avLst/>
          </a:prstGeom>
          <a:noFill/>
        </p:spPr>
        <p:txBody>
          <a:bodyPr wrap="square" rtlCol="0">
            <a:spAutoFit/>
          </a:bodyPr>
          <a:lstStyle/>
          <a:p>
            <a:r>
              <a:rPr lang="en-US" sz="1400" dirty="0"/>
              <a:t>B</a:t>
            </a:r>
          </a:p>
        </p:txBody>
      </p:sp>
      <p:sp>
        <p:nvSpPr>
          <p:cNvPr id="12" name="Oval 11">
            <a:extLst>
              <a:ext uri="{FF2B5EF4-FFF2-40B4-BE49-F238E27FC236}">
                <a16:creationId xmlns:a16="http://schemas.microsoft.com/office/drawing/2014/main" id="{0FABFEE8-BF58-9C5C-CB9E-7E3F4E33AFB7}"/>
              </a:ext>
            </a:extLst>
          </p:cNvPr>
          <p:cNvSpPr/>
          <p:nvPr/>
        </p:nvSpPr>
        <p:spPr>
          <a:xfrm>
            <a:off x="4255177" y="3949646"/>
            <a:ext cx="221954" cy="23082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7943822-F969-8591-DED8-C4AC1CE0272D}"/>
              </a:ext>
            </a:extLst>
          </p:cNvPr>
          <p:cNvSpPr txBox="1"/>
          <p:nvPr/>
        </p:nvSpPr>
        <p:spPr>
          <a:xfrm>
            <a:off x="4226601" y="3910057"/>
            <a:ext cx="221955" cy="307777"/>
          </a:xfrm>
          <a:prstGeom prst="rect">
            <a:avLst/>
          </a:prstGeom>
          <a:noFill/>
        </p:spPr>
        <p:txBody>
          <a:bodyPr wrap="square" rtlCol="0">
            <a:spAutoFit/>
          </a:bodyPr>
          <a:lstStyle/>
          <a:p>
            <a:r>
              <a:rPr lang="en-US" sz="1400" dirty="0"/>
              <a:t>C</a:t>
            </a:r>
          </a:p>
        </p:txBody>
      </p:sp>
      <p:sp>
        <p:nvSpPr>
          <p:cNvPr id="14" name="Oval 13">
            <a:extLst>
              <a:ext uri="{FF2B5EF4-FFF2-40B4-BE49-F238E27FC236}">
                <a16:creationId xmlns:a16="http://schemas.microsoft.com/office/drawing/2014/main" id="{B90A0FD4-14A8-E653-9361-D16A557962E3}"/>
              </a:ext>
            </a:extLst>
          </p:cNvPr>
          <p:cNvSpPr/>
          <p:nvPr/>
        </p:nvSpPr>
        <p:spPr>
          <a:xfrm>
            <a:off x="4283752" y="5137042"/>
            <a:ext cx="221954" cy="23082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2225A20-969B-591A-6EDB-20D501D2E8E0}"/>
              </a:ext>
            </a:extLst>
          </p:cNvPr>
          <p:cNvSpPr txBox="1"/>
          <p:nvPr/>
        </p:nvSpPr>
        <p:spPr>
          <a:xfrm>
            <a:off x="4255176" y="5097453"/>
            <a:ext cx="221955" cy="307777"/>
          </a:xfrm>
          <a:prstGeom prst="rect">
            <a:avLst/>
          </a:prstGeom>
          <a:noFill/>
        </p:spPr>
        <p:txBody>
          <a:bodyPr wrap="square" rtlCol="0">
            <a:spAutoFit/>
          </a:bodyPr>
          <a:lstStyle/>
          <a:p>
            <a:r>
              <a:rPr lang="en-US" sz="1400" dirty="0"/>
              <a:t>D</a:t>
            </a:r>
          </a:p>
        </p:txBody>
      </p:sp>
      <p:cxnSp>
        <p:nvCxnSpPr>
          <p:cNvPr id="16" name="Straight Arrow Connector 15">
            <a:extLst>
              <a:ext uri="{FF2B5EF4-FFF2-40B4-BE49-F238E27FC236}">
                <a16:creationId xmlns:a16="http://schemas.microsoft.com/office/drawing/2014/main" id="{077C324A-63F5-4D55-CDFE-0ACC30DA085B}"/>
              </a:ext>
            </a:extLst>
          </p:cNvPr>
          <p:cNvCxnSpPr/>
          <p:nvPr/>
        </p:nvCxnSpPr>
        <p:spPr>
          <a:xfrm>
            <a:off x="4543806" y="3068574"/>
            <a:ext cx="1295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BA46DAA-80FF-B272-A7FA-9F7810709DF8}"/>
              </a:ext>
            </a:extLst>
          </p:cNvPr>
          <p:cNvSpPr txBox="1"/>
          <p:nvPr/>
        </p:nvSpPr>
        <p:spPr>
          <a:xfrm>
            <a:off x="5963030" y="2736502"/>
            <a:ext cx="2385441" cy="738664"/>
          </a:xfrm>
          <a:prstGeom prst="rect">
            <a:avLst/>
          </a:prstGeom>
          <a:noFill/>
        </p:spPr>
        <p:txBody>
          <a:bodyPr wrap="square" rtlCol="0">
            <a:spAutoFit/>
          </a:bodyPr>
          <a:lstStyle/>
          <a:p>
            <a:r>
              <a:rPr lang="en-US" sz="1400" dirty="0">
                <a:solidFill>
                  <a:schemeClr val="tx1">
                    <a:lumMod val="65000"/>
                    <a:lumOff val="35000"/>
                  </a:schemeClr>
                </a:solidFill>
              </a:rPr>
              <a:t>Estrogen (and phytoestrogen) reabsorbed through the gut and enter circulation</a:t>
            </a:r>
            <a:endParaRPr lang="en-US" sz="1400" b="1" dirty="0">
              <a:solidFill>
                <a:schemeClr val="tx1">
                  <a:lumMod val="65000"/>
                  <a:lumOff val="35000"/>
                </a:schemeClr>
              </a:solidFill>
            </a:endParaRPr>
          </a:p>
        </p:txBody>
      </p:sp>
      <p:cxnSp>
        <p:nvCxnSpPr>
          <p:cNvPr id="18" name="Straight Arrow Connector 17">
            <a:extLst>
              <a:ext uri="{FF2B5EF4-FFF2-40B4-BE49-F238E27FC236}">
                <a16:creationId xmlns:a16="http://schemas.microsoft.com/office/drawing/2014/main" id="{DB9CB6CD-3391-139E-7A1D-AA8C9DEF6CA3}"/>
              </a:ext>
            </a:extLst>
          </p:cNvPr>
          <p:cNvCxnSpPr/>
          <p:nvPr/>
        </p:nvCxnSpPr>
        <p:spPr>
          <a:xfrm>
            <a:off x="4543806" y="4063945"/>
            <a:ext cx="1295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681A3AA-4AAF-5697-F2E0-72F07DEE30C8}"/>
              </a:ext>
            </a:extLst>
          </p:cNvPr>
          <p:cNvSpPr txBox="1"/>
          <p:nvPr/>
        </p:nvSpPr>
        <p:spPr>
          <a:xfrm>
            <a:off x="5963030" y="3771557"/>
            <a:ext cx="2385441" cy="738664"/>
          </a:xfrm>
          <a:prstGeom prst="rect">
            <a:avLst/>
          </a:prstGeom>
          <a:noFill/>
        </p:spPr>
        <p:txBody>
          <a:bodyPr wrap="square" rtlCol="0">
            <a:spAutoFit/>
          </a:bodyPr>
          <a:lstStyle/>
          <a:p>
            <a:r>
              <a:rPr lang="en-US" sz="1400" dirty="0">
                <a:solidFill>
                  <a:schemeClr val="tx1">
                    <a:lumMod val="65000"/>
                    <a:lumOff val="35000"/>
                  </a:schemeClr>
                </a:solidFill>
              </a:rPr>
              <a:t>Act on receptors at various mucosal sites throughout the body</a:t>
            </a:r>
            <a:endParaRPr lang="en-US" sz="1400" b="1" dirty="0">
              <a:solidFill>
                <a:schemeClr val="tx1">
                  <a:lumMod val="65000"/>
                  <a:lumOff val="35000"/>
                </a:schemeClr>
              </a:solidFill>
            </a:endParaRPr>
          </a:p>
        </p:txBody>
      </p:sp>
      <p:cxnSp>
        <p:nvCxnSpPr>
          <p:cNvPr id="20" name="Straight Arrow Connector 19">
            <a:extLst>
              <a:ext uri="{FF2B5EF4-FFF2-40B4-BE49-F238E27FC236}">
                <a16:creationId xmlns:a16="http://schemas.microsoft.com/office/drawing/2014/main" id="{90E8FA8D-DDED-23D9-65AB-440AF91D66B4}"/>
              </a:ext>
            </a:extLst>
          </p:cNvPr>
          <p:cNvCxnSpPr/>
          <p:nvPr/>
        </p:nvCxnSpPr>
        <p:spPr>
          <a:xfrm>
            <a:off x="4562856" y="5251341"/>
            <a:ext cx="1295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6B1ED84-4DD9-1DC8-C045-EAF8C4A56D4B}"/>
              </a:ext>
            </a:extLst>
          </p:cNvPr>
          <p:cNvSpPr txBox="1"/>
          <p:nvPr/>
        </p:nvSpPr>
        <p:spPr>
          <a:xfrm>
            <a:off x="5963030" y="4958953"/>
            <a:ext cx="2385441" cy="954107"/>
          </a:xfrm>
          <a:prstGeom prst="rect">
            <a:avLst/>
          </a:prstGeom>
          <a:noFill/>
        </p:spPr>
        <p:txBody>
          <a:bodyPr wrap="square" rtlCol="0">
            <a:spAutoFit/>
          </a:bodyPr>
          <a:lstStyle/>
          <a:p>
            <a:r>
              <a:rPr lang="en-US" sz="1400" dirty="0">
                <a:solidFill>
                  <a:schemeClr val="tx1">
                    <a:lumMod val="65000"/>
                    <a:lumOff val="35000"/>
                  </a:schemeClr>
                </a:solidFill>
              </a:rPr>
              <a:t>Trigger a cascade of intracellular signaling, gene activation and epigenetic mechanisms</a:t>
            </a:r>
            <a:endParaRPr lang="en-US" sz="1400" b="1" dirty="0">
              <a:solidFill>
                <a:schemeClr val="tx1">
                  <a:lumMod val="65000"/>
                  <a:lumOff val="35000"/>
                </a:schemeClr>
              </a:solidFill>
            </a:endParaRPr>
          </a:p>
        </p:txBody>
      </p:sp>
      <p:sp>
        <p:nvSpPr>
          <p:cNvPr id="23" name="Right Bracket 22">
            <a:extLst>
              <a:ext uri="{FF2B5EF4-FFF2-40B4-BE49-F238E27FC236}">
                <a16:creationId xmlns:a16="http://schemas.microsoft.com/office/drawing/2014/main" id="{C332F91B-B59A-8911-7DFA-2CE009A99DAC}"/>
              </a:ext>
            </a:extLst>
          </p:cNvPr>
          <p:cNvSpPr/>
          <p:nvPr/>
        </p:nvSpPr>
        <p:spPr>
          <a:xfrm>
            <a:off x="8299498" y="2832809"/>
            <a:ext cx="466725" cy="2785765"/>
          </a:xfrm>
          <a:prstGeom prst="righ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61B4BE29-556B-0B5B-0543-04502944E3F5}"/>
              </a:ext>
            </a:extLst>
          </p:cNvPr>
          <p:cNvSpPr txBox="1"/>
          <p:nvPr/>
        </p:nvSpPr>
        <p:spPr>
          <a:xfrm>
            <a:off x="8941084" y="3811143"/>
            <a:ext cx="2161607" cy="738664"/>
          </a:xfrm>
          <a:prstGeom prst="rect">
            <a:avLst/>
          </a:prstGeom>
          <a:noFill/>
        </p:spPr>
        <p:txBody>
          <a:bodyPr wrap="square" rtlCol="0">
            <a:spAutoFit/>
          </a:bodyPr>
          <a:lstStyle/>
          <a:p>
            <a:r>
              <a:rPr lang="en-US" sz="1400" dirty="0">
                <a:solidFill>
                  <a:srgbClr val="FF0000"/>
                </a:solidFill>
              </a:rPr>
              <a:t>Gut dysbiosis disrupts homeostasis in estrogen metabolism and vice versa</a:t>
            </a:r>
          </a:p>
        </p:txBody>
      </p:sp>
      <p:cxnSp>
        <p:nvCxnSpPr>
          <p:cNvPr id="22" name="Straight Connector 21">
            <a:extLst>
              <a:ext uri="{FF2B5EF4-FFF2-40B4-BE49-F238E27FC236}">
                <a16:creationId xmlns:a16="http://schemas.microsoft.com/office/drawing/2014/main" id="{EC9B6EB3-3000-9E0B-BFB7-9EDB47784FD9}"/>
              </a:ext>
            </a:extLst>
          </p:cNvPr>
          <p:cNvCxnSpPr>
            <a:cxnSpLocks/>
          </p:cNvCxnSpPr>
          <p:nvPr/>
        </p:nvCxnSpPr>
        <p:spPr>
          <a:xfrm>
            <a:off x="6217920" y="2466022"/>
            <a:ext cx="12344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4AF82AF-EEBA-FE5B-40C9-8C04BD66CFFA}"/>
              </a:ext>
            </a:extLst>
          </p:cNvPr>
          <p:cNvCxnSpPr/>
          <p:nvPr/>
        </p:nvCxnSpPr>
        <p:spPr>
          <a:xfrm flipV="1">
            <a:off x="7598664" y="2034688"/>
            <a:ext cx="1655064" cy="342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F211904-F717-B7BC-796E-9F77348A195F}"/>
              </a:ext>
            </a:extLst>
          </p:cNvPr>
          <p:cNvSpPr/>
          <p:nvPr/>
        </p:nvSpPr>
        <p:spPr>
          <a:xfrm>
            <a:off x="9310708" y="1311059"/>
            <a:ext cx="2385441" cy="14577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t>β-glucuronidase-encoding taxa are widely distributed across the microbiome (&gt;93% within the </a:t>
            </a:r>
            <a:r>
              <a:rPr lang="en-US" sz="1200" i="1" dirty="0"/>
              <a:t>Bacteroidetes</a:t>
            </a:r>
            <a:r>
              <a:rPr lang="en-US" sz="1200" dirty="0"/>
              <a:t> and </a:t>
            </a:r>
            <a:r>
              <a:rPr lang="en-US" sz="1200" i="1" dirty="0"/>
              <a:t>Firmicutes</a:t>
            </a:r>
            <a:r>
              <a:rPr lang="en-US" sz="1200" dirty="0"/>
              <a:t> phyla). Dysbiosis can result in excess or inadequate estrogen metabolism = balance is key.</a:t>
            </a:r>
            <a:endParaRPr lang="en-US" dirty="0"/>
          </a:p>
        </p:txBody>
      </p:sp>
    </p:spTree>
    <p:extLst>
      <p:ext uri="{BB962C8B-B14F-4D97-AF65-F5344CB8AC3E}">
        <p14:creationId xmlns:p14="http://schemas.microsoft.com/office/powerpoint/2010/main" val="3503700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61F9C-027E-B4CB-ED3C-0794B80DFAD7}"/>
              </a:ext>
            </a:extLst>
          </p:cNvPr>
          <p:cNvSpPr>
            <a:spLocks noGrp="1"/>
          </p:cNvSpPr>
          <p:nvPr>
            <p:ph type="title"/>
          </p:nvPr>
        </p:nvSpPr>
        <p:spPr>
          <a:xfrm>
            <a:off x="838200" y="311965"/>
            <a:ext cx="10515600" cy="496112"/>
          </a:xfrm>
        </p:spPr>
        <p:txBody>
          <a:bodyPr>
            <a:normAutofit fontScale="90000"/>
          </a:bodyPr>
          <a:lstStyle/>
          <a:p>
            <a:r>
              <a:rPr lang="en-US" sz="3200" dirty="0"/>
              <a:t>Differences in the Gut Microbiota: pre- vs. post-menopause</a:t>
            </a:r>
          </a:p>
        </p:txBody>
      </p:sp>
      <p:pic>
        <p:nvPicPr>
          <p:cNvPr id="3" name="Picture 2">
            <a:extLst>
              <a:ext uri="{FF2B5EF4-FFF2-40B4-BE49-F238E27FC236}">
                <a16:creationId xmlns:a16="http://schemas.microsoft.com/office/drawing/2014/main" id="{2EC921CC-006E-CD00-6260-2567E2A7DABB}"/>
              </a:ext>
            </a:extLst>
          </p:cNvPr>
          <p:cNvPicPr>
            <a:picLocks noChangeAspect="1"/>
          </p:cNvPicPr>
          <p:nvPr/>
        </p:nvPicPr>
        <p:blipFill>
          <a:blip r:embed="rId3"/>
          <a:srcRect r="49745" b="53256"/>
          <a:stretch>
            <a:fillRect/>
          </a:stretch>
        </p:blipFill>
        <p:spPr>
          <a:xfrm>
            <a:off x="549112" y="1312629"/>
            <a:ext cx="2974701" cy="2248730"/>
          </a:xfrm>
          <a:prstGeom prst="rect">
            <a:avLst/>
          </a:prstGeom>
        </p:spPr>
      </p:pic>
      <p:pic>
        <p:nvPicPr>
          <p:cNvPr id="4" name="Picture 3">
            <a:extLst>
              <a:ext uri="{FF2B5EF4-FFF2-40B4-BE49-F238E27FC236}">
                <a16:creationId xmlns:a16="http://schemas.microsoft.com/office/drawing/2014/main" id="{E540B116-1E6A-F870-5E3E-3DB435E93B3D}"/>
              </a:ext>
            </a:extLst>
          </p:cNvPr>
          <p:cNvPicPr>
            <a:picLocks noChangeAspect="1"/>
          </p:cNvPicPr>
          <p:nvPr/>
        </p:nvPicPr>
        <p:blipFill>
          <a:blip r:embed="rId3"/>
          <a:srcRect l="49631" b="55113"/>
          <a:stretch>
            <a:fillRect/>
          </a:stretch>
        </p:blipFill>
        <p:spPr>
          <a:xfrm>
            <a:off x="549112" y="3949840"/>
            <a:ext cx="2974701" cy="2154553"/>
          </a:xfrm>
          <a:prstGeom prst="rect">
            <a:avLst/>
          </a:prstGeom>
        </p:spPr>
      </p:pic>
      <p:pic>
        <p:nvPicPr>
          <p:cNvPr id="5" name="Picture 4">
            <a:extLst>
              <a:ext uri="{FF2B5EF4-FFF2-40B4-BE49-F238E27FC236}">
                <a16:creationId xmlns:a16="http://schemas.microsoft.com/office/drawing/2014/main" id="{F5EBA58A-6AB6-E503-224C-3A2DD2A20E5C}"/>
              </a:ext>
            </a:extLst>
          </p:cNvPr>
          <p:cNvPicPr>
            <a:picLocks noChangeAspect="1"/>
          </p:cNvPicPr>
          <p:nvPr/>
        </p:nvPicPr>
        <p:blipFill>
          <a:blip r:embed="rId4"/>
          <a:srcRect t="46746" r="49057" b="91"/>
          <a:stretch>
            <a:fillRect/>
          </a:stretch>
        </p:blipFill>
        <p:spPr>
          <a:xfrm>
            <a:off x="3862445" y="1939555"/>
            <a:ext cx="3745027" cy="3180887"/>
          </a:xfrm>
          <a:prstGeom prst="rect">
            <a:avLst/>
          </a:prstGeom>
        </p:spPr>
      </p:pic>
      <p:pic>
        <p:nvPicPr>
          <p:cNvPr id="6" name="Picture 5">
            <a:extLst>
              <a:ext uri="{FF2B5EF4-FFF2-40B4-BE49-F238E27FC236}">
                <a16:creationId xmlns:a16="http://schemas.microsoft.com/office/drawing/2014/main" id="{31459472-0D2F-5E2B-A2CF-32B014E6B977}"/>
              </a:ext>
            </a:extLst>
          </p:cNvPr>
          <p:cNvPicPr>
            <a:picLocks noChangeAspect="1"/>
          </p:cNvPicPr>
          <p:nvPr/>
        </p:nvPicPr>
        <p:blipFill>
          <a:blip r:embed="rId5"/>
          <a:stretch>
            <a:fillRect/>
          </a:stretch>
        </p:blipFill>
        <p:spPr>
          <a:xfrm>
            <a:off x="7882803" y="2036963"/>
            <a:ext cx="3907290" cy="3180887"/>
          </a:xfrm>
          <a:prstGeom prst="rect">
            <a:avLst/>
          </a:prstGeom>
        </p:spPr>
      </p:pic>
      <p:sp>
        <p:nvSpPr>
          <p:cNvPr id="8" name="TextBox 7">
            <a:extLst>
              <a:ext uri="{FF2B5EF4-FFF2-40B4-BE49-F238E27FC236}">
                <a16:creationId xmlns:a16="http://schemas.microsoft.com/office/drawing/2014/main" id="{8C840419-F5A3-6A22-FA8D-F90DE0CCC1BE}"/>
              </a:ext>
            </a:extLst>
          </p:cNvPr>
          <p:cNvSpPr txBox="1"/>
          <p:nvPr/>
        </p:nvSpPr>
        <p:spPr>
          <a:xfrm>
            <a:off x="205777" y="6422320"/>
            <a:ext cx="5172339" cy="338554"/>
          </a:xfrm>
          <a:prstGeom prst="rect">
            <a:avLst/>
          </a:prstGeom>
          <a:noFill/>
        </p:spPr>
        <p:txBody>
          <a:bodyPr wrap="square">
            <a:spAutoFit/>
          </a:bodyPr>
          <a:lstStyle/>
          <a:p>
            <a:r>
              <a:rPr lang="nn-NO" sz="800" dirty="0">
                <a:solidFill>
                  <a:schemeClr val="tx1">
                    <a:lumMod val="65000"/>
                    <a:lumOff val="35000"/>
                  </a:schemeClr>
                </a:solidFill>
              </a:rPr>
              <a:t>Zhao H, et al. Compositional and functional features of the female premenopausal and postmenopausal gut microbiota. FEBS Lett. 2019;593(18):2655-2664. doi:10.1002/1873-3468.13527</a:t>
            </a:r>
            <a:endParaRPr lang="en-US" sz="800" dirty="0">
              <a:solidFill>
                <a:schemeClr val="tx1">
                  <a:lumMod val="65000"/>
                  <a:lumOff val="35000"/>
                </a:schemeClr>
              </a:solidFill>
            </a:endParaRPr>
          </a:p>
        </p:txBody>
      </p:sp>
      <p:sp>
        <p:nvSpPr>
          <p:cNvPr id="10" name="TextBox 9">
            <a:extLst>
              <a:ext uri="{FF2B5EF4-FFF2-40B4-BE49-F238E27FC236}">
                <a16:creationId xmlns:a16="http://schemas.microsoft.com/office/drawing/2014/main" id="{F466CB01-2778-DAA9-E11F-5C8C3C77FF98}"/>
              </a:ext>
            </a:extLst>
          </p:cNvPr>
          <p:cNvSpPr txBox="1"/>
          <p:nvPr/>
        </p:nvSpPr>
        <p:spPr>
          <a:xfrm>
            <a:off x="4269623" y="1191755"/>
            <a:ext cx="6855283" cy="461665"/>
          </a:xfrm>
          <a:prstGeom prst="rect">
            <a:avLst/>
          </a:prstGeom>
          <a:noFill/>
        </p:spPr>
        <p:txBody>
          <a:bodyPr wrap="square">
            <a:spAutoFit/>
          </a:bodyPr>
          <a:lstStyle/>
          <a:p>
            <a:pPr algn="ctr"/>
            <a:r>
              <a:rPr lang="en-US" sz="1200" b="1" dirty="0"/>
              <a:t>Metagenome-wide association study with shotgun sequencing, comparing gut microbiota premenopausal vs postmenopausal women (n=48, matched for age and BMI)</a:t>
            </a:r>
          </a:p>
        </p:txBody>
      </p:sp>
      <p:cxnSp>
        <p:nvCxnSpPr>
          <p:cNvPr id="14" name="Straight Arrow Connector 13">
            <a:extLst>
              <a:ext uri="{FF2B5EF4-FFF2-40B4-BE49-F238E27FC236}">
                <a16:creationId xmlns:a16="http://schemas.microsoft.com/office/drawing/2014/main" id="{2B2F9AF1-A00E-B253-09C7-19C69511A021}"/>
              </a:ext>
            </a:extLst>
          </p:cNvPr>
          <p:cNvCxnSpPr/>
          <p:nvPr/>
        </p:nvCxnSpPr>
        <p:spPr>
          <a:xfrm flipV="1">
            <a:off x="4269623" y="5027116"/>
            <a:ext cx="0" cy="531628"/>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AF63270D-5FC6-B0E0-7A79-46DF56C06EC0}"/>
              </a:ext>
            </a:extLst>
          </p:cNvPr>
          <p:cNvCxnSpPr/>
          <p:nvPr/>
        </p:nvCxnSpPr>
        <p:spPr>
          <a:xfrm flipV="1">
            <a:off x="5059977" y="4857354"/>
            <a:ext cx="0" cy="531628"/>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05FFADAC-C335-FCC1-5EB6-BF4340DEF0B0}"/>
              </a:ext>
            </a:extLst>
          </p:cNvPr>
          <p:cNvCxnSpPr>
            <a:cxnSpLocks/>
          </p:cNvCxnSpPr>
          <p:nvPr/>
        </p:nvCxnSpPr>
        <p:spPr>
          <a:xfrm flipV="1">
            <a:off x="4205187" y="4380614"/>
            <a:ext cx="628940" cy="61494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B631277F-E2E2-C69B-0A7B-2FEDBBF9AA29}"/>
              </a:ext>
            </a:extLst>
          </p:cNvPr>
          <p:cNvCxnSpPr>
            <a:cxnSpLocks/>
          </p:cNvCxnSpPr>
          <p:nvPr/>
        </p:nvCxnSpPr>
        <p:spPr>
          <a:xfrm flipV="1">
            <a:off x="4996179" y="4370150"/>
            <a:ext cx="486460" cy="49783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24" name="TextBox 23">
            <a:extLst>
              <a:ext uri="{FF2B5EF4-FFF2-40B4-BE49-F238E27FC236}">
                <a16:creationId xmlns:a16="http://schemas.microsoft.com/office/drawing/2014/main" id="{12B7D365-E81C-8C23-161F-D2BD00891E2B}"/>
              </a:ext>
            </a:extLst>
          </p:cNvPr>
          <p:cNvSpPr txBox="1"/>
          <p:nvPr/>
        </p:nvSpPr>
        <p:spPr>
          <a:xfrm>
            <a:off x="4241328" y="5572263"/>
            <a:ext cx="7401560" cy="261610"/>
          </a:xfrm>
          <a:prstGeom prst="rect">
            <a:avLst/>
          </a:prstGeom>
          <a:noFill/>
        </p:spPr>
        <p:txBody>
          <a:bodyPr wrap="square" rtlCol="0">
            <a:spAutoFit/>
          </a:bodyPr>
          <a:lstStyle/>
          <a:p>
            <a:r>
              <a:rPr lang="en-US" sz="1100" b="1" dirty="0">
                <a:solidFill>
                  <a:srgbClr val="FF0000"/>
                </a:solidFill>
              </a:rPr>
              <a:t>Significant alterations in ratio of </a:t>
            </a:r>
            <a:r>
              <a:rPr lang="en-US" sz="1100" b="1" i="1" dirty="0">
                <a:solidFill>
                  <a:srgbClr val="FF0000"/>
                </a:solidFill>
              </a:rPr>
              <a:t>Firmicutes</a:t>
            </a:r>
            <a:r>
              <a:rPr lang="en-US" sz="1100" b="1" dirty="0">
                <a:solidFill>
                  <a:srgbClr val="FF0000"/>
                </a:solidFill>
              </a:rPr>
              <a:t> / </a:t>
            </a:r>
            <a:r>
              <a:rPr lang="en-US" sz="1100" b="1" i="1" dirty="0">
                <a:solidFill>
                  <a:srgbClr val="FF0000"/>
                </a:solidFill>
              </a:rPr>
              <a:t>Bacteroidetes</a:t>
            </a:r>
            <a:r>
              <a:rPr lang="en-US" sz="1100" b="1" dirty="0">
                <a:solidFill>
                  <a:srgbClr val="FF0000"/>
                </a:solidFill>
              </a:rPr>
              <a:t> + significant reductions in commensal </a:t>
            </a:r>
            <a:r>
              <a:rPr lang="en-US" sz="1100" b="1" i="1" dirty="0" err="1">
                <a:solidFill>
                  <a:srgbClr val="FF0000"/>
                </a:solidFill>
              </a:rPr>
              <a:t>Faecalibacterium</a:t>
            </a:r>
            <a:r>
              <a:rPr lang="en-US" sz="1100" b="1" dirty="0">
                <a:solidFill>
                  <a:srgbClr val="FF0000"/>
                </a:solidFill>
              </a:rPr>
              <a:t>  </a:t>
            </a:r>
          </a:p>
        </p:txBody>
      </p:sp>
      <p:sp>
        <p:nvSpPr>
          <p:cNvPr id="26" name="TextBox 25">
            <a:extLst>
              <a:ext uri="{FF2B5EF4-FFF2-40B4-BE49-F238E27FC236}">
                <a16:creationId xmlns:a16="http://schemas.microsoft.com/office/drawing/2014/main" id="{725314E0-DE95-F0C9-40EB-E3F0BE03D971}"/>
              </a:ext>
            </a:extLst>
          </p:cNvPr>
          <p:cNvSpPr txBox="1"/>
          <p:nvPr/>
        </p:nvSpPr>
        <p:spPr>
          <a:xfrm>
            <a:off x="838200" y="6104393"/>
            <a:ext cx="2777756" cy="261610"/>
          </a:xfrm>
          <a:prstGeom prst="rect">
            <a:avLst/>
          </a:prstGeom>
          <a:noFill/>
        </p:spPr>
        <p:txBody>
          <a:bodyPr wrap="square">
            <a:spAutoFit/>
          </a:bodyPr>
          <a:lstStyle/>
          <a:p>
            <a:r>
              <a:rPr kumimoji="0" lang="en-US" sz="1100" b="1" i="0" u="none" strike="noStrike" kern="1200" cap="none" spc="0" normalizeH="0" baseline="0" noProof="0" dirty="0">
                <a:ln>
                  <a:noFill/>
                </a:ln>
                <a:solidFill>
                  <a:srgbClr val="FF0000"/>
                </a:solidFill>
                <a:effectLst/>
                <a:uLnTx/>
                <a:uFillTx/>
                <a:latin typeface="Calibri" panose="020F0502020204030204"/>
                <a:ea typeface="+mn-ea"/>
                <a:cs typeface="+mn-cs"/>
              </a:rPr>
              <a:t>Significantly lower gut microbial diversity </a:t>
            </a:r>
            <a:endParaRPr lang="en-US" dirty="0"/>
          </a:p>
        </p:txBody>
      </p:sp>
    </p:spTree>
    <p:extLst>
      <p:ext uri="{BB962C8B-B14F-4D97-AF65-F5344CB8AC3E}">
        <p14:creationId xmlns:p14="http://schemas.microsoft.com/office/powerpoint/2010/main" val="2011810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 3">
            <a:extLst>
              <a:ext uri="{FF2B5EF4-FFF2-40B4-BE49-F238E27FC236}">
                <a16:creationId xmlns:a16="http://schemas.microsoft.com/office/drawing/2014/main" id="{E8DD523D-2830-FAEE-8E6E-91529AFAC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78" y="1623735"/>
            <a:ext cx="4882650" cy="3480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11CEDE9-04B5-7D8A-5409-0FFC8A9922FB}"/>
              </a:ext>
            </a:extLst>
          </p:cNvPr>
          <p:cNvSpPr txBox="1"/>
          <p:nvPr/>
        </p:nvSpPr>
        <p:spPr>
          <a:xfrm>
            <a:off x="186491" y="6368980"/>
            <a:ext cx="6096000" cy="369332"/>
          </a:xfrm>
          <a:prstGeom prst="rect">
            <a:avLst/>
          </a:prstGeom>
          <a:noFill/>
        </p:spPr>
        <p:txBody>
          <a:bodyPr wrap="square">
            <a:spAutoFit/>
          </a:bodyPr>
          <a:lstStyle/>
          <a:p>
            <a:r>
              <a:rPr lang="en-US" sz="900" b="0" i="1" dirty="0">
                <a:solidFill>
                  <a:srgbClr val="333333"/>
                </a:solidFill>
                <a:effectLst/>
              </a:rPr>
              <a:t>Liu Y, Zhou Y, Mao T, et al. The relationship between menopausal syndrome and gut microbes. BMC </a:t>
            </a:r>
            <a:r>
              <a:rPr lang="en-US" sz="900" b="0" i="1" dirty="0" err="1">
                <a:solidFill>
                  <a:srgbClr val="333333"/>
                </a:solidFill>
                <a:effectLst/>
              </a:rPr>
              <a:t>Womens</a:t>
            </a:r>
            <a:r>
              <a:rPr lang="en-US" sz="900" b="0" i="1" dirty="0">
                <a:solidFill>
                  <a:srgbClr val="333333"/>
                </a:solidFill>
                <a:effectLst/>
              </a:rPr>
              <a:t> Health. 2022;22(1):437. Published 2022 Nov 8. doi:10.1186/s12905-022-02029-w</a:t>
            </a:r>
            <a:endParaRPr lang="en-US" sz="900" dirty="0"/>
          </a:p>
        </p:txBody>
      </p:sp>
      <p:sp>
        <p:nvSpPr>
          <p:cNvPr id="7" name="Title 6">
            <a:extLst>
              <a:ext uri="{FF2B5EF4-FFF2-40B4-BE49-F238E27FC236}">
                <a16:creationId xmlns:a16="http://schemas.microsoft.com/office/drawing/2014/main" id="{CA069FEB-58AE-21F0-AA31-D93DDCF8E029}"/>
              </a:ext>
            </a:extLst>
          </p:cNvPr>
          <p:cNvSpPr>
            <a:spLocks noGrp="1"/>
          </p:cNvSpPr>
          <p:nvPr>
            <p:ph type="title"/>
          </p:nvPr>
        </p:nvSpPr>
        <p:spPr>
          <a:xfrm>
            <a:off x="484878" y="304354"/>
            <a:ext cx="10829544" cy="558799"/>
          </a:xfrm>
        </p:spPr>
        <p:txBody>
          <a:bodyPr>
            <a:noAutofit/>
          </a:bodyPr>
          <a:lstStyle/>
          <a:p>
            <a:r>
              <a:rPr lang="en-US" sz="2800" dirty="0">
                <a:solidFill>
                  <a:schemeClr val="tx1">
                    <a:lumMod val="65000"/>
                    <a:lumOff val="35000"/>
                  </a:schemeClr>
                </a:solidFill>
              </a:rPr>
              <a:t>Gut Dysbiosis is Observed in Menopausal Syndrome</a:t>
            </a:r>
          </a:p>
        </p:txBody>
      </p:sp>
      <p:sp>
        <p:nvSpPr>
          <p:cNvPr id="9" name="TextBox 8">
            <a:extLst>
              <a:ext uri="{FF2B5EF4-FFF2-40B4-BE49-F238E27FC236}">
                <a16:creationId xmlns:a16="http://schemas.microsoft.com/office/drawing/2014/main" id="{F6D41852-C0CF-5A6F-4187-E31C55FC69DA}"/>
              </a:ext>
            </a:extLst>
          </p:cNvPr>
          <p:cNvSpPr txBox="1"/>
          <p:nvPr/>
        </p:nvSpPr>
        <p:spPr>
          <a:xfrm>
            <a:off x="681228" y="5298637"/>
            <a:ext cx="4194680" cy="400110"/>
          </a:xfrm>
          <a:prstGeom prst="rect">
            <a:avLst/>
          </a:prstGeom>
          <a:noFill/>
        </p:spPr>
        <p:txBody>
          <a:bodyPr wrap="square">
            <a:spAutoFit/>
          </a:bodyPr>
          <a:lstStyle/>
          <a:p>
            <a:r>
              <a:rPr lang="en-US" sz="1000" b="0" i="0" dirty="0">
                <a:solidFill>
                  <a:srgbClr val="333333"/>
                </a:solidFill>
                <a:effectLst/>
                <a:latin typeface="Georgia" panose="02040502050405020303" pitchFamily="18" charset="0"/>
              </a:rPr>
              <a:t>Yellow/red: positive correlation. </a:t>
            </a:r>
            <a:r>
              <a:rPr lang="en-US" sz="1000" dirty="0">
                <a:solidFill>
                  <a:srgbClr val="333333"/>
                </a:solidFill>
                <a:latin typeface="Georgia" panose="02040502050405020303" pitchFamily="18" charset="0"/>
              </a:rPr>
              <a:t>B</a:t>
            </a:r>
            <a:r>
              <a:rPr lang="en-US" sz="1000" b="0" i="0" dirty="0">
                <a:solidFill>
                  <a:srgbClr val="333333"/>
                </a:solidFill>
                <a:effectLst/>
                <a:latin typeface="Georgia" panose="02040502050405020303" pitchFamily="18" charset="0"/>
              </a:rPr>
              <a:t>lue: negative correlation. * 0.01 ≤ </a:t>
            </a:r>
            <a:r>
              <a:rPr lang="en-US" sz="1000" b="0" i="1" dirty="0">
                <a:solidFill>
                  <a:srgbClr val="333333"/>
                </a:solidFill>
                <a:effectLst/>
                <a:latin typeface="Georgia" panose="02040502050405020303" pitchFamily="18" charset="0"/>
              </a:rPr>
              <a:t>p</a:t>
            </a:r>
            <a:r>
              <a:rPr lang="en-US" sz="1000" b="0" i="0" dirty="0">
                <a:solidFill>
                  <a:srgbClr val="333333"/>
                </a:solidFill>
                <a:effectLst/>
                <a:latin typeface="Georgia" panose="02040502050405020303" pitchFamily="18" charset="0"/>
              </a:rPr>
              <a:t>&lt;0.05，** 0.001 ≤ </a:t>
            </a:r>
            <a:r>
              <a:rPr lang="en-US" sz="1000" b="0" i="1" dirty="0">
                <a:solidFill>
                  <a:srgbClr val="333333"/>
                </a:solidFill>
                <a:effectLst/>
                <a:latin typeface="Georgia" panose="02040502050405020303" pitchFamily="18" charset="0"/>
              </a:rPr>
              <a:t>p</a:t>
            </a:r>
            <a:r>
              <a:rPr lang="en-US" sz="1000" b="0" i="0" dirty="0">
                <a:solidFill>
                  <a:srgbClr val="333333"/>
                </a:solidFill>
                <a:effectLst/>
                <a:latin typeface="Georgia" panose="02040502050405020303" pitchFamily="18" charset="0"/>
              </a:rPr>
              <a:t>&lt;0.01. </a:t>
            </a:r>
            <a:endParaRPr lang="en-US" sz="1000" dirty="0"/>
          </a:p>
        </p:txBody>
      </p:sp>
      <p:sp>
        <p:nvSpPr>
          <p:cNvPr id="10" name="TextBox 9">
            <a:extLst>
              <a:ext uri="{FF2B5EF4-FFF2-40B4-BE49-F238E27FC236}">
                <a16:creationId xmlns:a16="http://schemas.microsoft.com/office/drawing/2014/main" id="{C3DCC99C-FEF3-D33C-23A3-FE4531F5665C}"/>
              </a:ext>
            </a:extLst>
          </p:cNvPr>
          <p:cNvSpPr txBox="1"/>
          <p:nvPr/>
        </p:nvSpPr>
        <p:spPr>
          <a:xfrm>
            <a:off x="302830" y="1265499"/>
            <a:ext cx="4951475" cy="461665"/>
          </a:xfrm>
          <a:prstGeom prst="rect">
            <a:avLst/>
          </a:prstGeom>
          <a:noFill/>
        </p:spPr>
        <p:txBody>
          <a:bodyPr wrap="square" rtlCol="0">
            <a:spAutoFit/>
          </a:bodyPr>
          <a:lstStyle/>
          <a:p>
            <a:r>
              <a:rPr lang="en-US" sz="1200" b="1" dirty="0">
                <a:solidFill>
                  <a:schemeClr val="tx1">
                    <a:lumMod val="75000"/>
                    <a:lumOff val="25000"/>
                  </a:schemeClr>
                </a:solidFill>
              </a:rPr>
              <a:t>The relationship between menopausal syndrome (MPS) and gut microbes</a:t>
            </a:r>
          </a:p>
          <a:p>
            <a:endParaRPr lang="en-US" sz="1200" dirty="0">
              <a:solidFill>
                <a:schemeClr val="tx1">
                  <a:lumMod val="75000"/>
                  <a:lumOff val="25000"/>
                </a:schemeClr>
              </a:solidFill>
            </a:endParaRPr>
          </a:p>
        </p:txBody>
      </p:sp>
      <p:sp>
        <p:nvSpPr>
          <p:cNvPr id="13" name="TextBox 12">
            <a:extLst>
              <a:ext uri="{FF2B5EF4-FFF2-40B4-BE49-F238E27FC236}">
                <a16:creationId xmlns:a16="http://schemas.microsoft.com/office/drawing/2014/main" id="{8266E181-1B24-37E1-8330-8E55872E79AD}"/>
              </a:ext>
            </a:extLst>
          </p:cNvPr>
          <p:cNvSpPr txBox="1"/>
          <p:nvPr/>
        </p:nvSpPr>
        <p:spPr>
          <a:xfrm>
            <a:off x="5038344" y="2783902"/>
            <a:ext cx="2935568" cy="1754326"/>
          </a:xfrm>
          <a:prstGeom prst="rect">
            <a:avLst/>
          </a:prstGeom>
          <a:solidFill>
            <a:schemeClr val="accent5">
              <a:lumMod val="20000"/>
              <a:lumOff val="80000"/>
            </a:schemeClr>
          </a:solidFill>
          <a:ln>
            <a:solidFill>
              <a:schemeClr val="accent5">
                <a:lumMod val="50000"/>
              </a:schemeClr>
            </a:solidFill>
          </a:ln>
        </p:spPr>
        <p:txBody>
          <a:bodyPr wrap="square">
            <a:spAutoFit/>
          </a:bodyPr>
          <a:lstStyle/>
          <a:p>
            <a:r>
              <a:rPr lang="en-US" sz="1200" b="1" dirty="0">
                <a:solidFill>
                  <a:schemeClr val="tx1">
                    <a:lumMod val="75000"/>
                    <a:lumOff val="25000"/>
                  </a:schemeClr>
                </a:solidFill>
              </a:rPr>
              <a:t>Non-MPS had significantly higher: </a:t>
            </a:r>
            <a:r>
              <a:rPr lang="en-US" sz="1200" b="1" i="1" dirty="0" err="1">
                <a:solidFill>
                  <a:schemeClr val="tx1">
                    <a:lumMod val="75000"/>
                    <a:lumOff val="25000"/>
                  </a:schemeClr>
                </a:solidFill>
              </a:rPr>
              <a:t>Aggregatibacter</a:t>
            </a:r>
            <a:r>
              <a:rPr lang="en-US" sz="1200" b="1" i="1" dirty="0">
                <a:solidFill>
                  <a:schemeClr val="tx1">
                    <a:lumMod val="75000"/>
                    <a:lumOff val="25000"/>
                  </a:schemeClr>
                </a:solidFill>
              </a:rPr>
              <a:t> </a:t>
            </a:r>
            <a:r>
              <a:rPr lang="en-US" sz="1200" b="1" i="1" dirty="0" err="1">
                <a:solidFill>
                  <a:schemeClr val="tx1">
                    <a:lumMod val="75000"/>
                    <a:lumOff val="25000"/>
                  </a:schemeClr>
                </a:solidFill>
              </a:rPr>
              <a:t>segnis</a:t>
            </a:r>
            <a:r>
              <a:rPr lang="en-US" sz="1200" b="1" i="1" dirty="0">
                <a:solidFill>
                  <a:schemeClr val="tx1">
                    <a:lumMod val="75000"/>
                    <a:lumOff val="25000"/>
                  </a:schemeClr>
                </a:solidFill>
              </a:rPr>
              <a:t> (Proteobacteria)</a:t>
            </a:r>
            <a:r>
              <a:rPr lang="en-US" sz="1200" b="1" dirty="0">
                <a:solidFill>
                  <a:schemeClr val="tx1">
                    <a:lumMod val="75000"/>
                    <a:lumOff val="25000"/>
                  </a:schemeClr>
                </a:solidFill>
              </a:rPr>
              <a:t>, </a:t>
            </a:r>
            <a:r>
              <a:rPr lang="en-US" sz="1200" b="1" i="1" dirty="0">
                <a:solidFill>
                  <a:schemeClr val="tx1">
                    <a:lumMod val="75000"/>
                    <a:lumOff val="25000"/>
                  </a:schemeClr>
                </a:solidFill>
              </a:rPr>
              <a:t>Acinetobacter </a:t>
            </a:r>
            <a:r>
              <a:rPr lang="en-US" sz="1200" b="1" i="1" dirty="0" err="1">
                <a:solidFill>
                  <a:schemeClr val="tx1">
                    <a:lumMod val="75000"/>
                    <a:lumOff val="25000"/>
                  </a:schemeClr>
                </a:solidFill>
              </a:rPr>
              <a:t>guillouiae</a:t>
            </a:r>
            <a:r>
              <a:rPr lang="en-US" sz="1200" b="1" i="1" dirty="0">
                <a:solidFill>
                  <a:schemeClr val="tx1">
                    <a:lumMod val="75000"/>
                    <a:lumOff val="25000"/>
                  </a:schemeClr>
                </a:solidFill>
              </a:rPr>
              <a:t> (Proteobacteria), Bacteroides </a:t>
            </a:r>
            <a:r>
              <a:rPr lang="en-US" sz="1200" b="1" i="1" dirty="0" err="1">
                <a:solidFill>
                  <a:schemeClr val="tx1">
                    <a:lumMod val="75000"/>
                    <a:lumOff val="25000"/>
                  </a:schemeClr>
                </a:solidFill>
              </a:rPr>
              <a:t>animalis</a:t>
            </a:r>
            <a:r>
              <a:rPr lang="en-US" sz="1200" b="1" i="1" dirty="0">
                <a:solidFill>
                  <a:schemeClr val="tx1">
                    <a:lumMod val="75000"/>
                    <a:lumOff val="25000"/>
                  </a:schemeClr>
                </a:solidFill>
              </a:rPr>
              <a:t> (Bacteroides).</a:t>
            </a:r>
          </a:p>
          <a:p>
            <a:endParaRPr lang="en-US" sz="1200" b="1" i="1" dirty="0">
              <a:solidFill>
                <a:schemeClr val="tx1">
                  <a:lumMod val="75000"/>
                  <a:lumOff val="25000"/>
                </a:schemeClr>
              </a:solidFill>
            </a:endParaRPr>
          </a:p>
          <a:p>
            <a:r>
              <a:rPr lang="en-US" sz="1200" b="1" dirty="0">
                <a:solidFill>
                  <a:schemeClr val="tx1">
                    <a:lumMod val="75000"/>
                    <a:lumOff val="25000"/>
                  </a:schemeClr>
                </a:solidFill>
              </a:rPr>
              <a:t>Symptom severity positively correlated with </a:t>
            </a:r>
            <a:r>
              <a:rPr lang="en-US" sz="1200" b="1" i="1" dirty="0" err="1">
                <a:solidFill>
                  <a:schemeClr val="tx1">
                    <a:lumMod val="75000"/>
                    <a:lumOff val="25000"/>
                  </a:schemeClr>
                </a:solidFill>
              </a:rPr>
              <a:t>Ruminococcus</a:t>
            </a:r>
            <a:r>
              <a:rPr lang="en-US" sz="1200" b="1" i="1" dirty="0">
                <a:solidFill>
                  <a:schemeClr val="tx1">
                    <a:lumMod val="75000"/>
                    <a:lumOff val="25000"/>
                  </a:schemeClr>
                </a:solidFill>
              </a:rPr>
              <a:t> torques (Firmicutes) </a:t>
            </a:r>
            <a:r>
              <a:rPr lang="en-US" sz="1200" b="1" dirty="0">
                <a:solidFill>
                  <a:schemeClr val="tx1">
                    <a:lumMod val="75000"/>
                    <a:lumOff val="25000"/>
                  </a:schemeClr>
                </a:solidFill>
              </a:rPr>
              <a:t>negatively correlated with </a:t>
            </a:r>
            <a:r>
              <a:rPr lang="en-US" sz="1200" b="1" i="1" dirty="0">
                <a:solidFill>
                  <a:schemeClr val="tx1">
                    <a:lumMod val="75000"/>
                    <a:lumOff val="25000"/>
                  </a:schemeClr>
                </a:solidFill>
              </a:rPr>
              <a:t>Clostridium </a:t>
            </a:r>
            <a:r>
              <a:rPr lang="en-US" sz="1200" b="1" i="1" dirty="0" err="1">
                <a:solidFill>
                  <a:schemeClr val="tx1">
                    <a:lumMod val="75000"/>
                    <a:lumOff val="25000"/>
                  </a:schemeClr>
                </a:solidFill>
              </a:rPr>
              <a:t>cocleatum</a:t>
            </a:r>
            <a:r>
              <a:rPr lang="en-US" sz="1200" b="1" i="1" dirty="0">
                <a:solidFill>
                  <a:schemeClr val="tx1">
                    <a:lumMod val="75000"/>
                    <a:lumOff val="25000"/>
                  </a:schemeClr>
                </a:solidFill>
              </a:rPr>
              <a:t> (Firmicutes).</a:t>
            </a:r>
          </a:p>
        </p:txBody>
      </p:sp>
      <p:pic>
        <p:nvPicPr>
          <p:cNvPr id="2052" name="Picture 4" descr="Fig. 2">
            <a:extLst>
              <a:ext uri="{FF2B5EF4-FFF2-40B4-BE49-F238E27FC236}">
                <a16:creationId xmlns:a16="http://schemas.microsoft.com/office/drawing/2014/main" id="{663ABA7E-5FB0-CAC7-8F6D-83BF0FCDB7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38" r="59991" b="50021"/>
          <a:stretch>
            <a:fillRect/>
          </a:stretch>
        </p:blipFill>
        <p:spPr bwMode="auto">
          <a:xfrm>
            <a:off x="8271577" y="1722636"/>
            <a:ext cx="3072385" cy="409358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3EC12D53-F0EC-59A7-4C91-A88AC7F38864}"/>
              </a:ext>
            </a:extLst>
          </p:cNvPr>
          <p:cNvCxnSpPr>
            <a:cxnSpLocks/>
          </p:cNvCxnSpPr>
          <p:nvPr/>
        </p:nvCxnSpPr>
        <p:spPr>
          <a:xfrm>
            <a:off x="10232136" y="5616170"/>
            <a:ext cx="6766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C8D8645-09F8-3460-02EF-1392CA9AAD92}"/>
              </a:ext>
            </a:extLst>
          </p:cNvPr>
          <p:cNvCxnSpPr>
            <a:cxnSpLocks/>
          </p:cNvCxnSpPr>
          <p:nvPr/>
        </p:nvCxnSpPr>
        <p:spPr>
          <a:xfrm>
            <a:off x="10256520" y="5445630"/>
            <a:ext cx="8168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5D93F75-EF7E-997A-7AE8-1AF2F85D44A1}"/>
              </a:ext>
            </a:extLst>
          </p:cNvPr>
          <p:cNvSpPr txBox="1"/>
          <p:nvPr/>
        </p:nvSpPr>
        <p:spPr>
          <a:xfrm>
            <a:off x="8129360" y="1034666"/>
            <a:ext cx="3915259" cy="461665"/>
          </a:xfrm>
          <a:prstGeom prst="rect">
            <a:avLst/>
          </a:prstGeom>
          <a:noFill/>
        </p:spPr>
        <p:txBody>
          <a:bodyPr wrap="square">
            <a:spAutoFit/>
          </a:bodyPr>
          <a:lstStyle/>
          <a:p>
            <a:r>
              <a:rPr lang="en-US" sz="1200" b="1" i="0" dirty="0">
                <a:solidFill>
                  <a:schemeClr val="tx1">
                    <a:lumMod val="75000"/>
                    <a:lumOff val="25000"/>
                  </a:schemeClr>
                </a:solidFill>
                <a:effectLst/>
              </a:rPr>
              <a:t>Average relative abundance of microbiota at the phylum level in healthy (H) vs menopausal syndrome (P)</a:t>
            </a:r>
            <a:endParaRPr lang="en-US" sz="1200" b="1" dirty="0">
              <a:solidFill>
                <a:schemeClr val="tx1">
                  <a:lumMod val="75000"/>
                  <a:lumOff val="25000"/>
                </a:schemeClr>
              </a:solidFill>
            </a:endParaRPr>
          </a:p>
        </p:txBody>
      </p:sp>
    </p:spTree>
    <p:extLst>
      <p:ext uri="{BB962C8B-B14F-4D97-AF65-F5344CB8AC3E}">
        <p14:creationId xmlns:p14="http://schemas.microsoft.com/office/powerpoint/2010/main" val="3209093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3E62-29ED-0947-D9CE-5142D9FF7CC6}"/>
              </a:ext>
            </a:extLst>
          </p:cNvPr>
          <p:cNvSpPr>
            <a:spLocks noGrp="1"/>
          </p:cNvSpPr>
          <p:nvPr>
            <p:ph type="title"/>
          </p:nvPr>
        </p:nvSpPr>
        <p:spPr>
          <a:xfrm>
            <a:off x="405662" y="234219"/>
            <a:ext cx="11271225" cy="907957"/>
          </a:xfrm>
        </p:spPr>
        <p:txBody>
          <a:bodyPr>
            <a:noAutofit/>
          </a:bodyPr>
          <a:lstStyle/>
          <a:p>
            <a:r>
              <a:rPr lang="en-US" sz="2800" dirty="0"/>
              <a:t>Gut Microbial Signatures are Significantly Correlated with Bone Mineral Density in Postmenopausal Women </a:t>
            </a:r>
          </a:p>
        </p:txBody>
      </p:sp>
      <p:sp>
        <p:nvSpPr>
          <p:cNvPr id="3" name="TextBox 2">
            <a:extLst>
              <a:ext uri="{FF2B5EF4-FFF2-40B4-BE49-F238E27FC236}">
                <a16:creationId xmlns:a16="http://schemas.microsoft.com/office/drawing/2014/main" id="{4C1B2865-E76C-5D93-F5E1-31269C12B5C6}"/>
              </a:ext>
            </a:extLst>
          </p:cNvPr>
          <p:cNvSpPr txBox="1"/>
          <p:nvPr/>
        </p:nvSpPr>
        <p:spPr>
          <a:xfrm>
            <a:off x="608216" y="5014221"/>
            <a:ext cx="2380487" cy="523220"/>
          </a:xfrm>
          <a:prstGeom prst="rect">
            <a:avLst/>
          </a:prstGeom>
          <a:solidFill>
            <a:schemeClr val="accent5">
              <a:lumMod val="20000"/>
              <a:lumOff val="80000"/>
            </a:schemeClr>
          </a:solidFill>
          <a:ln>
            <a:solidFill>
              <a:schemeClr val="accent5">
                <a:lumMod val="50000"/>
              </a:schemeClr>
            </a:solidFill>
          </a:ln>
        </p:spPr>
        <p:txBody>
          <a:bodyPr wrap="square">
            <a:spAutoFit/>
          </a:bodyPr>
          <a:lstStyle/>
          <a:p>
            <a:r>
              <a:rPr lang="en-US" sz="1400" b="1" dirty="0">
                <a:solidFill>
                  <a:schemeClr val="tx1">
                    <a:lumMod val="75000"/>
                    <a:lumOff val="25000"/>
                  </a:schemeClr>
                </a:solidFill>
              </a:rPr>
              <a:t>Significantly higher beta diversity in non-PMO vs PMO</a:t>
            </a:r>
            <a:endParaRPr lang="en-US" sz="1400" b="1" i="1" dirty="0">
              <a:solidFill>
                <a:schemeClr val="tx1">
                  <a:lumMod val="75000"/>
                  <a:lumOff val="25000"/>
                </a:schemeClr>
              </a:solidFill>
            </a:endParaRPr>
          </a:p>
        </p:txBody>
      </p:sp>
      <p:pic>
        <p:nvPicPr>
          <p:cNvPr id="4098" name="Picture 2" descr="Fig. 2">
            <a:extLst>
              <a:ext uri="{FF2B5EF4-FFF2-40B4-BE49-F238E27FC236}">
                <a16:creationId xmlns:a16="http://schemas.microsoft.com/office/drawing/2014/main" id="{2D42EDAE-8E5D-C4B5-64A6-FBF60D11A1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3" t="56933" r="49987"/>
          <a:stretch>
            <a:fillRect/>
          </a:stretch>
        </p:blipFill>
        <p:spPr bwMode="auto">
          <a:xfrm>
            <a:off x="461912" y="1821472"/>
            <a:ext cx="3092005" cy="29535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g. 5">
            <a:extLst>
              <a:ext uri="{FF2B5EF4-FFF2-40B4-BE49-F238E27FC236}">
                <a16:creationId xmlns:a16="http://schemas.microsoft.com/office/drawing/2014/main" id="{B2CB96D9-FA61-FEE9-D900-4CDF375C57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8" t="3333" r="78169" b="68087"/>
          <a:stretch>
            <a:fillRect/>
          </a:stretch>
        </p:blipFill>
        <p:spPr bwMode="auto">
          <a:xfrm>
            <a:off x="3553917" y="2094980"/>
            <a:ext cx="2845883" cy="26800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ig. 7">
            <a:extLst>
              <a:ext uri="{FF2B5EF4-FFF2-40B4-BE49-F238E27FC236}">
                <a16:creationId xmlns:a16="http://schemas.microsoft.com/office/drawing/2014/main" id="{651301F4-C87B-3490-FA4A-C6FC1C0623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 r="-2495" b="50687"/>
          <a:stretch>
            <a:fillRect/>
          </a:stretch>
        </p:blipFill>
        <p:spPr bwMode="auto">
          <a:xfrm>
            <a:off x="6672823" y="2236971"/>
            <a:ext cx="5275087" cy="23266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E541517-DEB9-2692-37C1-812D8E99D48B}"/>
              </a:ext>
            </a:extLst>
          </p:cNvPr>
          <p:cNvSpPr txBox="1"/>
          <p:nvPr/>
        </p:nvSpPr>
        <p:spPr>
          <a:xfrm>
            <a:off x="3824177" y="5014221"/>
            <a:ext cx="2494327" cy="523220"/>
          </a:xfrm>
          <a:prstGeom prst="rect">
            <a:avLst/>
          </a:prstGeom>
          <a:solidFill>
            <a:schemeClr val="accent5">
              <a:lumMod val="20000"/>
              <a:lumOff val="80000"/>
            </a:schemeClr>
          </a:solidFill>
          <a:ln>
            <a:solidFill>
              <a:schemeClr val="accent5">
                <a:lumMod val="50000"/>
              </a:schemeClr>
            </a:solidFill>
          </a:ln>
        </p:spPr>
        <p:txBody>
          <a:bodyPr wrap="square">
            <a:spAutoFit/>
          </a:bodyPr>
          <a:lstStyle/>
          <a:p>
            <a:r>
              <a:rPr lang="en-US" sz="1400" b="1" dirty="0">
                <a:solidFill>
                  <a:schemeClr val="tx1">
                    <a:lumMod val="75000"/>
                    <a:lumOff val="25000"/>
                  </a:schemeClr>
                </a:solidFill>
              </a:rPr>
              <a:t>Significantly different fecal metabolite composition </a:t>
            </a:r>
          </a:p>
        </p:txBody>
      </p:sp>
      <p:sp>
        <p:nvSpPr>
          <p:cNvPr id="8" name="TextBox 7">
            <a:extLst>
              <a:ext uri="{FF2B5EF4-FFF2-40B4-BE49-F238E27FC236}">
                <a16:creationId xmlns:a16="http://schemas.microsoft.com/office/drawing/2014/main" id="{7D98CF0D-74E2-832B-11C5-9CB58F03DF6B}"/>
              </a:ext>
            </a:extLst>
          </p:cNvPr>
          <p:cNvSpPr txBox="1"/>
          <p:nvPr/>
        </p:nvSpPr>
        <p:spPr>
          <a:xfrm>
            <a:off x="7702618" y="5014221"/>
            <a:ext cx="3785615" cy="523220"/>
          </a:xfrm>
          <a:prstGeom prst="rect">
            <a:avLst/>
          </a:prstGeom>
          <a:solidFill>
            <a:schemeClr val="accent5">
              <a:lumMod val="20000"/>
              <a:lumOff val="80000"/>
            </a:schemeClr>
          </a:solidFill>
          <a:ln>
            <a:solidFill>
              <a:schemeClr val="accent5">
                <a:lumMod val="50000"/>
              </a:schemeClr>
            </a:solidFill>
          </a:ln>
        </p:spPr>
        <p:txBody>
          <a:bodyPr wrap="square">
            <a:spAutoFit/>
          </a:bodyPr>
          <a:lstStyle/>
          <a:p>
            <a:r>
              <a:rPr lang="en-US" sz="1400" b="1" dirty="0">
                <a:solidFill>
                  <a:schemeClr val="tx1">
                    <a:lumMod val="75000"/>
                    <a:lumOff val="25000"/>
                  </a:schemeClr>
                </a:solidFill>
              </a:rPr>
              <a:t>Baceterial-based classification model able to distinguish non-PMO vs PMO with 90% accuracy</a:t>
            </a:r>
          </a:p>
        </p:txBody>
      </p:sp>
      <p:sp>
        <p:nvSpPr>
          <p:cNvPr id="10" name="TextBox 9">
            <a:extLst>
              <a:ext uri="{FF2B5EF4-FFF2-40B4-BE49-F238E27FC236}">
                <a16:creationId xmlns:a16="http://schemas.microsoft.com/office/drawing/2014/main" id="{4208C357-3DF5-08EC-1E3A-4918012223A0}"/>
              </a:ext>
            </a:extLst>
          </p:cNvPr>
          <p:cNvSpPr txBox="1"/>
          <p:nvPr/>
        </p:nvSpPr>
        <p:spPr>
          <a:xfrm>
            <a:off x="169765" y="6345387"/>
            <a:ext cx="5340698" cy="338554"/>
          </a:xfrm>
          <a:prstGeom prst="rect">
            <a:avLst/>
          </a:prstGeom>
          <a:noFill/>
        </p:spPr>
        <p:txBody>
          <a:bodyPr wrap="square">
            <a:spAutoFit/>
          </a:bodyPr>
          <a:lstStyle/>
          <a:p>
            <a:r>
              <a:rPr lang="en-US" sz="800" b="0" i="0" dirty="0">
                <a:solidFill>
                  <a:schemeClr val="tx1">
                    <a:lumMod val="65000"/>
                    <a:lumOff val="35000"/>
                  </a:schemeClr>
                </a:solidFill>
                <a:effectLst/>
                <a:latin typeface="-apple-system"/>
              </a:rPr>
              <a:t>Wang H, Liu J, Wu Z, et al. Gut microbiota signatures and fecal metabolites in postmenopausal women with osteoporosis. Gut </a:t>
            </a:r>
            <a:r>
              <a:rPr lang="en-US" sz="800" b="0" i="0" dirty="0" err="1">
                <a:solidFill>
                  <a:schemeClr val="tx1">
                    <a:lumMod val="65000"/>
                    <a:lumOff val="35000"/>
                  </a:schemeClr>
                </a:solidFill>
                <a:effectLst/>
                <a:latin typeface="-apple-system"/>
              </a:rPr>
              <a:t>Pathog</a:t>
            </a:r>
            <a:r>
              <a:rPr lang="en-US" sz="800" b="0" i="0" dirty="0">
                <a:solidFill>
                  <a:schemeClr val="tx1">
                    <a:lumMod val="65000"/>
                    <a:lumOff val="35000"/>
                  </a:schemeClr>
                </a:solidFill>
                <a:effectLst/>
                <a:latin typeface="-apple-system"/>
              </a:rPr>
              <a:t>. 2023;15(1):33. Published 2023 Jul 6. doi:10.1186/s13099-023-00553-0</a:t>
            </a:r>
            <a:endParaRPr lang="en-US" sz="800" dirty="0">
              <a:solidFill>
                <a:schemeClr val="tx1">
                  <a:lumMod val="65000"/>
                  <a:lumOff val="35000"/>
                </a:schemeClr>
              </a:solidFill>
            </a:endParaRPr>
          </a:p>
        </p:txBody>
      </p:sp>
      <p:sp>
        <p:nvSpPr>
          <p:cNvPr id="11" name="TextBox 10">
            <a:extLst>
              <a:ext uri="{FF2B5EF4-FFF2-40B4-BE49-F238E27FC236}">
                <a16:creationId xmlns:a16="http://schemas.microsoft.com/office/drawing/2014/main" id="{EF5FCBA6-BE2A-E310-13D9-41A462308EDA}"/>
              </a:ext>
            </a:extLst>
          </p:cNvPr>
          <p:cNvSpPr txBox="1"/>
          <p:nvPr/>
        </p:nvSpPr>
        <p:spPr>
          <a:xfrm>
            <a:off x="461912" y="1271339"/>
            <a:ext cx="6030328" cy="646331"/>
          </a:xfrm>
          <a:prstGeom prst="rect">
            <a:avLst/>
          </a:prstGeom>
          <a:noFill/>
        </p:spPr>
        <p:txBody>
          <a:bodyPr wrap="square" rtlCol="0">
            <a:spAutoFit/>
          </a:bodyPr>
          <a:lstStyle/>
          <a:p>
            <a:r>
              <a:rPr lang="en-US" sz="1200" b="1" dirty="0">
                <a:solidFill>
                  <a:schemeClr val="tx1">
                    <a:lumMod val="75000"/>
                    <a:lumOff val="25000"/>
                  </a:schemeClr>
                </a:solidFill>
              </a:rPr>
              <a:t>Gut Microbial Diversity and Fecal Metabolites in Postmenopausal Women with Osteoporosis (PMO) vs Postmenopausal without Osteoporosis (non-PMO) </a:t>
            </a:r>
          </a:p>
          <a:p>
            <a:endParaRPr lang="en-US" sz="1200" dirty="0">
              <a:solidFill>
                <a:schemeClr val="tx1">
                  <a:lumMod val="75000"/>
                  <a:lumOff val="25000"/>
                </a:schemeClr>
              </a:solidFill>
            </a:endParaRPr>
          </a:p>
        </p:txBody>
      </p:sp>
    </p:spTree>
    <p:extLst>
      <p:ext uri="{BB962C8B-B14F-4D97-AF65-F5344CB8AC3E}">
        <p14:creationId xmlns:p14="http://schemas.microsoft.com/office/powerpoint/2010/main" val="50366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3.">
            <a:extLst>
              <a:ext uri="{FF2B5EF4-FFF2-40B4-BE49-F238E27FC236}">
                <a16:creationId xmlns:a16="http://schemas.microsoft.com/office/drawing/2014/main" id="{1D5CC4F2-63B3-8CEE-394C-0D9D54E81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8549" y="849957"/>
            <a:ext cx="6228049" cy="50135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0E5B333-4244-1A0E-6CCC-934C64B14FEA}"/>
              </a:ext>
            </a:extLst>
          </p:cNvPr>
          <p:cNvSpPr txBox="1"/>
          <p:nvPr/>
        </p:nvSpPr>
        <p:spPr>
          <a:xfrm>
            <a:off x="177965" y="6395968"/>
            <a:ext cx="5305425" cy="338554"/>
          </a:xfrm>
          <a:prstGeom prst="rect">
            <a:avLst/>
          </a:prstGeom>
          <a:noFill/>
        </p:spPr>
        <p:txBody>
          <a:bodyPr wrap="square">
            <a:spAutoFit/>
          </a:bodyPr>
          <a:lstStyle/>
          <a:p>
            <a:r>
              <a:rPr lang="de-DE" sz="800" dirty="0">
                <a:solidFill>
                  <a:schemeClr val="tx1">
                    <a:lumMod val="65000"/>
                    <a:lumOff val="35000"/>
                  </a:schemeClr>
                </a:solidFill>
              </a:rPr>
              <a:t>Hu S, et al. Gut microbial beta-glucuronidase: a vital regulator in female estrogen metabolism. Gut Microbes. 2023;15(1):2236749. doi:10.1080/19490976.2023.2236749</a:t>
            </a:r>
            <a:endParaRPr lang="en-US" sz="800" dirty="0"/>
          </a:p>
        </p:txBody>
      </p:sp>
      <p:sp>
        <p:nvSpPr>
          <p:cNvPr id="8" name="TextBox 7">
            <a:extLst>
              <a:ext uri="{FF2B5EF4-FFF2-40B4-BE49-F238E27FC236}">
                <a16:creationId xmlns:a16="http://schemas.microsoft.com/office/drawing/2014/main" id="{77092AEE-0702-71D7-A1F3-BA444C20F18D}"/>
              </a:ext>
            </a:extLst>
          </p:cNvPr>
          <p:cNvSpPr txBox="1"/>
          <p:nvPr/>
        </p:nvSpPr>
        <p:spPr>
          <a:xfrm>
            <a:off x="370332" y="407215"/>
            <a:ext cx="7520940" cy="830997"/>
          </a:xfrm>
          <a:prstGeom prst="rect">
            <a:avLst/>
          </a:prstGeom>
          <a:noFill/>
        </p:spPr>
        <p:txBody>
          <a:bodyPr wrap="square" rtlCol="0">
            <a:spAutoFit/>
          </a:bodyPr>
          <a:lstStyle/>
          <a:p>
            <a:r>
              <a:rPr lang="en-US" sz="2400" dirty="0"/>
              <a:t>Gut Microbiome Modulation as an Emerging Therapeutic Target for Estrogen Regulation and Related Conditions</a:t>
            </a:r>
          </a:p>
        </p:txBody>
      </p:sp>
      <p:sp>
        <p:nvSpPr>
          <p:cNvPr id="9" name="TextBox 8">
            <a:extLst>
              <a:ext uri="{FF2B5EF4-FFF2-40B4-BE49-F238E27FC236}">
                <a16:creationId xmlns:a16="http://schemas.microsoft.com/office/drawing/2014/main" id="{A3D1DF9D-B3E5-1396-BA3F-718A1BBCBD22}"/>
              </a:ext>
            </a:extLst>
          </p:cNvPr>
          <p:cNvSpPr txBox="1"/>
          <p:nvPr/>
        </p:nvSpPr>
        <p:spPr>
          <a:xfrm>
            <a:off x="612267" y="2921931"/>
            <a:ext cx="5239893" cy="2554545"/>
          </a:xfrm>
          <a:prstGeom prst="rect">
            <a:avLst/>
          </a:prstGeom>
          <a:noFill/>
        </p:spPr>
        <p:txBody>
          <a:bodyPr wrap="square" rtlCol="0">
            <a:spAutoFit/>
          </a:bodyPr>
          <a:lstStyle/>
          <a:p>
            <a:pPr marL="342900" indent="-342900">
              <a:buAutoNum type="arabicPeriod"/>
            </a:pPr>
            <a:r>
              <a:rPr lang="en-US" sz="2000" dirty="0"/>
              <a:t>Microbial Diversity </a:t>
            </a:r>
          </a:p>
          <a:p>
            <a:pPr marL="342900" indent="-342900">
              <a:buAutoNum type="arabicPeriod"/>
            </a:pPr>
            <a:r>
              <a:rPr lang="en-US" sz="2000" dirty="0"/>
              <a:t>Robust SCFA production </a:t>
            </a:r>
          </a:p>
          <a:p>
            <a:pPr marL="342900" indent="-342900">
              <a:buAutoNum type="arabicPeriod"/>
            </a:pPr>
            <a:r>
              <a:rPr lang="en-US" sz="2000" dirty="0"/>
              <a:t>Minimize inflammation</a:t>
            </a:r>
          </a:p>
          <a:p>
            <a:pPr marL="342900" indent="-342900">
              <a:buFontTx/>
              <a:buAutoNum type="arabicPeriod"/>
            </a:pPr>
            <a:r>
              <a:rPr lang="en-US" sz="2000" dirty="0"/>
              <a:t>Healthy gut motility and bile formation</a:t>
            </a:r>
          </a:p>
          <a:p>
            <a:pPr marL="342900" indent="-342900">
              <a:buAutoNum type="arabicPeriod"/>
            </a:pPr>
            <a:r>
              <a:rPr lang="en-US" sz="2000" dirty="0"/>
              <a:t>Strengthen epithelial tight junctions</a:t>
            </a:r>
          </a:p>
          <a:p>
            <a:pPr marL="342900" indent="-342900">
              <a:buAutoNum type="arabicPeriod"/>
            </a:pPr>
            <a:r>
              <a:rPr lang="en-US" sz="2000" dirty="0"/>
              <a:t>Minimize opportunistic pathogens</a:t>
            </a:r>
          </a:p>
          <a:p>
            <a:pPr marL="342900" indent="-342900">
              <a:buAutoNum type="arabicPeriod"/>
            </a:pPr>
            <a:endParaRPr lang="en-US" sz="2000" dirty="0"/>
          </a:p>
          <a:p>
            <a:pPr marL="342900" indent="-342900">
              <a:buAutoNum type="arabicPeriod"/>
            </a:pPr>
            <a:endParaRPr lang="en-US" sz="2000" dirty="0"/>
          </a:p>
        </p:txBody>
      </p:sp>
      <p:cxnSp>
        <p:nvCxnSpPr>
          <p:cNvPr id="3" name="Straight Arrow Connector 2">
            <a:extLst>
              <a:ext uri="{FF2B5EF4-FFF2-40B4-BE49-F238E27FC236}">
                <a16:creationId xmlns:a16="http://schemas.microsoft.com/office/drawing/2014/main" id="{4C9719FF-8B28-AF03-3411-38076853E119}"/>
              </a:ext>
            </a:extLst>
          </p:cNvPr>
          <p:cNvCxnSpPr/>
          <p:nvPr/>
        </p:nvCxnSpPr>
        <p:spPr>
          <a:xfrm>
            <a:off x="2395723" y="4914120"/>
            <a:ext cx="0" cy="704088"/>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C8E7CE4E-8ED7-77ED-DC51-A5BCD4B42E7A}"/>
              </a:ext>
            </a:extLst>
          </p:cNvPr>
          <p:cNvSpPr txBox="1"/>
          <p:nvPr/>
        </p:nvSpPr>
        <p:spPr>
          <a:xfrm>
            <a:off x="729235" y="5769754"/>
            <a:ext cx="3401567" cy="369332"/>
          </a:xfrm>
          <a:prstGeom prst="rect">
            <a:avLst/>
          </a:prstGeom>
          <a:solidFill>
            <a:schemeClr val="accent6">
              <a:lumMod val="40000"/>
              <a:lumOff val="60000"/>
            </a:schemeClr>
          </a:solidFill>
        </p:spPr>
        <p:txBody>
          <a:bodyPr wrap="square" rtlCol="0">
            <a:spAutoFit/>
          </a:bodyPr>
          <a:lstStyle/>
          <a:p>
            <a:r>
              <a:rPr lang="en-US" dirty="0"/>
              <a:t>Balanced β-glucuronidase activity </a:t>
            </a:r>
          </a:p>
        </p:txBody>
      </p:sp>
      <p:sp>
        <p:nvSpPr>
          <p:cNvPr id="5" name="TextBox 4">
            <a:extLst>
              <a:ext uri="{FF2B5EF4-FFF2-40B4-BE49-F238E27FC236}">
                <a16:creationId xmlns:a16="http://schemas.microsoft.com/office/drawing/2014/main" id="{63134E08-7B6E-C885-25E7-06098DA08D33}"/>
              </a:ext>
            </a:extLst>
          </p:cNvPr>
          <p:cNvSpPr txBox="1"/>
          <p:nvPr/>
        </p:nvSpPr>
        <p:spPr>
          <a:xfrm>
            <a:off x="694939" y="1381524"/>
            <a:ext cx="3401567" cy="646331"/>
          </a:xfrm>
          <a:prstGeom prst="rect">
            <a:avLst/>
          </a:prstGeom>
          <a:solidFill>
            <a:schemeClr val="accent6">
              <a:lumMod val="40000"/>
              <a:lumOff val="60000"/>
            </a:schemeClr>
          </a:solidFill>
        </p:spPr>
        <p:txBody>
          <a:bodyPr wrap="square" rtlCol="0">
            <a:spAutoFit/>
          </a:bodyPr>
          <a:lstStyle/>
          <a:p>
            <a:r>
              <a:rPr lang="en-US" dirty="0"/>
              <a:t>Dietary Fiber + Targeted Prebiotics</a:t>
            </a:r>
          </a:p>
          <a:p>
            <a:r>
              <a:rPr lang="en-US" dirty="0"/>
              <a:t>Plant Polyphenols</a:t>
            </a:r>
          </a:p>
        </p:txBody>
      </p:sp>
      <p:cxnSp>
        <p:nvCxnSpPr>
          <p:cNvPr id="6" name="Straight Arrow Connector 5">
            <a:extLst>
              <a:ext uri="{FF2B5EF4-FFF2-40B4-BE49-F238E27FC236}">
                <a16:creationId xmlns:a16="http://schemas.microsoft.com/office/drawing/2014/main" id="{D89683F3-F38C-46D8-6AB4-9807E066E877}"/>
              </a:ext>
            </a:extLst>
          </p:cNvPr>
          <p:cNvCxnSpPr/>
          <p:nvPr/>
        </p:nvCxnSpPr>
        <p:spPr>
          <a:xfrm>
            <a:off x="2395722" y="2217843"/>
            <a:ext cx="0" cy="704088"/>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040054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051ec23-fe6d-4e62-a754-5fbb56716209" xsi:nil="true"/>
    <lcf76f155ced4ddcb4097134ff3c332f xmlns="7a8cd824-f361-4a6e-9b1c-5e89eb7e1454">
      <Terms xmlns="http://schemas.microsoft.com/office/infopath/2007/PartnerControls"/>
    </lcf76f155ced4ddcb4097134ff3c332f>
    <Image xmlns="7a8cd824-f361-4a6e-9b1c-5e89eb7e145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562BB6124507441B83EBB261F1ED39E" ma:contentTypeVersion="19" ma:contentTypeDescription="Create a new document." ma:contentTypeScope="" ma:versionID="135dda7c9b98e5ac929f98ecfaf1ca22">
  <xsd:schema xmlns:xsd="http://www.w3.org/2001/XMLSchema" xmlns:xs="http://www.w3.org/2001/XMLSchema" xmlns:p="http://schemas.microsoft.com/office/2006/metadata/properties" xmlns:ns2="b051ec23-fe6d-4e62-a754-5fbb56716209" xmlns:ns3="7a8cd824-f361-4a6e-9b1c-5e89eb7e1454" targetNamespace="http://schemas.microsoft.com/office/2006/metadata/properties" ma:root="true" ma:fieldsID="5298e526f0a4aef1d0149ad1b1b2e92a" ns2:_="" ns3:_="">
    <xsd:import namespace="b051ec23-fe6d-4e62-a754-5fbb56716209"/>
    <xsd:import namespace="7a8cd824-f361-4a6e-9b1c-5e89eb7e145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element ref="ns3: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51ec23-fe6d-4e62-a754-5fbb5671620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b9a8de2-6544-439f-b599-59f8f93df817}" ma:internalName="TaxCatchAll" ma:showField="CatchAllData" ma:web="b051ec23-fe6d-4e62-a754-5fbb5671620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a8cd824-f361-4a6e-9b1c-5e89eb7e145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263d2ea-e532-4fd5-9164-97d00440d71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Image" ma:index="26" nillable="true" ma:displayName="Image" ma:format="Thumbnail" ma:internalName="Imag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011663-AC78-4780-A964-E46E6BA5346F}">
  <ds:schemaRefs>
    <ds:schemaRef ds:uri="http://schemas.microsoft.com/sharepoint/v3/contenttype/forms"/>
  </ds:schemaRefs>
</ds:datastoreItem>
</file>

<file path=customXml/itemProps2.xml><?xml version="1.0" encoding="utf-8"?>
<ds:datastoreItem xmlns:ds="http://schemas.openxmlformats.org/officeDocument/2006/customXml" ds:itemID="{B6018220-A943-4ED6-B70E-B7C2E336758B}">
  <ds:schemaRefs>
    <ds:schemaRef ds:uri="7a8cd824-f361-4a6e-9b1c-5e89eb7e1454"/>
    <ds:schemaRef ds:uri="b051ec23-fe6d-4e62-a754-5fbb5671620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70C9F3E-05F4-4C25-AE81-2FD690C24518}">
  <ds:schemaRefs>
    <ds:schemaRef ds:uri="7a8cd824-f361-4a6e-9b1c-5e89eb7e1454"/>
    <ds:schemaRef ds:uri="b051ec23-fe6d-4e62-a754-5fbb567162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5919</TotalTime>
  <Words>3534</Words>
  <Application>Microsoft Office PowerPoint</Application>
  <PresentationFormat>Widescreen</PresentationFormat>
  <Paragraphs>287</Paragraphs>
  <Slides>19</Slides>
  <Notes>14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19</vt:i4>
      </vt:variant>
    </vt:vector>
  </HeadingPairs>
  <TitlesOfParts>
    <vt:vector size="33" baseType="lpstr">
      <vt:lpstr>-apple-system</vt:lpstr>
      <vt:lpstr>Aptos</vt:lpstr>
      <vt:lpstr>Arial</vt:lpstr>
      <vt:lpstr>Calibri</vt:lpstr>
      <vt:lpstr>Calibri Light</vt:lpstr>
      <vt:lpstr>Elsevier Sans</vt:lpstr>
      <vt:lpstr>ElsevierSans</vt:lpstr>
      <vt:lpstr>Georgia</vt:lpstr>
      <vt:lpstr>Montserrat</vt:lpstr>
      <vt:lpstr>Montserrat Medium</vt:lpstr>
      <vt:lpstr>Open Sans</vt:lpstr>
      <vt:lpstr>Symbol</vt:lpstr>
      <vt:lpstr>Office Theme</vt:lpstr>
      <vt:lpstr>1_Office Theme</vt:lpstr>
      <vt:lpstr>The Estrobolome &amp; Gut-Hormone Interplay: Implications for Women’s Health</vt:lpstr>
      <vt:lpstr>Topics Covered</vt:lpstr>
      <vt:lpstr>The Estrobolome </vt:lpstr>
      <vt:lpstr>Estrogen: the body’s quiet conductor </vt:lpstr>
      <vt:lpstr>The Gut Microbiome and Estrogen Metabolism are Intricately Connected</vt:lpstr>
      <vt:lpstr>Differences in the Gut Microbiota: pre- vs. post-menopause</vt:lpstr>
      <vt:lpstr>Gut Dysbiosis is Observed in Menopausal Syndrome</vt:lpstr>
      <vt:lpstr>Gut Microbial Signatures are Significantly Correlated with Bone Mineral Density in Postmenopausal Women </vt:lpstr>
      <vt:lpstr>PowerPoint Presentation</vt:lpstr>
      <vt:lpstr>PowerPoint Presentation</vt:lpstr>
      <vt:lpstr>PowerPoint Presentation</vt:lpstr>
      <vt:lpstr>PowerPoint Presentation</vt:lpstr>
      <vt:lpstr>Freeze Dried Whole Kiwifruit are Strong Prebiotic Substrates for Protective Microbial Species </vt:lpstr>
      <vt:lpstr>Gold Kiwifruit Powder Significantly increases Faecalibacterium prausnitzii: a key commensal and major SCFA-producer in the gut</vt:lpstr>
      <vt:lpstr>PowerPoint Presentation</vt:lpstr>
      <vt:lpstr>PowerPoint Presentation</vt:lpstr>
      <vt:lpstr>PowerPoint Presentation</vt:lpstr>
      <vt:lpstr>Summary and Key Takeaway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Lund</dc:creator>
  <cp:lastModifiedBy>Samantha Ford</cp:lastModifiedBy>
  <cp:revision>2</cp:revision>
  <dcterms:created xsi:type="dcterms:W3CDTF">2022-07-11T16:01:39Z</dcterms:created>
  <dcterms:modified xsi:type="dcterms:W3CDTF">2025-11-18T02:28:59Z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0x010100A562BB6124507441B83EBB261F1ED39E</vt:lpwstr>
  </property>
  <property fmtid="{D5CDD505-2E9C-101B-9397-08002B2CF9AE}" pid="3" name="MediaServiceImageTags">
    <vt:lpwstr/>
  </property>
</Properties>
</file>