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624" r:id="rId2"/>
    <p:sldId id="645" r:id="rId3"/>
    <p:sldId id="698" r:id="rId4"/>
    <p:sldId id="740" r:id="rId5"/>
    <p:sldId id="734" r:id="rId6"/>
    <p:sldId id="725" r:id="rId7"/>
    <p:sldId id="737" r:id="rId8"/>
    <p:sldId id="739" r:id="rId9"/>
    <p:sldId id="733" r:id="rId10"/>
    <p:sldId id="736" r:id="rId11"/>
    <p:sldId id="735" r:id="rId12"/>
    <p:sldId id="738" r:id="rId13"/>
    <p:sldId id="731" r:id="rId14"/>
    <p:sldId id="705" r:id="rId15"/>
  </p:sldIdLst>
  <p:sldSz cx="18288000" cy="10287000"/>
  <p:notesSz cx="6858000" cy="9144000"/>
  <p:embeddedFontLst>
    <p:embeddedFont>
      <p:font typeface="Gill Sans Nova Cond XBd" panose="020B0A06020104020203" pitchFamily="34" charset="0"/>
      <p:bold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 aalto" initials="ma" lastIdx="1" clrIdx="0">
    <p:extLst>
      <p:ext uri="{19B8F6BF-5375-455C-9EA6-DF929625EA0E}">
        <p15:presenceInfo xmlns:p15="http://schemas.microsoft.com/office/powerpoint/2012/main" userId="0392e1ac8a01c6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F56"/>
    <a:srgbClr val="8C7334"/>
    <a:srgbClr val="F8F4EB"/>
    <a:srgbClr val="EBE2CB"/>
    <a:srgbClr val="E6DABC"/>
    <a:srgbClr val="D6C28F"/>
    <a:srgbClr val="FFFFFF"/>
    <a:srgbClr val="FBFBFB"/>
    <a:srgbClr val="94BFC8"/>
    <a:srgbClr val="F5F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652A1-3682-4CC4-A3EB-D4AC085A4595}" v="33" dt="2025-11-17T12:40:24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Normaali tyyli 3 - 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1699" autoAdjust="0"/>
  </p:normalViewPr>
  <p:slideViewPr>
    <p:cSldViewPr>
      <p:cViewPr>
        <p:scale>
          <a:sx n="33" d="100"/>
          <a:sy n="33" d="100"/>
        </p:scale>
        <p:origin x="1661" y="374"/>
      </p:cViewPr>
      <p:guideLst>
        <p:guide pos="5712"/>
        <p:guide orient="horz"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7AB0-1FE8-4D2B-9B06-3500249E1B3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7006-010D-4B8A-8FEA-7A80637B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fic.org/wp-content/uploads/IFIC-FH-Survey-Food-Nutrition-October-2025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odindustryexecutive.com/2024/06/from-stress-eating-to-sustainability-2024-ific-food-health-survey/?utm_source=chatgpt.co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you keep quality tight and sugar reasonable, edible formats can outperform pills simply because people stick with them.</a:t>
            </a:r>
            <a:endParaRPr lang="fi-FI" sz="1800" dirty="0"/>
          </a:p>
          <a:p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1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Gutly's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aim is simply to turn scientifically chosen, super rich raw materials to personalized smart food.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4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E834-A786-F673-E037-8C13C680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6A235D9-4E7C-C7D0-2277-71224C732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4424A6C-EFDF-3274-6179-AA2A5E2F0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967312-33D2-0340-3724-19BE323E7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97006-010D-4B8A-8FEA-7A80637BE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3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4400" dirty="0"/>
              <a:t>Hot </a:t>
            </a:r>
            <a:r>
              <a:rPr lang="fi-FI" sz="4400" dirty="0" err="1"/>
              <a:t>sub-segments</a:t>
            </a:r>
            <a:r>
              <a:rPr lang="fi-FI" sz="4400" dirty="0"/>
              <a:t> (food &amp; </a:t>
            </a:r>
            <a:r>
              <a:rPr lang="fi-FI" sz="4400" dirty="0" err="1"/>
              <a:t>bev</a:t>
            </a:r>
            <a:r>
              <a:rPr lang="fi-FI" sz="4400" dirty="0"/>
              <a:t>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3700" dirty="0"/>
              <a:t> </a:t>
            </a:r>
            <a:r>
              <a:rPr lang="fi-FI" sz="3700" dirty="0" err="1"/>
              <a:t>Probiotic</a:t>
            </a:r>
            <a:r>
              <a:rPr lang="fi-FI" sz="3700" dirty="0"/>
              <a:t>/</a:t>
            </a:r>
            <a:r>
              <a:rPr lang="fi-FI" sz="3700" dirty="0" err="1"/>
              <a:t>prebiotic</a:t>
            </a:r>
            <a:r>
              <a:rPr lang="fi-FI" sz="3700" dirty="0"/>
              <a:t> </a:t>
            </a:r>
            <a:r>
              <a:rPr lang="fi-FI" sz="3700" dirty="0" err="1"/>
              <a:t>sodas</a:t>
            </a:r>
            <a:r>
              <a:rPr lang="fi-FI" sz="3700" dirty="0"/>
              <a:t>: </a:t>
            </a:r>
            <a:r>
              <a:rPr lang="fi-FI" sz="3700" dirty="0" err="1"/>
              <a:t>still</a:t>
            </a:r>
            <a:r>
              <a:rPr lang="fi-FI" sz="3700" dirty="0"/>
              <a:t> </a:t>
            </a:r>
            <a:r>
              <a:rPr lang="fi-FI" sz="3700" dirty="0" err="1"/>
              <a:t>small</a:t>
            </a:r>
            <a:r>
              <a:rPr lang="fi-FI" sz="3700" dirty="0"/>
              <a:t> </a:t>
            </a:r>
            <a:r>
              <a:rPr lang="fi-FI" sz="3700" dirty="0" err="1"/>
              <a:t>but</a:t>
            </a:r>
            <a:r>
              <a:rPr lang="fi-FI" sz="3700" dirty="0"/>
              <a:t> </a:t>
            </a:r>
            <a:r>
              <a:rPr lang="fi-FI" sz="3700" dirty="0" err="1"/>
              <a:t>scaling</a:t>
            </a:r>
            <a:r>
              <a:rPr lang="fi-FI" sz="3700" dirty="0"/>
              <a:t> </a:t>
            </a:r>
            <a:r>
              <a:rPr lang="fi-FI" sz="3700" dirty="0" err="1"/>
              <a:t>fast</a:t>
            </a:r>
            <a:r>
              <a:rPr lang="fi-FI" sz="3700" dirty="0"/>
              <a:t> – </a:t>
            </a:r>
            <a:r>
              <a:rPr lang="fi-FI" sz="3700" dirty="0" err="1"/>
              <a:t>est</a:t>
            </a:r>
            <a:r>
              <a:rPr lang="fi-FI" sz="3700" dirty="0"/>
              <a:t>. $478M (2024) → $766M (2030) (≈8% CAGR). FMCG </a:t>
            </a:r>
            <a:r>
              <a:rPr lang="fi-FI" sz="3700" dirty="0" err="1"/>
              <a:t>majors</a:t>
            </a:r>
            <a:r>
              <a:rPr lang="fi-FI" sz="3700" dirty="0"/>
              <a:t> </a:t>
            </a:r>
            <a:r>
              <a:rPr lang="fi-FI" sz="3700" dirty="0" err="1"/>
              <a:t>are</a:t>
            </a:r>
            <a:r>
              <a:rPr lang="fi-FI" sz="3700" dirty="0"/>
              <a:t> </a:t>
            </a:r>
            <a:r>
              <a:rPr lang="fi-FI" sz="3700" dirty="0" err="1"/>
              <a:t>entering</a:t>
            </a:r>
            <a:r>
              <a:rPr lang="fi-FI" sz="3700" dirty="0"/>
              <a:t>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3700" dirty="0"/>
              <a:t> </a:t>
            </a:r>
            <a:r>
              <a:rPr lang="fi-FI" sz="3700" dirty="0" err="1"/>
              <a:t>Probiotic</a:t>
            </a:r>
            <a:r>
              <a:rPr lang="fi-FI" sz="3700" dirty="0"/>
              <a:t> </a:t>
            </a:r>
            <a:r>
              <a:rPr lang="fi-FI" sz="3700" dirty="0" err="1"/>
              <a:t>dairy</a:t>
            </a:r>
            <a:r>
              <a:rPr lang="fi-FI" sz="3700" dirty="0"/>
              <a:t> (</a:t>
            </a:r>
            <a:r>
              <a:rPr lang="fi-FI" sz="3700" dirty="0" err="1"/>
              <a:t>yogurts</a:t>
            </a:r>
            <a:r>
              <a:rPr lang="fi-FI" sz="3700" dirty="0"/>
              <a:t>/</a:t>
            </a:r>
            <a:r>
              <a:rPr lang="fi-FI" sz="3700" dirty="0" err="1"/>
              <a:t>drinks</a:t>
            </a:r>
            <a:r>
              <a:rPr lang="fi-FI" sz="3700" dirty="0"/>
              <a:t>): </a:t>
            </a:r>
            <a:r>
              <a:rPr lang="fi-FI" sz="3700" dirty="0" err="1"/>
              <a:t>multiple</a:t>
            </a:r>
            <a:r>
              <a:rPr lang="fi-FI" sz="3700" dirty="0"/>
              <a:t> </a:t>
            </a:r>
            <a:r>
              <a:rPr lang="fi-FI" sz="3700" dirty="0" err="1"/>
              <a:t>trackers</a:t>
            </a:r>
            <a:r>
              <a:rPr lang="fi-FI" sz="3700" dirty="0"/>
              <a:t> show </a:t>
            </a:r>
            <a:r>
              <a:rPr lang="fi-FI" sz="3700" dirty="0" err="1"/>
              <a:t>mid</a:t>
            </a:r>
            <a:r>
              <a:rPr lang="fi-FI" sz="3700" dirty="0"/>
              <a:t>-to-</a:t>
            </a:r>
            <a:r>
              <a:rPr lang="fi-FI" sz="3700" dirty="0" err="1"/>
              <a:t>high</a:t>
            </a:r>
            <a:r>
              <a:rPr lang="fi-FI" sz="3700" dirty="0"/>
              <a:t> single-digit </a:t>
            </a:r>
            <a:r>
              <a:rPr lang="fi-FI" sz="3700" dirty="0" err="1"/>
              <a:t>CAGRs</a:t>
            </a:r>
            <a:r>
              <a:rPr lang="fi-FI" sz="3700" dirty="0"/>
              <a:t> </a:t>
            </a:r>
            <a:r>
              <a:rPr lang="fi-FI" sz="3700" dirty="0" err="1"/>
              <a:t>through</a:t>
            </a:r>
            <a:r>
              <a:rPr lang="fi-FI" sz="3700" dirty="0"/>
              <a:t> 2030s; </a:t>
            </a:r>
            <a:r>
              <a:rPr lang="fi-FI" sz="3700" dirty="0" err="1"/>
              <a:t>estimates</a:t>
            </a:r>
            <a:r>
              <a:rPr lang="fi-FI" sz="3700" dirty="0"/>
              <a:t> </a:t>
            </a:r>
            <a:r>
              <a:rPr lang="fi-FI" sz="3700" dirty="0" err="1"/>
              <a:t>vary</a:t>
            </a:r>
            <a:r>
              <a:rPr lang="fi-FI" sz="3700" dirty="0"/>
              <a:t> </a:t>
            </a:r>
            <a:r>
              <a:rPr lang="fi-FI" sz="3700" dirty="0" err="1"/>
              <a:t>widely</a:t>
            </a:r>
            <a:r>
              <a:rPr lang="fi-FI" sz="3700" dirty="0"/>
              <a:t> </a:t>
            </a:r>
            <a:r>
              <a:rPr lang="fi-FI" sz="3700" dirty="0" err="1"/>
              <a:t>by</a:t>
            </a:r>
            <a:r>
              <a:rPr lang="fi-FI" sz="3700" dirty="0"/>
              <a:t> </a:t>
            </a:r>
            <a:r>
              <a:rPr lang="fi-FI" sz="3700" dirty="0" err="1"/>
              <a:t>source</a:t>
            </a:r>
            <a:r>
              <a:rPr lang="fi-FI" sz="3700" dirty="0"/>
              <a:t> and </a:t>
            </a:r>
            <a:r>
              <a:rPr lang="fi-FI" sz="3700" dirty="0" err="1"/>
              <a:t>scope</a:t>
            </a:r>
            <a:r>
              <a:rPr lang="fi-FI" sz="3700" dirty="0"/>
              <a:t> (</a:t>
            </a:r>
            <a:r>
              <a:rPr lang="fi-FI" sz="3700" dirty="0" err="1"/>
              <a:t>category</a:t>
            </a:r>
            <a:r>
              <a:rPr lang="fi-FI" sz="3700" dirty="0"/>
              <a:t> </a:t>
            </a:r>
            <a:r>
              <a:rPr lang="fi-FI" sz="3700" dirty="0" err="1"/>
              <a:t>definitions</a:t>
            </a:r>
            <a:r>
              <a:rPr lang="fi-FI" sz="3700" dirty="0"/>
              <a:t> </a:t>
            </a:r>
            <a:r>
              <a:rPr lang="fi-FI" sz="3700" dirty="0" err="1"/>
              <a:t>differ</a:t>
            </a:r>
            <a:r>
              <a:rPr lang="fi-FI" sz="3700" dirty="0"/>
              <a:t>).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3700" dirty="0"/>
              <a:t> </a:t>
            </a:r>
            <a:r>
              <a:rPr lang="fi-FI" sz="3700" dirty="0" err="1"/>
              <a:t>Kefir</a:t>
            </a:r>
            <a:r>
              <a:rPr lang="fi-FI" sz="3700" dirty="0"/>
              <a:t>: </a:t>
            </a:r>
            <a:r>
              <a:rPr lang="fi-FI" sz="3700" dirty="0" err="1"/>
              <a:t>niche</a:t>
            </a:r>
            <a:r>
              <a:rPr lang="fi-FI" sz="3700" dirty="0"/>
              <a:t> </a:t>
            </a:r>
            <a:r>
              <a:rPr lang="fi-FI" sz="3700" dirty="0" err="1"/>
              <a:t>but</a:t>
            </a:r>
            <a:r>
              <a:rPr lang="fi-FI" sz="3700" dirty="0"/>
              <a:t> </a:t>
            </a:r>
            <a:r>
              <a:rPr lang="fi-FI" sz="3700" dirty="0" err="1"/>
              <a:t>steady</a:t>
            </a:r>
            <a:r>
              <a:rPr lang="fi-FI" sz="3700" dirty="0"/>
              <a:t> </a:t>
            </a:r>
            <a:r>
              <a:rPr lang="fi-FI" sz="3700" dirty="0" err="1"/>
              <a:t>growth</a:t>
            </a:r>
            <a:r>
              <a:rPr lang="fi-FI" sz="3700" dirty="0"/>
              <a:t> as a “</a:t>
            </a:r>
            <a:r>
              <a:rPr lang="fi-FI" sz="3700" dirty="0" err="1"/>
              <a:t>natural</a:t>
            </a:r>
            <a:r>
              <a:rPr lang="fi-FI" sz="3700" dirty="0"/>
              <a:t> </a:t>
            </a:r>
            <a:r>
              <a:rPr lang="fi-FI" sz="3700" dirty="0" err="1"/>
              <a:t>probiotic</a:t>
            </a:r>
            <a:r>
              <a:rPr lang="fi-FI" sz="3700" dirty="0"/>
              <a:t>” </a:t>
            </a:r>
            <a:r>
              <a:rPr lang="fi-FI" sz="3700" dirty="0" err="1"/>
              <a:t>alternative</a:t>
            </a:r>
            <a:r>
              <a:rPr lang="fi-FI" sz="3700" dirty="0"/>
              <a:t> in Europe/North America.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747BA-75EE-AD33-D7C4-70C16B78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E484C17-5CAF-E769-641F-9CBADC184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31AC2FB-CD81-C089-7D7E-AD6B0E17C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A49F65F-06D8-2121-D90F-5276A8ECB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3A988-9880-864B-3BAB-A55FB7BF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B71F279-860E-971B-D970-8204F113D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C7AEB9E-12E6-6805-F8B8-BC83E657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800" dirty="0" err="1">
                <a:latin typeface="Arial" panose="020B0604020202020204" pitchFamily="34" charset="0"/>
              </a:rPr>
              <a:t>Taste</a:t>
            </a:r>
            <a:r>
              <a:rPr lang="fi-FI" altLang="fi-FI" sz="1800" dirty="0">
                <a:latin typeface="Arial" panose="020B0604020202020204" pitchFamily="34" charset="0"/>
              </a:rPr>
              <a:t> (</a:t>
            </a:r>
            <a:r>
              <a:rPr lang="fi-FI" altLang="fi-FI" sz="1800" dirty="0" err="1">
                <a:latin typeface="Arial" panose="020B0604020202020204" pitchFamily="34" charset="0"/>
              </a:rPr>
              <a:t>does</a:t>
            </a:r>
            <a:r>
              <a:rPr lang="fi-FI" altLang="fi-FI" sz="1800" dirty="0">
                <a:latin typeface="Arial" panose="020B0604020202020204" pitchFamily="34" charset="0"/>
              </a:rPr>
              <a:t> it </a:t>
            </a:r>
            <a:r>
              <a:rPr lang="fi-FI" altLang="fi-FI" sz="1800" dirty="0" err="1">
                <a:latin typeface="Arial" panose="020B0604020202020204" pitchFamily="34" charset="0"/>
              </a:rPr>
              <a:t>taste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great</a:t>
            </a:r>
            <a:r>
              <a:rPr lang="fi-FI" altLang="fi-FI" sz="1800" dirty="0">
                <a:latin typeface="Arial" panose="020B0604020202020204" pitchFamily="34" charset="0"/>
              </a:rPr>
              <a:t>?)</a:t>
            </a:r>
            <a:br>
              <a:rPr lang="fi-FI" altLang="fi-FI" sz="1800" dirty="0">
                <a:latin typeface="Arial" panose="020B0604020202020204" pitchFamily="34" charset="0"/>
              </a:rPr>
            </a:br>
            <a:r>
              <a:rPr lang="fi-FI" altLang="fi-FI" sz="1800" dirty="0" err="1">
                <a:latin typeface="Arial" panose="020B0604020202020204" pitchFamily="34" charset="0"/>
              </a:rPr>
              <a:t>Two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decades</a:t>
            </a:r>
            <a:r>
              <a:rPr lang="fi-FI" altLang="fi-FI" sz="1800" dirty="0">
                <a:latin typeface="Arial" panose="020B0604020202020204" pitchFamily="34" charset="0"/>
              </a:rPr>
              <a:t> of IFIC </a:t>
            </a:r>
            <a:r>
              <a:rPr lang="fi-FI" altLang="fi-FI" sz="1800" dirty="0" err="1">
                <a:latin typeface="Arial" panose="020B0604020202020204" pitchFamily="34" charset="0"/>
              </a:rPr>
              <a:t>tracking</a:t>
            </a:r>
            <a:r>
              <a:rPr lang="fi-FI" altLang="fi-FI" sz="1800" dirty="0">
                <a:latin typeface="Arial" panose="020B0604020202020204" pitchFamily="34" charset="0"/>
              </a:rPr>
              <a:t> show </a:t>
            </a:r>
            <a:r>
              <a:rPr lang="fi-FI" altLang="fi-FI" sz="1800" dirty="0" err="1">
                <a:latin typeface="Arial" panose="020B0604020202020204" pitchFamily="34" charset="0"/>
              </a:rPr>
              <a:t>taste</a:t>
            </a:r>
            <a:r>
              <a:rPr lang="fi-FI" altLang="fi-FI" sz="1800" dirty="0">
                <a:latin typeface="Arial" panose="020B0604020202020204" pitchFamily="34" charset="0"/>
              </a:rPr>
              <a:t> is </a:t>
            </a:r>
            <a:r>
              <a:rPr lang="fi-FI" altLang="fi-FI" sz="1800" dirty="0" err="1">
                <a:latin typeface="Arial" panose="020B0604020202020204" pitchFamily="34" charset="0"/>
              </a:rPr>
              <a:t>the</a:t>
            </a:r>
            <a:r>
              <a:rPr lang="fi-FI" altLang="fi-FI" sz="1800" dirty="0">
                <a:latin typeface="Arial" panose="020B0604020202020204" pitchFamily="34" charset="0"/>
              </a:rPr>
              <a:t> #1 </a:t>
            </a:r>
            <a:r>
              <a:rPr lang="fi-FI" altLang="fi-FI" sz="1800" dirty="0" err="1">
                <a:latin typeface="Arial" panose="020B0604020202020204" pitchFamily="34" charset="0"/>
              </a:rPr>
              <a:t>purchase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driver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every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year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since</a:t>
            </a:r>
            <a:r>
              <a:rPr lang="fi-FI" altLang="fi-FI" sz="1800" dirty="0">
                <a:latin typeface="Arial" panose="020B0604020202020204" pitchFamily="34" charset="0"/>
              </a:rPr>
              <a:t> 2006. </a:t>
            </a:r>
            <a:r>
              <a:rPr lang="fi-FI" altLang="fi-FI" sz="1800" dirty="0">
                <a:latin typeface="Arial" panose="020B0604020202020204" pitchFamily="34" charset="0"/>
                <a:hlinkClick r:id="rId3"/>
              </a:rPr>
              <a:t>IFIC</a:t>
            </a:r>
            <a:endParaRPr lang="fi-FI" altLang="fi-FI" sz="1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800" dirty="0">
                <a:latin typeface="Arial" panose="020B0604020202020204" pitchFamily="34" charset="0"/>
              </a:rPr>
              <a:t>Price/</a:t>
            </a:r>
            <a:r>
              <a:rPr lang="fi-FI" altLang="fi-FI" sz="1800" dirty="0" err="1">
                <a:latin typeface="Arial" panose="020B0604020202020204" pitchFamily="34" charset="0"/>
              </a:rPr>
              <a:t>value</a:t>
            </a:r>
            <a:r>
              <a:rPr lang="fi-FI" altLang="fi-FI" sz="1800" dirty="0">
                <a:latin typeface="Arial" panose="020B0604020202020204" pitchFamily="34" charset="0"/>
              </a:rPr>
              <a:t> (</a:t>
            </a:r>
            <a:r>
              <a:rPr lang="fi-FI" altLang="fi-FI" sz="1800" dirty="0" err="1">
                <a:latin typeface="Arial" panose="020B0604020202020204" pitchFamily="34" charset="0"/>
              </a:rPr>
              <a:t>can</a:t>
            </a:r>
            <a:r>
              <a:rPr lang="fi-FI" altLang="fi-FI" sz="1800" dirty="0">
                <a:latin typeface="Arial" panose="020B0604020202020204" pitchFamily="34" charset="0"/>
              </a:rPr>
              <a:t> I </a:t>
            </a:r>
            <a:r>
              <a:rPr lang="fi-FI" altLang="fi-FI" sz="1800" dirty="0" err="1">
                <a:latin typeface="Arial" panose="020B0604020202020204" pitchFamily="34" charset="0"/>
              </a:rPr>
              <a:t>afford</a:t>
            </a:r>
            <a:r>
              <a:rPr lang="fi-FI" altLang="fi-FI" sz="1800" dirty="0">
                <a:latin typeface="Arial" panose="020B0604020202020204" pitchFamily="34" charset="0"/>
              </a:rPr>
              <a:t> it?)</a:t>
            </a:r>
            <a:br>
              <a:rPr lang="fi-FI" altLang="fi-FI" sz="1800" dirty="0">
                <a:latin typeface="Arial" panose="020B0604020202020204" pitchFamily="34" charset="0"/>
              </a:rPr>
            </a:br>
            <a:r>
              <a:rPr lang="fi-FI" altLang="fi-FI" sz="1800" dirty="0">
                <a:latin typeface="Arial" panose="020B0604020202020204" pitchFamily="34" charset="0"/>
              </a:rPr>
              <a:t>Price </a:t>
            </a:r>
            <a:r>
              <a:rPr lang="fi-FI" altLang="fi-FI" sz="1800" dirty="0" err="1">
                <a:latin typeface="Arial" panose="020B0604020202020204" pitchFamily="34" charset="0"/>
              </a:rPr>
              <a:t>ranks</a:t>
            </a:r>
            <a:r>
              <a:rPr lang="fi-FI" altLang="fi-FI" sz="1800" dirty="0">
                <a:latin typeface="Arial" panose="020B0604020202020204" pitchFamily="34" charset="0"/>
              </a:rPr>
              <a:t> #2; in 2024, 76% of U.S. </a:t>
            </a:r>
            <a:r>
              <a:rPr lang="fi-FI" altLang="fi-FI" sz="1800" dirty="0" err="1">
                <a:latin typeface="Arial" panose="020B0604020202020204" pitchFamily="34" charset="0"/>
              </a:rPr>
              <a:t>consumers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cited</a:t>
            </a:r>
            <a:r>
              <a:rPr lang="fi-FI" altLang="fi-FI" sz="1800" dirty="0">
                <a:latin typeface="Arial" panose="020B0604020202020204" pitchFamily="34" charset="0"/>
              </a:rPr>
              <a:t> it as a </a:t>
            </a:r>
            <a:r>
              <a:rPr lang="fi-FI" altLang="fi-FI" sz="1800" dirty="0" err="1">
                <a:latin typeface="Arial" panose="020B0604020202020204" pitchFamily="34" charset="0"/>
              </a:rPr>
              <a:t>key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driver</a:t>
            </a:r>
            <a:r>
              <a:rPr lang="fi-FI" altLang="fi-FI" sz="1800" dirty="0">
                <a:latin typeface="Arial" panose="020B0604020202020204" pitchFamily="34" charset="0"/>
              </a:rPr>
              <a:t> (vs. 85% for </a:t>
            </a:r>
            <a:r>
              <a:rPr lang="fi-FI" altLang="fi-FI" sz="1800" dirty="0" err="1">
                <a:latin typeface="Arial" panose="020B0604020202020204" pitchFamily="34" charset="0"/>
              </a:rPr>
              <a:t>taste</a:t>
            </a:r>
            <a:r>
              <a:rPr lang="fi-FI" altLang="fi-FI" sz="1800" dirty="0">
                <a:latin typeface="Arial" panose="020B0604020202020204" pitchFamily="34" charset="0"/>
              </a:rPr>
              <a:t>). </a:t>
            </a:r>
            <a:r>
              <a:rPr lang="fi-FI" altLang="fi-FI" sz="1800" dirty="0">
                <a:latin typeface="Arial" panose="020B0604020202020204" pitchFamily="34" charset="0"/>
                <a:hlinkClick r:id="rId4"/>
              </a:rPr>
              <a:t>Food Industry </a:t>
            </a:r>
            <a:r>
              <a:rPr lang="fi-FI" altLang="fi-FI" sz="1800" dirty="0" err="1">
                <a:latin typeface="Arial" panose="020B0604020202020204" pitchFamily="34" charset="0"/>
                <a:hlinkClick r:id="rId4"/>
              </a:rPr>
              <a:t>Executive</a:t>
            </a:r>
            <a:endParaRPr lang="fi-FI" altLang="fi-FI" sz="18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800" dirty="0" err="1">
                <a:latin typeface="Arial" panose="020B0604020202020204" pitchFamily="34" charset="0"/>
              </a:rPr>
              <a:t>Healthfulness</a:t>
            </a:r>
            <a:r>
              <a:rPr lang="fi-FI" altLang="fi-FI" sz="1800" dirty="0">
                <a:latin typeface="Arial" panose="020B0604020202020204" pitchFamily="34" charset="0"/>
              </a:rPr>
              <a:t>/</a:t>
            </a:r>
            <a:r>
              <a:rPr lang="fi-FI" altLang="fi-FI" sz="1800" dirty="0" err="1">
                <a:latin typeface="Arial" panose="020B0604020202020204" pitchFamily="34" charset="0"/>
              </a:rPr>
              <a:t>nutrition</a:t>
            </a:r>
            <a:br>
              <a:rPr lang="fi-FI" altLang="fi-FI" sz="1800" dirty="0">
                <a:latin typeface="Arial" panose="020B0604020202020204" pitchFamily="34" charset="0"/>
              </a:rPr>
            </a:br>
            <a:r>
              <a:rPr lang="fi-FI" altLang="fi-FI" sz="1800" dirty="0" err="1">
                <a:latin typeface="Arial" panose="020B0604020202020204" pitchFamily="34" charset="0"/>
              </a:rPr>
              <a:t>Typically</a:t>
            </a:r>
            <a:r>
              <a:rPr lang="fi-FI" altLang="fi-FI" sz="1800" dirty="0">
                <a:latin typeface="Arial" panose="020B0604020202020204" pitchFamily="34" charset="0"/>
              </a:rPr>
              <a:t> #3 in </a:t>
            </a:r>
            <a:r>
              <a:rPr lang="fi-FI" altLang="fi-FI" sz="1800" dirty="0" err="1">
                <a:latin typeface="Arial" panose="020B0604020202020204" pitchFamily="34" charset="0"/>
              </a:rPr>
              <a:t>the</a:t>
            </a:r>
            <a:r>
              <a:rPr lang="fi-FI" altLang="fi-FI" sz="1800" dirty="0">
                <a:latin typeface="Arial" panose="020B0604020202020204" pitchFamily="34" charset="0"/>
              </a:rPr>
              <a:t> U.S. (</a:t>
            </a:r>
            <a:r>
              <a:rPr lang="fi-FI" altLang="fi-FI" sz="1800" dirty="0" err="1">
                <a:latin typeface="Arial" panose="020B0604020202020204" pitchFamily="34" charset="0"/>
              </a:rPr>
              <a:t>ahead</a:t>
            </a:r>
            <a:r>
              <a:rPr lang="fi-FI" altLang="fi-FI" sz="1800" dirty="0">
                <a:latin typeface="Arial" panose="020B0604020202020204" pitchFamily="34" charset="0"/>
              </a:rPr>
              <a:t> of </a:t>
            </a:r>
            <a:r>
              <a:rPr lang="fi-FI" altLang="fi-FI" sz="1800" dirty="0" err="1">
                <a:latin typeface="Arial" panose="020B0604020202020204" pitchFamily="34" charset="0"/>
              </a:rPr>
              <a:t>convenience</a:t>
            </a:r>
            <a:r>
              <a:rPr lang="fi-FI" altLang="fi-FI" sz="1800" dirty="0">
                <a:latin typeface="Arial" panose="020B0604020202020204" pitchFamily="34" charset="0"/>
              </a:rPr>
              <a:t>); in </a:t>
            </a:r>
            <a:r>
              <a:rPr lang="fi-FI" altLang="fi-FI" sz="1800" dirty="0" err="1">
                <a:latin typeface="Arial" panose="020B0604020202020204" pitchFamily="34" charset="0"/>
              </a:rPr>
              <a:t>the</a:t>
            </a:r>
            <a:r>
              <a:rPr lang="fi-FI" altLang="fi-FI" sz="1800" dirty="0">
                <a:latin typeface="Arial" panose="020B0604020202020204" pitchFamily="34" charset="0"/>
              </a:rPr>
              <a:t> EU, “food </a:t>
            </a:r>
            <a:r>
              <a:rPr lang="fi-FI" altLang="fi-FI" sz="1800" dirty="0" err="1">
                <a:latin typeface="Arial" panose="020B0604020202020204" pitchFamily="34" charset="0"/>
              </a:rPr>
              <a:t>safety</a:t>
            </a:r>
            <a:r>
              <a:rPr lang="fi-FI" altLang="fi-FI" sz="1800" dirty="0">
                <a:latin typeface="Arial" panose="020B0604020202020204" pitchFamily="34" charset="0"/>
              </a:rPr>
              <a:t>” </a:t>
            </a:r>
            <a:r>
              <a:rPr lang="fi-FI" altLang="fi-FI" sz="1800" dirty="0" err="1">
                <a:latin typeface="Arial" panose="020B0604020202020204" pitchFamily="34" charset="0"/>
              </a:rPr>
              <a:t>often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competes</a:t>
            </a:r>
            <a:r>
              <a:rPr lang="fi-FI" altLang="fi-FI" sz="1800" dirty="0">
                <a:latin typeface="Arial" panose="020B0604020202020204" pitchFamily="34" charset="0"/>
              </a:rPr>
              <a:t> for </a:t>
            </a:r>
            <a:r>
              <a:rPr lang="fi-FI" altLang="fi-FI" sz="1800" dirty="0" err="1">
                <a:latin typeface="Arial" panose="020B0604020202020204" pitchFamily="34" charset="0"/>
              </a:rPr>
              <a:t>the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third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spot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after</a:t>
            </a:r>
            <a:r>
              <a:rPr lang="fi-FI" altLang="fi-FI" sz="1800" dirty="0">
                <a:latin typeface="Arial" panose="020B0604020202020204" pitchFamily="34" charset="0"/>
              </a:rPr>
              <a:t> </a:t>
            </a:r>
            <a:r>
              <a:rPr lang="fi-FI" altLang="fi-FI" sz="1800" dirty="0" err="1">
                <a:latin typeface="Arial" panose="020B0604020202020204" pitchFamily="34" charset="0"/>
              </a:rPr>
              <a:t>cost</a:t>
            </a:r>
            <a:r>
              <a:rPr lang="fi-FI" altLang="fi-FI" sz="1800" dirty="0">
                <a:latin typeface="Arial" panose="020B0604020202020204" pitchFamily="34" charset="0"/>
              </a:rPr>
              <a:t> and </a:t>
            </a:r>
            <a:r>
              <a:rPr lang="fi-FI" altLang="fi-FI" sz="1800" dirty="0" err="1">
                <a:latin typeface="Arial" panose="020B0604020202020204" pitchFamily="34" charset="0"/>
              </a:rPr>
              <a:t>taste</a:t>
            </a:r>
            <a:r>
              <a:rPr lang="fi-FI" altLang="fi-FI" sz="1800" dirty="0">
                <a:latin typeface="Arial" panose="020B0604020202020204" pitchFamily="34" charset="0"/>
              </a:rPr>
              <a:t>. </a:t>
            </a:r>
            <a:r>
              <a:rPr lang="fi-FI" altLang="fi-FI" sz="1800" dirty="0">
                <a:latin typeface="Arial" panose="020B0604020202020204" pitchFamily="34" charset="0"/>
                <a:hlinkClick r:id="rId3"/>
              </a:rPr>
              <a:t>IFIC+1</a:t>
            </a:r>
            <a:endParaRPr lang="fi-FI" altLang="fi-FI" sz="1800" dirty="0">
              <a:latin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ACEA92-B52E-F43C-2077-059895F79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3FED6-4425-5BCE-0183-58793C0F9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C216E40-DCE8-B375-C961-2DC7601A1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877AE3F-B423-105A-63BE-AA7A454F2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EC6C8A-BD01-ABC7-BFB6-67B6EF491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97006-010D-4B8A-8FEA-7A80637BEE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1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ika.aalto@gutlyfoods.com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6690D2AE-3853-47C9-A463-0AD437118EED}"/>
              </a:ext>
            </a:extLst>
          </p:cNvPr>
          <p:cNvSpPr/>
          <p:nvPr/>
        </p:nvSpPr>
        <p:spPr>
          <a:xfrm>
            <a:off x="533400" y="2990848"/>
            <a:ext cx="14935200" cy="6191252"/>
          </a:xfrm>
          <a:prstGeom prst="roundRect">
            <a:avLst>
              <a:gd name="adj" fmla="val 3501"/>
            </a:avLst>
          </a:prstGeom>
          <a:solidFill>
            <a:srgbClr val="F8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236113" y="3162300"/>
            <a:ext cx="14613487" cy="5671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8000" spc="-96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From Gut Feeling to Business – </a:t>
            </a:r>
          </a:p>
          <a:p>
            <a:pPr>
              <a:lnSpc>
                <a:spcPts val="11520"/>
              </a:lnSpc>
            </a:pPr>
            <a:r>
              <a:rPr lang="en-US" sz="8000" spc="-96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Is there Really a Market for Microbiome foods</a:t>
            </a:r>
          </a:p>
          <a:p>
            <a:pPr>
              <a:lnSpc>
                <a:spcPts val="11520"/>
              </a:lnSpc>
            </a:pPr>
            <a:r>
              <a:rPr lang="en-US" sz="5400" spc="-96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Mika Aalto - Co-founder / </a:t>
            </a:r>
            <a:r>
              <a:rPr lang="en-US" sz="5400" spc="-96" dirty="0" err="1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Gutly</a:t>
            </a:r>
            <a:r>
              <a:rPr lang="en-US" sz="5400" spc="-96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 Foods</a:t>
            </a:r>
          </a:p>
        </p:txBody>
      </p:sp>
      <p:pic>
        <p:nvPicPr>
          <p:cNvPr id="19" name="Kuva 18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1B3CC378-53B3-4AEB-9036-929A05B44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989" y="419100"/>
            <a:ext cx="1615212" cy="1463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754DC-2480-9331-1344-B6DB7497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8DB17090-D415-A7AE-E17A-627F88C1561D}"/>
              </a:ext>
            </a:extLst>
          </p:cNvPr>
          <p:cNvGrpSpPr/>
          <p:nvPr/>
        </p:nvGrpSpPr>
        <p:grpSpPr>
          <a:xfrm>
            <a:off x="1328559" y="266700"/>
            <a:ext cx="16058859" cy="3116846"/>
            <a:chOff x="-13324675" y="-1590032"/>
            <a:chExt cx="21411814" cy="4155792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29C945F-52EF-7A0A-CC37-4F6184BBBB59}"/>
                </a:ext>
              </a:extLst>
            </p:cNvPr>
            <p:cNvSpPr txBox="1"/>
            <p:nvPr/>
          </p:nvSpPr>
          <p:spPr>
            <a:xfrm>
              <a:off x="-13324675" y="-1590032"/>
              <a:ext cx="20580590" cy="1606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080"/>
                </a:lnSpc>
                <a:spcBef>
                  <a:spcPct val="0"/>
                </a:spcBef>
              </a:pPr>
              <a:r>
                <a:rPr lang="fi-FI" sz="6600" dirty="0">
                  <a:solidFill>
                    <a:schemeClr val="accent1">
                      <a:lumMod val="50000"/>
                    </a:schemeClr>
                  </a:solidFill>
                  <a:latin typeface="Gill Sans Nova Cond XBd" panose="020B0A06020104020203" pitchFamily="34" charset="0"/>
                </a:rPr>
                <a:t>FROM HYPE TO HABITS – LOOK BEYOND</a:t>
              </a:r>
              <a:endParaRPr lang="fi-FI" sz="480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00ED306-12D7-68F1-BB1B-B3EA3E476F74}"/>
                </a:ext>
              </a:extLst>
            </p:cNvPr>
            <p:cNvSpPr txBox="1"/>
            <p:nvPr/>
          </p:nvSpPr>
          <p:spPr>
            <a:xfrm>
              <a:off x="855114" y="1980130"/>
              <a:ext cx="7232025" cy="585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92"/>
                </a:lnSpc>
                <a:spcBef>
                  <a:spcPct val="0"/>
                </a:spcBef>
              </a:pPr>
              <a:endParaRPr lang="en-US" sz="2600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73683A32-F60E-833F-7BEA-2ABB03BB076F}"/>
              </a:ext>
            </a:extLst>
          </p:cNvPr>
          <p:cNvGrpSpPr/>
          <p:nvPr/>
        </p:nvGrpSpPr>
        <p:grpSpPr>
          <a:xfrm>
            <a:off x="920921" y="1661338"/>
            <a:ext cx="8223079" cy="8054161"/>
            <a:chOff x="0" y="0"/>
            <a:chExt cx="2744861" cy="2527481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72132F1-8C8F-0A6F-EF3F-6A9607FE7B4D}"/>
                </a:ext>
              </a:extLst>
            </p:cNvPr>
            <p:cNvSpPr/>
            <p:nvPr/>
          </p:nvSpPr>
          <p:spPr>
            <a:xfrm>
              <a:off x="0" y="0"/>
              <a:ext cx="2744861" cy="2527482"/>
            </a:xfrm>
            <a:custGeom>
              <a:avLst/>
              <a:gdLst/>
              <a:ahLst/>
              <a:cxnLst/>
              <a:rect l="l" t="t" r="r" b="b"/>
              <a:pathLst>
                <a:path w="2744861" h="2527482">
                  <a:moveTo>
                    <a:pt x="2620401" y="2527481"/>
                  </a:moveTo>
                  <a:lnTo>
                    <a:pt x="124460" y="2527481"/>
                  </a:lnTo>
                  <a:cubicBezTo>
                    <a:pt x="55880" y="2527481"/>
                    <a:pt x="0" y="2471601"/>
                    <a:pt x="0" y="2403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401" y="0"/>
                  </a:lnTo>
                  <a:cubicBezTo>
                    <a:pt x="2688981" y="0"/>
                    <a:pt x="2744861" y="55880"/>
                    <a:pt x="2744861" y="124460"/>
                  </a:cubicBezTo>
                  <a:lnTo>
                    <a:pt x="2744861" y="2403022"/>
                  </a:lnTo>
                  <a:cubicBezTo>
                    <a:pt x="2744861" y="2471601"/>
                    <a:pt x="2688981" y="2527482"/>
                    <a:pt x="2620401" y="2527482"/>
                  </a:cubicBezTo>
                  <a:close/>
                </a:path>
              </a:pathLst>
            </a:custGeom>
            <a:solidFill>
              <a:srgbClr val="F8F4EB"/>
            </a:solidFill>
          </p:spPr>
          <p:txBody>
            <a:bodyPr/>
            <a:lstStyle/>
            <a:p>
              <a:endParaRPr lang="fi-FI" dirty="0"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475618C6-D5E9-E5BB-2349-BE1CC9AAA16F}"/>
              </a:ext>
            </a:extLst>
          </p:cNvPr>
          <p:cNvGrpSpPr/>
          <p:nvPr/>
        </p:nvGrpSpPr>
        <p:grpSpPr>
          <a:xfrm>
            <a:off x="1295401" y="2413992"/>
            <a:ext cx="16396030" cy="7184827"/>
            <a:chOff x="15015" y="1466960"/>
            <a:chExt cx="11868090" cy="9579769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E326C7D3-3237-1BA8-3823-96BBFF3AB455}"/>
                </a:ext>
              </a:extLst>
            </p:cNvPr>
            <p:cNvSpPr txBox="1"/>
            <p:nvPr/>
          </p:nvSpPr>
          <p:spPr>
            <a:xfrm>
              <a:off x="15015" y="1466960"/>
              <a:ext cx="5250681" cy="86177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i-FI" sz="4200" b="1" dirty="0"/>
                <a:t>GLP-1</a:t>
              </a:r>
              <a:r>
                <a:rPr lang="fi-FI" sz="4200" dirty="0"/>
                <a:t> </a:t>
              </a:r>
              <a:r>
                <a:rPr lang="fi-FI" sz="4200" dirty="0" err="1"/>
                <a:t>users</a:t>
              </a:r>
              <a:r>
                <a:rPr lang="fi-FI" sz="4200" dirty="0"/>
                <a:t> </a:t>
              </a:r>
              <a:r>
                <a:rPr lang="fi-FI" sz="4200" dirty="0" err="1"/>
                <a:t>mean</a:t>
              </a:r>
              <a:r>
                <a:rPr lang="fi-FI" sz="4200" dirty="0"/>
                <a:t> </a:t>
              </a:r>
              <a:r>
                <a:rPr lang="fi-FI" sz="4200" i="1" dirty="0" err="1"/>
                <a:t>smaller</a:t>
              </a:r>
              <a:r>
                <a:rPr lang="fi-FI" sz="4200" i="1" dirty="0"/>
                <a:t> </a:t>
              </a:r>
              <a:r>
                <a:rPr lang="fi-FI" sz="4200" i="1" dirty="0" err="1"/>
                <a:t>portions</a:t>
              </a:r>
              <a:r>
                <a:rPr lang="fi-FI" sz="4200" i="1" dirty="0"/>
                <a:t>, </a:t>
              </a:r>
              <a:r>
                <a:rPr lang="fi-FI" sz="4200" i="1" dirty="0" err="1"/>
                <a:t>more</a:t>
              </a:r>
              <a:r>
                <a:rPr lang="fi-FI" sz="4200" i="1" dirty="0"/>
                <a:t> </a:t>
              </a:r>
              <a:r>
                <a:rPr lang="fi-FI" sz="4200" i="1" dirty="0" err="1"/>
                <a:t>function</a:t>
              </a:r>
              <a:r>
                <a:rPr lang="fi-FI" sz="4200" dirty="0"/>
                <a:t>: </a:t>
              </a:r>
              <a:r>
                <a:rPr lang="fi-FI" sz="4200" dirty="0" err="1"/>
                <a:t>satiety</a:t>
              </a:r>
              <a:r>
                <a:rPr lang="fi-FI" sz="4200" dirty="0"/>
                <a:t>, </a:t>
              </a:r>
              <a:r>
                <a:rPr lang="fi-FI" sz="4200" dirty="0" err="1"/>
                <a:t>protein</a:t>
              </a:r>
              <a:r>
                <a:rPr lang="fi-FI" sz="4200" dirty="0"/>
                <a:t>, </a:t>
              </a:r>
              <a:r>
                <a:rPr lang="fi-FI" sz="4200" dirty="0" err="1"/>
                <a:t>fibre</a:t>
              </a:r>
              <a:r>
                <a:rPr lang="fi-FI" sz="4200" dirty="0"/>
                <a:t>. 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i-FI" sz="4200" b="1" dirty="0" err="1"/>
                <a:t>Prebiotic</a:t>
              </a:r>
              <a:r>
                <a:rPr lang="fi-FI" sz="4200" b="1" dirty="0"/>
                <a:t> &gt; </a:t>
              </a:r>
              <a:r>
                <a:rPr lang="fi-FI" sz="4200" b="1" dirty="0" err="1"/>
                <a:t>probiotic</a:t>
              </a:r>
              <a:r>
                <a:rPr lang="fi-FI" sz="4200" b="1" dirty="0"/>
                <a:t> </a:t>
              </a:r>
              <a:r>
                <a:rPr lang="fi-FI" sz="4200" dirty="0"/>
                <a:t>(for </a:t>
              </a:r>
              <a:r>
                <a:rPr lang="fi-FI" sz="4200" dirty="0" err="1"/>
                <a:t>foods</a:t>
              </a:r>
              <a:r>
                <a:rPr lang="fi-FI" sz="4200" dirty="0"/>
                <a:t>): </a:t>
              </a:r>
              <a:r>
                <a:rPr lang="fi-FI" sz="4200" dirty="0" err="1"/>
                <a:t>faster</a:t>
              </a:r>
              <a:r>
                <a:rPr lang="fi-FI" sz="4200" dirty="0"/>
                <a:t> </a:t>
              </a:r>
              <a:r>
                <a:rPr lang="fi-FI" sz="4200" dirty="0" err="1"/>
                <a:t>growth</a:t>
              </a:r>
              <a:r>
                <a:rPr lang="fi-FI" sz="4200" dirty="0"/>
                <a:t> in </a:t>
              </a:r>
              <a:r>
                <a:rPr lang="fi-FI" sz="4200" dirty="0" err="1"/>
                <a:t>prebiotic</a:t>
              </a:r>
              <a:r>
                <a:rPr lang="fi-FI" sz="4200" dirty="0"/>
                <a:t> </a:t>
              </a:r>
              <a:r>
                <a:rPr lang="fi-FI" sz="4200" dirty="0" err="1"/>
                <a:t>fibre</a:t>
              </a:r>
              <a:r>
                <a:rPr lang="fi-FI" sz="4200" dirty="0"/>
                <a:t> </a:t>
              </a:r>
              <a:r>
                <a:rPr lang="fi-FI" sz="4200" dirty="0" err="1"/>
                <a:t>fortification</a:t>
              </a:r>
              <a:r>
                <a:rPr lang="fi-FI" sz="4200" dirty="0"/>
                <a:t>, </a:t>
              </a:r>
              <a:r>
                <a:rPr lang="fi-FI" sz="4200" dirty="0" err="1"/>
                <a:t>simpler</a:t>
              </a:r>
              <a:r>
                <a:rPr lang="fi-FI" sz="4200" dirty="0"/>
                <a:t> </a:t>
              </a:r>
              <a:r>
                <a:rPr lang="fi-FI" sz="4200" dirty="0" err="1"/>
                <a:t>benefits</a:t>
              </a:r>
              <a:r>
                <a:rPr lang="fi-FI" sz="4200" dirty="0"/>
                <a:t>.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i-FI" sz="4200" dirty="0" err="1"/>
                <a:t>Consumers</a:t>
              </a:r>
              <a:r>
                <a:rPr lang="fi-FI" sz="4200" dirty="0"/>
                <a:t> </a:t>
              </a:r>
              <a:r>
                <a:rPr lang="fi-FI" sz="4200" dirty="0" err="1"/>
                <a:t>want</a:t>
              </a:r>
              <a:r>
                <a:rPr lang="fi-FI" sz="4200" dirty="0"/>
                <a:t> </a:t>
              </a:r>
              <a:r>
                <a:rPr lang="fi-FI" sz="4200" b="1" i="1" dirty="0" err="1"/>
                <a:t>tasty</a:t>
              </a:r>
              <a:r>
                <a:rPr lang="fi-FI" sz="4200" b="1" i="1" dirty="0"/>
                <a:t> </a:t>
              </a:r>
              <a:r>
                <a:rPr lang="fi-FI" sz="4200" b="1" i="1" dirty="0" err="1"/>
                <a:t>basics</a:t>
              </a:r>
              <a:r>
                <a:rPr lang="fi-FI" sz="4200" b="1" i="1" dirty="0"/>
                <a:t> </a:t>
              </a:r>
              <a:r>
                <a:rPr lang="fi-FI" sz="4200" b="1" i="1" dirty="0" err="1"/>
                <a:t>with</a:t>
              </a:r>
              <a:r>
                <a:rPr lang="fi-FI" sz="4200" b="1" i="1" dirty="0"/>
                <a:t> </a:t>
              </a:r>
              <a:r>
                <a:rPr lang="fi-FI" sz="4200" b="1" i="1" dirty="0" err="1"/>
                <a:t>benefits</a:t>
              </a:r>
              <a:r>
                <a:rPr lang="fi-FI" sz="4200" b="1" i="1" dirty="0"/>
                <a:t> </a:t>
              </a:r>
              <a:r>
                <a:rPr lang="fi-FI" sz="4200" i="1" dirty="0"/>
                <a:t>- </a:t>
              </a:r>
              <a:r>
                <a:rPr lang="fi-FI" sz="4200" dirty="0" err="1"/>
                <a:t>not</a:t>
              </a:r>
              <a:r>
                <a:rPr lang="fi-FI" sz="4200" dirty="0"/>
                <a:t> </a:t>
              </a:r>
              <a:r>
                <a:rPr lang="fi-FI" sz="4200" dirty="0" err="1"/>
                <a:t>wellness</a:t>
              </a:r>
              <a:r>
                <a:rPr lang="fi-FI" sz="4200" dirty="0"/>
                <a:t> </a:t>
              </a:r>
              <a:r>
                <a:rPr lang="fi-FI" sz="4200" dirty="0" err="1"/>
                <a:t>theatre</a:t>
              </a:r>
              <a:r>
                <a:rPr lang="fi-FI" sz="4200" dirty="0"/>
                <a:t>. </a:t>
              </a: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5C7C6CDC-A9D5-C613-9DFB-ABBD816738D6}"/>
                </a:ext>
              </a:extLst>
            </p:cNvPr>
            <p:cNvSpPr txBox="1"/>
            <p:nvPr/>
          </p:nvSpPr>
          <p:spPr>
            <a:xfrm>
              <a:off x="28988" y="4482506"/>
              <a:ext cx="11738017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endParaRPr lang="en-US" sz="2400" b="1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08A1B8EB-A719-18F2-B986-5EEFEF13F25C}"/>
                </a:ext>
              </a:extLst>
            </p:cNvPr>
            <p:cNvSpPr txBox="1"/>
            <p:nvPr/>
          </p:nvSpPr>
          <p:spPr>
            <a:xfrm>
              <a:off x="28987" y="4068119"/>
              <a:ext cx="11434199" cy="875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000"/>
                </a:lnSpc>
                <a:spcBef>
                  <a:spcPct val="0"/>
                </a:spcBef>
              </a:pPr>
              <a:endParaRPr lang="en-US" sz="5200" b="1" spc="-50" dirty="0">
                <a:solidFill>
                  <a:schemeClr val="accent1">
                    <a:lumMod val="50000"/>
                  </a:schemeClr>
                </a:solidFill>
                <a:latin typeface="League Spartan Bold"/>
              </a:endParaRP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FB789E22-B5BF-E4F6-78B7-46913E00B5C7}"/>
                </a:ext>
              </a:extLst>
            </p:cNvPr>
            <p:cNvSpPr txBox="1"/>
            <p:nvPr/>
          </p:nvSpPr>
          <p:spPr>
            <a:xfrm>
              <a:off x="28988" y="1533987"/>
              <a:ext cx="1185411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endParaRPr lang="en-US" sz="2400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211739E6-7F12-C4D6-FB40-C26759223915}"/>
                </a:ext>
              </a:extLst>
            </p:cNvPr>
            <p:cNvSpPr txBox="1"/>
            <p:nvPr/>
          </p:nvSpPr>
          <p:spPr>
            <a:xfrm>
              <a:off x="6358018" y="6122304"/>
              <a:ext cx="4237026" cy="4924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2400" dirty="0" err="1">
                  <a:latin typeface="Arial" panose="020B0604020202020204" pitchFamily="34" charset="0"/>
                </a:rPr>
                <a:t>Two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decades</a:t>
              </a:r>
              <a:r>
                <a:rPr lang="fi-FI" altLang="fi-FI" sz="2400" dirty="0">
                  <a:latin typeface="Arial" panose="020B0604020202020204" pitchFamily="34" charset="0"/>
                </a:rPr>
                <a:t> of IFIC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tracking</a:t>
              </a:r>
              <a:r>
                <a:rPr lang="fi-FI" altLang="fi-FI" sz="2400" dirty="0">
                  <a:latin typeface="Arial" panose="020B0604020202020204" pitchFamily="34" charset="0"/>
                </a:rPr>
                <a:t> show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taste</a:t>
              </a:r>
              <a:r>
                <a:rPr lang="fi-FI" altLang="fi-FI" sz="2400" dirty="0">
                  <a:latin typeface="Arial" panose="020B0604020202020204" pitchFamily="34" charset="0"/>
                </a:rPr>
                <a:t> is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the</a:t>
              </a:r>
              <a:r>
                <a:rPr lang="fi-FI" altLang="fi-FI" sz="2400" dirty="0">
                  <a:latin typeface="Arial" panose="020B0604020202020204" pitchFamily="34" charset="0"/>
                </a:rPr>
                <a:t> #1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purchase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driver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every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year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since</a:t>
              </a:r>
              <a:r>
                <a:rPr lang="fi-FI" altLang="fi-FI" sz="2400" dirty="0">
                  <a:latin typeface="Arial" panose="020B0604020202020204" pitchFamily="34" charset="0"/>
                </a:rPr>
                <a:t> 2006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2400" dirty="0">
                  <a:latin typeface="Arial" panose="020B0604020202020204" pitchFamily="34" charset="0"/>
                </a:rPr>
                <a:t>Price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ranks</a:t>
              </a:r>
              <a:r>
                <a:rPr lang="fi-FI" altLang="fi-FI" sz="2400" dirty="0">
                  <a:latin typeface="Arial" panose="020B0604020202020204" pitchFamily="34" charset="0"/>
                </a:rPr>
                <a:t> #2; in 2024, 76% of U.S.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consumers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cited</a:t>
              </a:r>
              <a:r>
                <a:rPr lang="fi-FI" altLang="fi-FI" sz="2400" dirty="0">
                  <a:latin typeface="Arial" panose="020B0604020202020204" pitchFamily="34" charset="0"/>
                </a:rPr>
                <a:t> it as a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key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driver</a:t>
              </a:r>
              <a:r>
                <a:rPr lang="fi-FI" altLang="fi-FI" sz="2400" dirty="0">
                  <a:latin typeface="Arial" panose="020B0604020202020204" pitchFamily="34" charset="0"/>
                </a:rPr>
                <a:t> (vs. 85% for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taste</a:t>
              </a:r>
              <a:r>
                <a:rPr lang="fi-FI" altLang="fi-FI" sz="2400" dirty="0">
                  <a:latin typeface="Arial" panose="020B0604020202020204" pitchFamily="34" charset="0"/>
                </a:rPr>
                <a:t>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i-FI" altLang="fi-FI" sz="2400" dirty="0" err="1">
                  <a:latin typeface="Arial" panose="020B0604020202020204" pitchFamily="34" charset="0"/>
                </a:rPr>
                <a:t>Healthfulness</a:t>
              </a:r>
              <a:r>
                <a:rPr lang="fi-FI" altLang="fi-FI" sz="2400" dirty="0">
                  <a:latin typeface="Arial" panose="020B0604020202020204" pitchFamily="34" charset="0"/>
                </a:rPr>
                <a:t>/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nutrition</a:t>
              </a:r>
              <a:r>
                <a:rPr lang="fi-FI" altLang="fi-FI" sz="2400" dirty="0">
                  <a:latin typeface="Arial" panose="020B0604020202020204" pitchFamily="34" charset="0"/>
                </a:rPr>
                <a:t> is #3 in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the</a:t>
              </a:r>
              <a:r>
                <a:rPr lang="fi-FI" altLang="fi-FI" sz="2400" dirty="0">
                  <a:latin typeface="Arial" panose="020B0604020202020204" pitchFamily="34" charset="0"/>
                </a:rPr>
                <a:t> U.S. (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ahead</a:t>
              </a:r>
              <a:r>
                <a:rPr lang="fi-FI" altLang="fi-FI" sz="2400" dirty="0">
                  <a:latin typeface="Arial" panose="020B0604020202020204" pitchFamily="34" charset="0"/>
                </a:rPr>
                <a:t> of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convenience</a:t>
              </a:r>
              <a:r>
                <a:rPr lang="fi-FI" altLang="fi-FI" sz="2400" dirty="0">
                  <a:latin typeface="Arial" panose="020B0604020202020204" pitchFamily="34" charset="0"/>
                </a:rPr>
                <a:t>); in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the</a:t>
              </a:r>
              <a:r>
                <a:rPr lang="fi-FI" altLang="fi-FI" sz="2400" dirty="0">
                  <a:latin typeface="Arial" panose="020B0604020202020204" pitchFamily="34" charset="0"/>
                </a:rPr>
                <a:t> EU, “food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safety</a:t>
              </a:r>
              <a:r>
                <a:rPr lang="fi-FI" altLang="fi-FI" sz="2400" dirty="0">
                  <a:latin typeface="Arial" panose="020B0604020202020204" pitchFamily="34" charset="0"/>
                </a:rPr>
                <a:t>”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often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competes</a:t>
              </a:r>
              <a:r>
                <a:rPr lang="fi-FI" altLang="fi-FI" sz="2400" dirty="0">
                  <a:latin typeface="Arial" panose="020B0604020202020204" pitchFamily="34" charset="0"/>
                </a:rPr>
                <a:t> for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the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third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spot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after</a:t>
              </a:r>
              <a:r>
                <a:rPr lang="fi-FI" altLang="fi-FI" sz="2400" dirty="0">
                  <a:latin typeface="Arial" panose="020B0604020202020204" pitchFamily="34" charset="0"/>
                </a:rPr>
                <a:t>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cost</a:t>
              </a:r>
              <a:r>
                <a:rPr lang="fi-FI" altLang="fi-FI" sz="2400" dirty="0">
                  <a:latin typeface="Arial" panose="020B0604020202020204" pitchFamily="34" charset="0"/>
                </a:rPr>
                <a:t> and </a:t>
              </a:r>
              <a:r>
                <a:rPr lang="fi-FI" altLang="fi-FI" sz="2400" dirty="0" err="1">
                  <a:latin typeface="Arial" panose="020B0604020202020204" pitchFamily="34" charset="0"/>
                </a:rPr>
                <a:t>taste</a:t>
              </a:r>
              <a:r>
                <a:rPr lang="fi-FI" altLang="fi-FI" sz="2400" dirty="0">
                  <a:latin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1" name="Kuva 30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A7F12F70-79AA-C530-4688-DD297AB9D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95" b="14378"/>
          <a:stretch/>
        </p:blipFill>
        <p:spPr>
          <a:xfrm>
            <a:off x="15737006" y="7810501"/>
            <a:ext cx="2544067" cy="247649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5683FD4-3CC1-4DFB-1F80-97412E658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670" y="1846696"/>
            <a:ext cx="6123964" cy="3729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49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80DFB-0DA5-2CB2-4ED0-DD6AC481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7B632-E22B-10D7-D611-87CF5554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1500"/>
            <a:ext cx="168402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ts val="10080"/>
              </a:lnSpc>
            </a:pPr>
            <a:r>
              <a:rPr lang="en-US" sz="60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  <a:ea typeface="+mn-ea"/>
                <a:cs typeface="+mn-cs"/>
              </a:rPr>
              <a:t>THE HARD PART ISN’T THE SCIENCE - IT’S THE BUSINESS</a:t>
            </a:r>
            <a:endParaRPr lang="fi-FI" sz="6000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C96DD9-07FC-6AD5-247D-BB77D6FE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16840200" cy="7200900"/>
          </a:xfrm>
        </p:spPr>
        <p:txBody>
          <a:bodyPr>
            <a:normAutofit fontScale="550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6600" dirty="0" err="1"/>
              <a:t>Claims</a:t>
            </a:r>
            <a:r>
              <a:rPr lang="fi-FI" altLang="fi-FI" sz="6600" dirty="0"/>
              <a:t> &amp; </a:t>
            </a:r>
            <a:r>
              <a:rPr lang="fi-FI" altLang="fi-FI" sz="6600" dirty="0" err="1"/>
              <a:t>compliance</a:t>
            </a:r>
            <a:r>
              <a:rPr lang="fi-FI" altLang="fi-FI" sz="6600" dirty="0"/>
              <a:t> (EU): If </a:t>
            </a:r>
            <a:r>
              <a:rPr lang="fi-FI" altLang="fi-FI" sz="6600" dirty="0" err="1"/>
              <a:t>you</a:t>
            </a:r>
            <a:r>
              <a:rPr lang="fi-FI" altLang="fi-FI" sz="6600" dirty="0"/>
              <a:t> </a:t>
            </a:r>
            <a:r>
              <a:rPr lang="fi-FI" altLang="fi-FI" sz="6600" dirty="0" err="1"/>
              <a:t>want</a:t>
            </a:r>
            <a:r>
              <a:rPr lang="fi-FI" altLang="fi-FI" sz="6600" dirty="0"/>
              <a:t> on-</a:t>
            </a:r>
            <a:r>
              <a:rPr lang="fi-FI" altLang="fi-FI" sz="6600" dirty="0" err="1"/>
              <a:t>pack</a:t>
            </a:r>
            <a:r>
              <a:rPr lang="fi-FI" altLang="fi-FI" sz="6600" dirty="0"/>
              <a:t> </a:t>
            </a:r>
            <a:r>
              <a:rPr lang="fi-FI" altLang="fi-FI" sz="6600" dirty="0" err="1"/>
              <a:t>effects</a:t>
            </a:r>
            <a:r>
              <a:rPr lang="fi-FI" altLang="fi-FI" sz="6600" dirty="0"/>
              <a:t>, </a:t>
            </a:r>
            <a:r>
              <a:rPr lang="fi-FI" altLang="fi-FI" sz="6600" dirty="0" err="1"/>
              <a:t>structure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ranges</a:t>
            </a:r>
            <a:r>
              <a:rPr lang="fi-FI" altLang="fi-FI" sz="6600" dirty="0"/>
              <a:t> </a:t>
            </a:r>
            <a:r>
              <a:rPr lang="fi-FI" altLang="fi-FI" sz="6600" dirty="0" err="1"/>
              <a:t>around</a:t>
            </a:r>
            <a:r>
              <a:rPr lang="fi-FI" altLang="fi-FI" sz="6600" dirty="0"/>
              <a:t> 3 g/</a:t>
            </a:r>
            <a:r>
              <a:rPr lang="fi-FI" altLang="fi-FI" sz="6600" dirty="0" err="1"/>
              <a:t>day</a:t>
            </a:r>
            <a:r>
              <a:rPr lang="fi-FI" altLang="fi-FI" sz="6600" dirty="0"/>
              <a:t> β-</a:t>
            </a:r>
            <a:r>
              <a:rPr lang="fi-FI" altLang="fi-FI" sz="6600" dirty="0" err="1"/>
              <a:t>glucan</a:t>
            </a:r>
            <a:r>
              <a:rPr lang="fi-FI" altLang="fi-FI" sz="6600" dirty="0"/>
              <a:t> for LDL and </a:t>
            </a:r>
            <a:r>
              <a:rPr lang="fi-FI" altLang="fi-FI" sz="6600" dirty="0" err="1"/>
              <a:t>the</a:t>
            </a:r>
            <a:r>
              <a:rPr lang="fi-FI" altLang="fi-FI" sz="6600" dirty="0"/>
              <a:t> post-</a:t>
            </a:r>
            <a:r>
              <a:rPr lang="fi-FI" altLang="fi-FI" sz="6600" dirty="0" err="1"/>
              <a:t>prandial</a:t>
            </a:r>
            <a:r>
              <a:rPr lang="fi-FI" altLang="fi-FI" sz="6600" dirty="0"/>
              <a:t> </a:t>
            </a:r>
            <a:r>
              <a:rPr lang="fi-FI" altLang="fi-FI" sz="6600" dirty="0" err="1"/>
              <a:t>glucose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condition</a:t>
            </a:r>
            <a:r>
              <a:rPr lang="fi-FI" altLang="fi-FI" sz="6600" dirty="0"/>
              <a:t> (</a:t>
            </a:r>
            <a:r>
              <a:rPr lang="fi-FI" altLang="fi-FI" sz="6600" dirty="0" err="1"/>
              <a:t>now</a:t>
            </a:r>
            <a:r>
              <a:rPr lang="fi-FI" altLang="fi-FI" sz="6600" dirty="0"/>
              <a:t> ≥2 g β-</a:t>
            </a:r>
            <a:r>
              <a:rPr lang="fi-FI" altLang="fi-FI" sz="6600" dirty="0" err="1"/>
              <a:t>glucan</a:t>
            </a:r>
            <a:r>
              <a:rPr lang="fi-FI" altLang="fi-FI" sz="6600" dirty="0"/>
              <a:t>/30 g </a:t>
            </a:r>
            <a:r>
              <a:rPr lang="fi-FI" altLang="fi-FI" sz="6600" dirty="0" err="1"/>
              <a:t>available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carbs</a:t>
            </a:r>
            <a:r>
              <a:rPr lang="fi-FI" altLang="fi-FI" sz="6600" dirty="0"/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6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6600" dirty="0" err="1"/>
              <a:t>Tolerability</a:t>
            </a:r>
            <a:r>
              <a:rPr lang="fi-FI" altLang="fi-FI" sz="6600" dirty="0"/>
              <a:t> &amp; CX: FODMAP-heavy </a:t>
            </a:r>
            <a:r>
              <a:rPr lang="fi-FI" altLang="fi-FI" sz="6600" dirty="0" err="1"/>
              <a:t>fibres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can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cause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gas</a:t>
            </a:r>
            <a:r>
              <a:rPr lang="fi-FI" altLang="fi-FI" sz="6600" dirty="0"/>
              <a:t>; mix </a:t>
            </a:r>
            <a:r>
              <a:rPr lang="fi-FI" altLang="fi-FI" sz="6600" dirty="0" err="1"/>
              <a:t>fibre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types</a:t>
            </a:r>
            <a:r>
              <a:rPr lang="fi-FI" altLang="fi-FI" sz="6600" dirty="0"/>
              <a:t> and </a:t>
            </a:r>
            <a:r>
              <a:rPr lang="fi-FI" altLang="fi-FI" sz="6600" dirty="0" err="1"/>
              <a:t>pair</a:t>
            </a:r>
            <a:r>
              <a:rPr lang="fi-FI" altLang="fi-FI" sz="6600" dirty="0"/>
              <a:t> </a:t>
            </a:r>
            <a:r>
              <a:rPr lang="fi-FI" altLang="fi-FI" sz="6600" dirty="0" err="1"/>
              <a:t>with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clear</a:t>
            </a:r>
            <a:r>
              <a:rPr lang="fi-FI" altLang="fi-FI" sz="6600" dirty="0"/>
              <a:t> </a:t>
            </a:r>
            <a:r>
              <a:rPr lang="fi-FI" altLang="fi-FI" sz="6600" dirty="0" err="1"/>
              <a:t>hydrate</a:t>
            </a:r>
            <a:r>
              <a:rPr lang="fi-FI" altLang="fi-FI" sz="6600" dirty="0"/>
              <a:t> + </a:t>
            </a:r>
            <a:r>
              <a:rPr lang="fi-FI" altLang="fi-FI" sz="6600" dirty="0" err="1"/>
              <a:t>gradual</a:t>
            </a:r>
            <a:r>
              <a:rPr lang="fi-FI" altLang="fi-FI" sz="6600" dirty="0"/>
              <a:t> </a:t>
            </a:r>
            <a:r>
              <a:rPr lang="fi-FI" altLang="fi-FI" sz="6600" dirty="0" err="1"/>
              <a:t>instructions</a:t>
            </a:r>
            <a:r>
              <a:rPr lang="fi-FI" altLang="fi-FI" sz="6600" dirty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6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6600" dirty="0"/>
              <a:t>Accessibility: Price per </a:t>
            </a:r>
            <a:r>
              <a:rPr lang="fi-FI" altLang="fi-FI" sz="6600" dirty="0" err="1"/>
              <a:t>gram</a:t>
            </a:r>
            <a:r>
              <a:rPr lang="fi-FI" altLang="fi-FI" sz="6600" dirty="0"/>
              <a:t> of </a:t>
            </a:r>
            <a:r>
              <a:rPr lang="fi-FI" altLang="fi-FI" sz="6600" dirty="0" err="1"/>
              <a:t>fibre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matters</a:t>
            </a:r>
            <a:r>
              <a:rPr lang="fi-FI" altLang="fi-FI" sz="6600" dirty="0"/>
              <a:t>. If </a:t>
            </a:r>
            <a:r>
              <a:rPr lang="fi-FI" altLang="fi-FI" sz="6600" dirty="0" err="1"/>
              <a:t>you</a:t>
            </a:r>
            <a:r>
              <a:rPr lang="fi-FI" altLang="fi-FI" sz="6600" dirty="0"/>
              <a:t> </a:t>
            </a:r>
            <a:r>
              <a:rPr lang="fi-FI" altLang="fi-FI" sz="6600" dirty="0" err="1"/>
              <a:t>want</a:t>
            </a:r>
            <a:r>
              <a:rPr lang="fi-FI" altLang="fi-FI" sz="6600" dirty="0"/>
              <a:t> to position as a </a:t>
            </a:r>
            <a:r>
              <a:rPr lang="fi-FI" altLang="fi-FI" sz="6600" dirty="0" err="1"/>
              <a:t>cost-effective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way</a:t>
            </a:r>
            <a:r>
              <a:rPr lang="fi-FI" altLang="fi-FI" sz="6600" dirty="0"/>
              <a:t> to </a:t>
            </a:r>
            <a:r>
              <a:rPr lang="fi-FI" altLang="fi-FI" sz="6600" dirty="0" err="1"/>
              <a:t>hit</a:t>
            </a:r>
            <a:r>
              <a:rPr lang="fi-FI" altLang="fi-FI" sz="6600" dirty="0"/>
              <a:t> 30 g </a:t>
            </a:r>
            <a:r>
              <a:rPr lang="fi-FI" altLang="fi-FI" sz="6600" dirty="0" err="1"/>
              <a:t>fibre</a:t>
            </a:r>
            <a:r>
              <a:rPr lang="fi-FI" altLang="fi-FI" sz="6600" dirty="0"/>
              <a:t>/</a:t>
            </a:r>
            <a:r>
              <a:rPr lang="fi-FI" altLang="fi-FI" sz="6600" dirty="0" err="1"/>
              <a:t>day</a:t>
            </a:r>
            <a:r>
              <a:rPr lang="fi-FI" altLang="fi-FI" sz="6600" dirty="0"/>
              <a:t> </a:t>
            </a:r>
            <a:r>
              <a:rPr lang="fi-FI" altLang="fi-FI" sz="6600" dirty="0" err="1"/>
              <a:t>with</a:t>
            </a:r>
            <a:r>
              <a:rPr lang="fi-FI" altLang="fi-FI" sz="6600" dirty="0"/>
              <a:t> </a:t>
            </a:r>
            <a:r>
              <a:rPr lang="fi-FI" altLang="fi-FI" sz="6600" dirty="0" err="1"/>
              <a:t>matrix</a:t>
            </a:r>
            <a:r>
              <a:rPr lang="fi-FI" altLang="fi-FI" sz="6600" dirty="0"/>
              <a:t> </a:t>
            </a:r>
            <a:r>
              <a:rPr lang="fi-FI" altLang="fi-FI" sz="6600" dirty="0" err="1"/>
              <a:t>effect</a:t>
            </a:r>
            <a:r>
              <a:rPr lang="fi-FI" altLang="fi-FI" sz="6600" dirty="0"/>
              <a:t>, </a:t>
            </a:r>
            <a:r>
              <a:rPr lang="fi-FI" altLang="fi-FI" sz="6600" dirty="0" err="1"/>
              <a:t>its</a:t>
            </a:r>
            <a:r>
              <a:rPr lang="fi-FI" altLang="fi-FI" sz="6600" dirty="0"/>
              <a:t> </a:t>
            </a:r>
            <a:r>
              <a:rPr lang="fi-FI" altLang="fi-FI" sz="6600" dirty="0" err="1"/>
              <a:t>getting</a:t>
            </a:r>
            <a:r>
              <a:rPr lang="fi-FI" altLang="fi-FI" sz="6600" dirty="0"/>
              <a:t> </a:t>
            </a:r>
            <a:r>
              <a:rPr lang="fi-FI" altLang="fi-FI" sz="6600" dirty="0" err="1"/>
              <a:t>harder</a:t>
            </a:r>
            <a:r>
              <a:rPr lang="fi-FI" altLang="fi-FI" sz="6600" dirty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6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6600" dirty="0" err="1"/>
              <a:t>Clinical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channel</a:t>
            </a:r>
            <a:r>
              <a:rPr lang="fi-FI" altLang="fi-FI" sz="6600" dirty="0"/>
              <a:t> </a:t>
            </a:r>
            <a:r>
              <a:rPr lang="fi-FI" altLang="fi-FI" sz="6600" dirty="0" err="1"/>
              <a:t>fit</a:t>
            </a:r>
            <a:r>
              <a:rPr lang="fi-FI" altLang="fi-FI" sz="6600" dirty="0"/>
              <a:t>: How to </a:t>
            </a:r>
            <a:r>
              <a:rPr lang="fi-FI" altLang="fi-FI" sz="6600" dirty="0" err="1"/>
              <a:t>build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clinic-ready</a:t>
            </a:r>
            <a:r>
              <a:rPr lang="fi-FI" altLang="fi-FI" sz="6600" dirty="0"/>
              <a:t> </a:t>
            </a:r>
            <a:r>
              <a:rPr lang="fi-FI" altLang="fi-FI" sz="6600" dirty="0" err="1"/>
              <a:t>SKUs</a:t>
            </a:r>
            <a:r>
              <a:rPr lang="fi-FI" altLang="fi-FI" sz="6600" dirty="0"/>
              <a:t> </a:t>
            </a:r>
            <a:r>
              <a:rPr lang="fi-FI" altLang="fi-FI" sz="6600" dirty="0" err="1"/>
              <a:t>that</a:t>
            </a:r>
            <a:r>
              <a:rPr lang="fi-FI" altLang="fi-FI" sz="6600" dirty="0"/>
              <a:t> </a:t>
            </a:r>
            <a:r>
              <a:rPr lang="fi-FI" altLang="fi-FI" sz="6600" dirty="0" err="1"/>
              <a:t>meet</a:t>
            </a:r>
            <a:r>
              <a:rPr lang="fi-FI" altLang="fi-FI" sz="6600" dirty="0"/>
              <a:t> </a:t>
            </a:r>
            <a:r>
              <a:rPr lang="fi-FI" altLang="fi-FI" sz="6600" dirty="0" err="1"/>
              <a:t>fibre</a:t>
            </a:r>
            <a:r>
              <a:rPr lang="fi-FI" altLang="fi-FI" sz="6600" dirty="0"/>
              <a:t> + </a:t>
            </a:r>
            <a:r>
              <a:rPr lang="fi-FI" altLang="fi-FI" sz="6600" dirty="0" err="1"/>
              <a:t>whole-grain</a:t>
            </a:r>
            <a:r>
              <a:rPr lang="fi-FI" altLang="fi-FI" sz="6600" dirty="0"/>
              <a:t> </a:t>
            </a:r>
            <a:r>
              <a:rPr lang="fi-FI" altLang="fi-FI" sz="6600" dirty="0" err="1"/>
              <a:t>targets</a:t>
            </a:r>
            <a:r>
              <a:rPr lang="fi-FI" altLang="fi-FI" sz="6600" dirty="0"/>
              <a:t> </a:t>
            </a:r>
            <a:r>
              <a:rPr lang="fi-FI" altLang="fi-FI" sz="6600" i="1" dirty="0"/>
              <a:t>and</a:t>
            </a:r>
            <a:r>
              <a:rPr lang="fi-FI" altLang="fi-FI" sz="6600" dirty="0"/>
              <a:t> </a:t>
            </a:r>
            <a:r>
              <a:rPr lang="fi-FI" altLang="fi-FI" sz="6600" dirty="0" err="1"/>
              <a:t>sodium</a:t>
            </a:r>
            <a:r>
              <a:rPr lang="fi-FI" altLang="fi-FI" sz="6600" dirty="0"/>
              <a:t>/</a:t>
            </a:r>
            <a:r>
              <a:rPr lang="fi-FI" altLang="fi-FI" sz="6600" dirty="0" err="1"/>
              <a:t>sugar</a:t>
            </a:r>
            <a:r>
              <a:rPr lang="fi-FI" altLang="fi-FI" sz="6600" dirty="0"/>
              <a:t> </a:t>
            </a:r>
            <a:r>
              <a:rPr lang="fi-FI" altLang="fi-FI" sz="6600" dirty="0" err="1"/>
              <a:t>caps</a:t>
            </a:r>
            <a:r>
              <a:rPr lang="fi-FI" altLang="fi-FI" sz="6600" dirty="0"/>
              <a:t>: </a:t>
            </a:r>
            <a:r>
              <a:rPr lang="fi-FI" altLang="fi-FI" sz="6600" dirty="0" err="1"/>
              <a:t>simple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outcomes</a:t>
            </a:r>
            <a:r>
              <a:rPr lang="fi-FI" altLang="fi-FI" sz="6600" dirty="0"/>
              <a:t> (</a:t>
            </a:r>
            <a:r>
              <a:rPr lang="fi-FI" altLang="fi-FI" sz="6600" dirty="0" err="1"/>
              <a:t>regularity</a:t>
            </a:r>
            <a:r>
              <a:rPr lang="fi-FI" altLang="fi-FI" sz="6600" dirty="0"/>
              <a:t>, </a:t>
            </a:r>
            <a:r>
              <a:rPr lang="fi-FI" altLang="fi-FI" sz="6600" dirty="0" err="1"/>
              <a:t>satiety</a:t>
            </a:r>
            <a:r>
              <a:rPr lang="fi-FI" altLang="fi-FI" sz="6600" dirty="0"/>
              <a:t>, </a:t>
            </a:r>
            <a:r>
              <a:rPr lang="fi-FI" altLang="fi-FI" sz="6600" dirty="0" err="1"/>
              <a:t>energy</a:t>
            </a:r>
            <a:r>
              <a:rPr lang="fi-FI" altLang="fi-FI" sz="6600" dirty="0"/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6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6600" b="1" dirty="0" err="1"/>
              <a:t>Taste</a:t>
            </a:r>
            <a:r>
              <a:rPr lang="fi-FI" altLang="fi-FI" sz="6600" b="1" dirty="0"/>
              <a:t>:</a:t>
            </a:r>
            <a:r>
              <a:rPr lang="fi-FI" altLang="fi-FI" sz="6600" dirty="0"/>
              <a:t> </a:t>
            </a:r>
            <a:r>
              <a:rPr lang="fi-FI" altLang="fi-FI" sz="6600" dirty="0" err="1"/>
              <a:t>if</a:t>
            </a:r>
            <a:r>
              <a:rPr lang="fi-FI" altLang="fi-FI" sz="6600" dirty="0"/>
              <a:t> </a:t>
            </a:r>
            <a:r>
              <a:rPr lang="fi-FI" altLang="fi-FI" sz="6600" dirty="0" err="1"/>
              <a:t>positioned</a:t>
            </a:r>
            <a:r>
              <a:rPr lang="fi-FI" altLang="fi-FI" sz="6600" dirty="0"/>
              <a:t> as food it </a:t>
            </a:r>
            <a:r>
              <a:rPr lang="fi-FI" altLang="fi-FI" sz="6600" dirty="0" err="1"/>
              <a:t>should</a:t>
            </a:r>
            <a:r>
              <a:rPr lang="fi-FI" altLang="fi-FI" sz="6600" dirty="0"/>
              <a:t> </a:t>
            </a:r>
            <a:r>
              <a:rPr lang="fi-FI" altLang="fi-FI" sz="6600" dirty="0" err="1"/>
              <a:t>taste</a:t>
            </a:r>
            <a:r>
              <a:rPr lang="fi-FI" altLang="fi-FI" sz="6600" dirty="0"/>
              <a:t> </a:t>
            </a:r>
            <a:r>
              <a:rPr lang="fi-FI" altLang="fi-FI" sz="6600" dirty="0" err="1"/>
              <a:t>good</a:t>
            </a:r>
            <a:r>
              <a:rPr lang="fi-FI" altLang="fi-FI" sz="6600" dirty="0"/>
              <a:t>!</a:t>
            </a:r>
          </a:p>
        </p:txBody>
      </p:sp>
      <p:pic>
        <p:nvPicPr>
          <p:cNvPr id="5" name="Kuva 4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F4FD9D69-5CFA-3DC1-73AD-5E327DC68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95" b="14378"/>
          <a:stretch/>
        </p:blipFill>
        <p:spPr>
          <a:xfrm>
            <a:off x="15737006" y="7810501"/>
            <a:ext cx="2544067" cy="24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5A4BC-E474-58A6-9385-35D1BF9C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BBA7A56-1E64-B852-5A91-7287447B6178}"/>
              </a:ext>
            </a:extLst>
          </p:cNvPr>
          <p:cNvSpPr/>
          <p:nvPr/>
        </p:nvSpPr>
        <p:spPr>
          <a:xfrm>
            <a:off x="1066800" y="3543300"/>
            <a:ext cx="4876800" cy="6110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800" b="1" dirty="0">
                <a:solidFill>
                  <a:sysClr val="windowText" lastClr="000000"/>
                </a:solidFill>
              </a:rPr>
              <a:t>SUPPLEMENTS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1DAD2F3F-9EA2-5421-2001-53CC3C6C6A5A}"/>
              </a:ext>
            </a:extLst>
          </p:cNvPr>
          <p:cNvSpPr/>
          <p:nvPr/>
        </p:nvSpPr>
        <p:spPr>
          <a:xfrm>
            <a:off x="13683491" y="3543300"/>
            <a:ext cx="2743200" cy="6110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4800" b="1" dirty="0">
                <a:solidFill>
                  <a:sysClr val="windowText" lastClr="000000"/>
                </a:solidFill>
              </a:rPr>
              <a:t>FOOD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6E05BE94-680F-071F-0DB1-24E7B6D18EE9}"/>
              </a:ext>
            </a:extLst>
          </p:cNvPr>
          <p:cNvSpPr txBox="1"/>
          <p:nvPr/>
        </p:nvSpPr>
        <p:spPr>
          <a:xfrm>
            <a:off x="1251709" y="647700"/>
            <a:ext cx="15588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MICROBIOME FOODS: PICK A POSITION</a:t>
            </a:r>
            <a:endParaRPr lang="fi-FI" sz="7200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</p:txBody>
      </p:sp>
      <p:sp>
        <p:nvSpPr>
          <p:cNvPr id="61" name="Nuoli: Vasen-oikea 60">
            <a:extLst>
              <a:ext uri="{FF2B5EF4-FFF2-40B4-BE49-F238E27FC236}">
                <a16:creationId xmlns:a16="http://schemas.microsoft.com/office/drawing/2014/main" id="{F4D7FDFB-0C7F-9C31-B858-C9BC5281AC9E}"/>
              </a:ext>
            </a:extLst>
          </p:cNvPr>
          <p:cNvSpPr/>
          <p:nvPr/>
        </p:nvSpPr>
        <p:spPr>
          <a:xfrm>
            <a:off x="1502155" y="4896581"/>
            <a:ext cx="15131290" cy="801441"/>
          </a:xfrm>
          <a:prstGeom prst="leftRightArrow">
            <a:avLst>
              <a:gd name="adj1" fmla="val 75877"/>
              <a:gd name="adj2" fmla="val 82346"/>
            </a:avLst>
          </a:prstGeom>
          <a:solidFill>
            <a:schemeClr val="bg2">
              <a:lumMod val="50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40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6A2193C7-7AE1-CCE6-6FC0-26D30AE61181}"/>
              </a:ext>
            </a:extLst>
          </p:cNvPr>
          <p:cNvSpPr/>
          <p:nvPr/>
        </p:nvSpPr>
        <p:spPr>
          <a:xfrm>
            <a:off x="10586999" y="6045883"/>
            <a:ext cx="6177001" cy="26804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3600" dirty="0">
                <a:solidFill>
                  <a:sysClr val="windowText" lastClr="000000"/>
                </a:solidFill>
              </a:rPr>
              <a:t>TASTE</a:t>
            </a:r>
          </a:p>
          <a:p>
            <a:pPr algn="r"/>
            <a:r>
              <a:rPr lang="fi-FI" sz="3600" dirty="0">
                <a:solidFill>
                  <a:sysClr val="windowText" lastClr="000000"/>
                </a:solidFill>
              </a:rPr>
              <a:t>PRICE/VALUE</a:t>
            </a:r>
          </a:p>
          <a:p>
            <a:pPr algn="r"/>
            <a:r>
              <a:rPr lang="fi-FI" altLang="fi-FI" sz="3600" dirty="0">
                <a:solidFill>
                  <a:schemeClr val="tx1"/>
                </a:solidFill>
              </a:rPr>
              <a:t>HEALTHFULNESS/NUTRITION</a:t>
            </a:r>
            <a:endParaRPr lang="fi-FI" sz="3600" dirty="0">
              <a:solidFill>
                <a:sysClr val="windowText" lastClr="000000"/>
              </a:solidFill>
            </a:endParaRPr>
          </a:p>
          <a:p>
            <a:pPr algn="r"/>
            <a:endParaRPr lang="fi-FI" sz="3600" dirty="0">
              <a:solidFill>
                <a:sysClr val="windowText" lastClr="000000"/>
              </a:solidFill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B0DD6115-2F70-DDFD-26C0-77AA822A4A2F}"/>
              </a:ext>
            </a:extLst>
          </p:cNvPr>
          <p:cNvSpPr/>
          <p:nvPr/>
        </p:nvSpPr>
        <p:spPr>
          <a:xfrm>
            <a:off x="1379865" y="5755004"/>
            <a:ext cx="6177001" cy="26804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600" dirty="0">
                <a:solidFill>
                  <a:schemeClr val="tx1"/>
                </a:solidFill>
              </a:rPr>
              <a:t>GOAL-FIRST EFFICACY</a:t>
            </a:r>
          </a:p>
          <a:p>
            <a:r>
              <a:rPr lang="fi-FI" sz="3600" dirty="0">
                <a:solidFill>
                  <a:schemeClr val="tx1"/>
                </a:solidFill>
              </a:rPr>
              <a:t>SAFETY/QUALITY PROOF</a:t>
            </a:r>
          </a:p>
          <a:p>
            <a:r>
              <a:rPr lang="fi-FI" sz="3600" dirty="0">
                <a:solidFill>
                  <a:schemeClr val="tx1"/>
                </a:solidFill>
              </a:rPr>
              <a:t>TASTE/FORMAT</a:t>
            </a:r>
          </a:p>
        </p:txBody>
      </p:sp>
      <p:pic>
        <p:nvPicPr>
          <p:cNvPr id="11" name="Kuva 10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E2C1D5FB-62E7-5693-3854-BA1DDBAC8D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29" y="4601294"/>
            <a:ext cx="1299941" cy="1177955"/>
          </a:xfrm>
          <a:prstGeom prst="rect">
            <a:avLst/>
          </a:prstGeom>
        </p:spPr>
      </p:pic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D7266C6-DD8E-254F-1B15-B3B3B92FF9B0}"/>
              </a:ext>
            </a:extLst>
          </p:cNvPr>
          <p:cNvSpPr/>
          <p:nvPr/>
        </p:nvSpPr>
        <p:spPr>
          <a:xfrm>
            <a:off x="12264704" y="4753496"/>
            <a:ext cx="1821807" cy="10015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ysClr val="windowText" lastClr="000000"/>
                </a:solidFill>
              </a:rPr>
              <a:t>HEALTHY</a:t>
            </a:r>
          </a:p>
          <a:p>
            <a:pPr algn="ctr"/>
            <a:r>
              <a:rPr lang="fi-FI" sz="3200" dirty="0">
                <a:solidFill>
                  <a:sysClr val="windowText" lastClr="000000"/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7168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8103" y="0"/>
            <a:ext cx="6464503" cy="10287000"/>
          </a:xfrm>
          <a:prstGeom prst="rect">
            <a:avLst/>
          </a:prstGeom>
          <a:solidFill>
            <a:srgbClr val="94BFC8"/>
          </a:solid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369788" y="1333500"/>
            <a:ext cx="5650012" cy="7449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00"/>
              </a:lnSpc>
              <a:spcBef>
                <a:spcPct val="0"/>
              </a:spcBef>
            </a:pPr>
            <a:r>
              <a:rPr lang="en-US" sz="66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KEY TAKE AWAY </a:t>
            </a:r>
            <a:r>
              <a:rPr lang="en-US" sz="5400" dirty="0"/>
              <a:t>Microbiome foods can be effective, but winning in market is harder than winning in R&amp;D.</a:t>
            </a:r>
          </a:p>
          <a:p>
            <a:pPr algn="r">
              <a:lnSpc>
                <a:spcPts val="6500"/>
              </a:lnSpc>
              <a:spcBef>
                <a:spcPct val="0"/>
              </a:spcBef>
            </a:pPr>
            <a:endParaRPr lang="en-US" sz="5400" dirty="0"/>
          </a:p>
          <a:p>
            <a:pPr marL="0" lvl="0" indent="0" algn="r">
              <a:lnSpc>
                <a:spcPts val="6500"/>
              </a:lnSpc>
              <a:spcBef>
                <a:spcPct val="0"/>
              </a:spcBef>
            </a:pPr>
            <a:endParaRPr lang="en-US" sz="4400" u="none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75CC087-94DC-17FC-461A-F5070ECB619C}"/>
              </a:ext>
            </a:extLst>
          </p:cNvPr>
          <p:cNvSpPr txBox="1"/>
          <p:nvPr/>
        </p:nvSpPr>
        <p:spPr>
          <a:xfrm>
            <a:off x="6834290" y="482203"/>
            <a:ext cx="11301309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There is a market, but The Market is still under development.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In foods, taste and price beat science at the shelf - use science to support, not to sell.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Ride the trend - don’t try to invent it.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Be smart with positioning: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If it’s positioned as food, taste is non-negotiable.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If it’s positioned as a supplement, efficacy and proof matter more than price.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Convenience and occasion drive use - make it easy to choose, easy to use, everywhere. </a:t>
            </a:r>
          </a:p>
        </p:txBody>
      </p:sp>
    </p:spTree>
    <p:extLst>
      <p:ext uri="{BB962C8B-B14F-4D97-AF65-F5344CB8AC3E}">
        <p14:creationId xmlns:p14="http://schemas.microsoft.com/office/powerpoint/2010/main" val="76381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tietokone, kello&#10;&#10;Kuvaus luotu automaattisesti">
            <a:extLst>
              <a:ext uri="{FF2B5EF4-FFF2-40B4-BE49-F238E27FC236}">
                <a16:creationId xmlns:a16="http://schemas.microsoft.com/office/drawing/2014/main" id="{4E3FF435-DA32-44B7-A478-30B49873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8288001" cy="10491355"/>
          </a:xfrm>
          <a:prstGeom prst="rect">
            <a:avLst/>
          </a:prstGeom>
        </p:spPr>
      </p:pic>
      <p:pic>
        <p:nvPicPr>
          <p:cNvPr id="19" name="Kuva 18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F7EEFEF7-FD22-406E-8066-2404ACFD1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183" y="5818536"/>
            <a:ext cx="2093567" cy="1897109"/>
          </a:xfrm>
          <a:prstGeom prst="rect">
            <a:avLst/>
          </a:prstGeom>
        </p:spPr>
      </p:pic>
      <p:pic>
        <p:nvPicPr>
          <p:cNvPr id="2" name="Kuva 1" descr="Kuva, joka sisältää kohteen merkki, ulko, lopetus, ruoka&#10;&#10;Kuvaus luotu automaattisesti">
            <a:extLst>
              <a:ext uri="{FF2B5EF4-FFF2-40B4-BE49-F238E27FC236}">
                <a16:creationId xmlns:a16="http://schemas.microsoft.com/office/drawing/2014/main" id="{E9A91690-8388-439D-AACD-B6E8D47959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8880" y="5818536"/>
            <a:ext cx="3305066" cy="18971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4A08195-F1BB-84E9-5124-203FAD2C4A95}"/>
              </a:ext>
            </a:extLst>
          </p:cNvPr>
          <p:cNvSpPr txBox="1"/>
          <p:nvPr/>
        </p:nvSpPr>
        <p:spPr>
          <a:xfrm>
            <a:off x="1981200" y="4271073"/>
            <a:ext cx="11811000" cy="3698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6500"/>
              </a:lnSpc>
              <a:spcBef>
                <a:spcPct val="0"/>
              </a:spcBef>
            </a:pPr>
            <a:r>
              <a:rPr lang="en-US" sz="16600" u="none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THANK YOU</a:t>
            </a:r>
          </a:p>
          <a:p>
            <a:pPr marL="0" lvl="0" indent="0">
              <a:lnSpc>
                <a:spcPts val="6500"/>
              </a:lnSpc>
              <a:spcBef>
                <a:spcPct val="0"/>
              </a:spcBef>
            </a:pPr>
            <a:endParaRPr lang="en-US" sz="5400" u="none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en-US" sz="4400" u="none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Mika Aalto</a:t>
            </a:r>
          </a:p>
          <a:p>
            <a:pPr marL="0" lvl="0" indent="0">
              <a:spcBef>
                <a:spcPct val="0"/>
              </a:spcBef>
            </a:pPr>
            <a:r>
              <a:rPr lang="en-US" sz="44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  <a:hlinkClick r:id="rId5"/>
              </a:rPr>
              <a:t>mika.aalto@gutlyfoods.com</a:t>
            </a:r>
            <a:endParaRPr lang="en-US" sz="4400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  <a:p>
            <a:pPr marL="0" lvl="0" indent="0">
              <a:spcBef>
                <a:spcPct val="0"/>
              </a:spcBef>
            </a:pPr>
            <a:r>
              <a:rPr lang="en-US" sz="4400" u="none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Phone: +358 400 528151</a:t>
            </a:r>
            <a:endParaRPr lang="en-US" sz="2800" u="none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2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tietokone, kello&#10;&#10;Kuvaus luotu automaattisesti">
            <a:extLst>
              <a:ext uri="{FF2B5EF4-FFF2-40B4-BE49-F238E27FC236}">
                <a16:creationId xmlns:a16="http://schemas.microsoft.com/office/drawing/2014/main" id="{991F85BB-0119-47BE-8540-53542FD29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52"/>
          <a:stretch/>
        </p:blipFill>
        <p:spPr>
          <a:xfrm>
            <a:off x="0" y="-15240"/>
            <a:ext cx="18288000" cy="103251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4400" y="647700"/>
            <a:ext cx="16611599" cy="2735846"/>
            <a:chOff x="-13876887" y="-1082033"/>
            <a:chExt cx="22148801" cy="3647793"/>
          </a:xfrm>
        </p:grpSpPr>
        <p:sp>
          <p:nvSpPr>
            <p:cNvPr id="10" name="TextBox 10"/>
            <p:cNvSpPr txBox="1"/>
            <p:nvPr/>
          </p:nvSpPr>
          <p:spPr>
            <a:xfrm>
              <a:off x="-13876887" y="-1082033"/>
              <a:ext cx="22148801" cy="23596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spcBef>
                  <a:spcPct val="0"/>
                </a:spcBef>
              </a:pPr>
              <a:r>
                <a:rPr lang="en-US" sz="9600" dirty="0">
                  <a:solidFill>
                    <a:schemeClr val="accent1">
                      <a:lumMod val="50000"/>
                    </a:schemeClr>
                  </a:solidFill>
                  <a:latin typeface="Gill Sans Nova Cond XBd" panose="020B0A06020104020203" pitchFamily="34" charset="0"/>
                </a:rPr>
                <a:t>GUTLY  </a:t>
              </a:r>
              <a:r>
                <a:rPr lang="en-US" sz="11500" dirty="0">
                  <a:solidFill>
                    <a:schemeClr val="accent1">
                      <a:lumMod val="50000"/>
                    </a:schemeClr>
                  </a:solidFill>
                  <a:latin typeface="Gill Sans Nova Cond XBd" panose="020B0A06020104020203" pitchFamily="34" charset="0"/>
                </a:rPr>
                <a:t>- </a:t>
              </a:r>
              <a:r>
                <a:rPr lang="en-US" sz="8800" dirty="0">
                  <a:solidFill>
                    <a:schemeClr val="accent1">
                      <a:lumMod val="50000"/>
                    </a:schemeClr>
                  </a:solidFill>
                  <a:latin typeface="Gill Sans Nova Cond XBd" panose="020B0A06020104020203" pitchFamily="34" charset="0"/>
                </a:rPr>
                <a:t>MISSION</a:t>
              </a:r>
              <a:endParaRPr lang="en-US" sz="960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114" y="1980130"/>
              <a:ext cx="7232025" cy="585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92"/>
                </a:lnSpc>
                <a:spcBef>
                  <a:spcPct val="0"/>
                </a:spcBef>
              </a:pPr>
              <a:endParaRPr lang="en-US" sz="2600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31" name="Kuva 30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44BF05C7-2C9A-435F-BBC0-FAA33DB395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95" b="14378"/>
          <a:stretch/>
        </p:blipFill>
        <p:spPr>
          <a:xfrm>
            <a:off x="15787475" y="7848601"/>
            <a:ext cx="2544067" cy="2476499"/>
          </a:xfrm>
          <a:prstGeom prst="rect">
            <a:avLst/>
          </a:prstGeom>
        </p:spPr>
      </p:pic>
      <p:grpSp>
        <p:nvGrpSpPr>
          <p:cNvPr id="35" name="Group 12">
            <a:extLst>
              <a:ext uri="{FF2B5EF4-FFF2-40B4-BE49-F238E27FC236}">
                <a16:creationId xmlns:a16="http://schemas.microsoft.com/office/drawing/2014/main" id="{DF3199A2-7571-424D-A94C-2FFF3CC825C3}"/>
              </a:ext>
            </a:extLst>
          </p:cNvPr>
          <p:cNvGrpSpPr/>
          <p:nvPr/>
        </p:nvGrpSpPr>
        <p:grpSpPr>
          <a:xfrm>
            <a:off x="2300595" y="3290289"/>
            <a:ext cx="11491605" cy="5434611"/>
            <a:chOff x="0" y="0"/>
            <a:chExt cx="2744861" cy="2527481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E60628F-326A-45E6-A53E-8FB85AA41565}"/>
                </a:ext>
              </a:extLst>
            </p:cNvPr>
            <p:cNvSpPr/>
            <p:nvPr/>
          </p:nvSpPr>
          <p:spPr>
            <a:xfrm>
              <a:off x="0" y="0"/>
              <a:ext cx="2744861" cy="2527482"/>
            </a:xfrm>
            <a:custGeom>
              <a:avLst/>
              <a:gdLst/>
              <a:ahLst/>
              <a:cxnLst/>
              <a:rect l="l" t="t" r="r" b="b"/>
              <a:pathLst>
                <a:path w="2744861" h="2527482">
                  <a:moveTo>
                    <a:pt x="2620401" y="2527481"/>
                  </a:moveTo>
                  <a:lnTo>
                    <a:pt x="124460" y="2527481"/>
                  </a:lnTo>
                  <a:cubicBezTo>
                    <a:pt x="55880" y="2527481"/>
                    <a:pt x="0" y="2471601"/>
                    <a:pt x="0" y="2403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401" y="0"/>
                  </a:lnTo>
                  <a:cubicBezTo>
                    <a:pt x="2688981" y="0"/>
                    <a:pt x="2744861" y="55880"/>
                    <a:pt x="2744861" y="124460"/>
                  </a:cubicBezTo>
                  <a:lnTo>
                    <a:pt x="2744861" y="2403022"/>
                  </a:lnTo>
                  <a:cubicBezTo>
                    <a:pt x="2744861" y="2471601"/>
                    <a:pt x="2688981" y="2527482"/>
                    <a:pt x="2620401" y="2527482"/>
                  </a:cubicBezTo>
                  <a:close/>
                </a:path>
              </a:pathLst>
            </a:custGeom>
            <a:solidFill>
              <a:srgbClr val="F8F4EB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32D870D-81DD-4C95-B943-9953E87815A0}"/>
              </a:ext>
            </a:extLst>
          </p:cNvPr>
          <p:cNvSpPr txBox="1"/>
          <p:nvPr/>
        </p:nvSpPr>
        <p:spPr>
          <a:xfrm>
            <a:off x="4081236" y="998220"/>
            <a:ext cx="386785" cy="53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®</a:t>
            </a:r>
            <a:endParaRPr lang="en-US" sz="36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0E17679-05F2-451C-BDB0-024F8B84947F}"/>
              </a:ext>
            </a:extLst>
          </p:cNvPr>
          <p:cNvSpPr txBox="1"/>
          <p:nvPr/>
        </p:nvSpPr>
        <p:spPr>
          <a:xfrm>
            <a:off x="2743200" y="4260830"/>
            <a:ext cx="1066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5200" b="1" spc="-50" dirty="0" err="1">
                <a:solidFill>
                  <a:schemeClr val="accent1">
                    <a:lumMod val="50000"/>
                  </a:schemeClr>
                </a:solidFill>
                <a:latin typeface="League Spartan Bold"/>
              </a:rPr>
              <a:t>Gutly</a:t>
            </a:r>
            <a:r>
              <a:rPr lang="en-US" sz="5200" b="1" spc="-50" dirty="0">
                <a:solidFill>
                  <a:schemeClr val="accent1">
                    <a:lumMod val="50000"/>
                  </a:schemeClr>
                </a:solidFill>
                <a:latin typeface="League Spartan Bold"/>
              </a:rPr>
              <a:t> transforms Northern superfoods and side-streams into personalized smart foods for T2D prevention (and beyond)</a:t>
            </a:r>
            <a:r>
              <a:rPr lang="en-US" sz="5400" dirty="0"/>
              <a:t>.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0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26ED512-3E61-4782-9C8C-3525AE09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951" y="987152"/>
            <a:ext cx="5603811" cy="17584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2DF4CBE-A2AF-4FAF-9D8A-E679E6024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52" y="3883288"/>
            <a:ext cx="4987705" cy="14579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55B8655-FAA2-4FCF-BCBA-5A8FB2F5BF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3" b="23665"/>
          <a:stretch/>
        </p:blipFill>
        <p:spPr>
          <a:xfrm>
            <a:off x="10210800" y="987152"/>
            <a:ext cx="5603811" cy="14348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305C6B2-BD17-40C7-80F4-976142B0E9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325"/>
          <a:stretch/>
        </p:blipFill>
        <p:spPr>
          <a:xfrm>
            <a:off x="13501434" y="3751471"/>
            <a:ext cx="4245071" cy="11995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2A8A0BF-ED38-416F-9BA5-9BA789CD5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1" y="8225377"/>
            <a:ext cx="7702134" cy="15354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6B52358-A93B-4087-A3F3-D23A8E533C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160" y="5896068"/>
            <a:ext cx="4778050" cy="162661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5C60907-552F-4F75-A054-9BC52269FA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3762"/>
          <a:stretch/>
        </p:blipFill>
        <p:spPr>
          <a:xfrm>
            <a:off x="13340934" y="5956936"/>
            <a:ext cx="4410906" cy="12618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2D8AA2E9-2FA9-4BF2-B81A-AE14D7961F5C}"/>
              </a:ext>
            </a:extLst>
          </p:cNvPr>
          <p:cNvGrpSpPr/>
          <p:nvPr/>
        </p:nvGrpSpPr>
        <p:grpSpPr>
          <a:xfrm>
            <a:off x="4349906" y="2606753"/>
            <a:ext cx="9588189" cy="5073492"/>
            <a:chOff x="29933" y="200836"/>
            <a:chExt cx="2829273" cy="2527482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FD72C68-682B-42A2-8345-D23977E8C616}"/>
                </a:ext>
              </a:extLst>
            </p:cNvPr>
            <p:cNvSpPr/>
            <p:nvPr/>
          </p:nvSpPr>
          <p:spPr>
            <a:xfrm>
              <a:off x="29933" y="200836"/>
              <a:ext cx="2829273" cy="2527482"/>
            </a:xfrm>
            <a:custGeom>
              <a:avLst/>
              <a:gdLst/>
              <a:ahLst/>
              <a:cxnLst/>
              <a:rect l="l" t="t" r="r" b="b"/>
              <a:pathLst>
                <a:path w="2744861" h="2527482">
                  <a:moveTo>
                    <a:pt x="2620401" y="2527481"/>
                  </a:moveTo>
                  <a:lnTo>
                    <a:pt x="124460" y="2527481"/>
                  </a:lnTo>
                  <a:cubicBezTo>
                    <a:pt x="55880" y="2527481"/>
                    <a:pt x="0" y="2471601"/>
                    <a:pt x="0" y="2403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401" y="0"/>
                  </a:lnTo>
                  <a:cubicBezTo>
                    <a:pt x="2688981" y="0"/>
                    <a:pt x="2744861" y="55880"/>
                    <a:pt x="2744861" y="124460"/>
                  </a:cubicBezTo>
                  <a:lnTo>
                    <a:pt x="2744861" y="2403022"/>
                  </a:lnTo>
                  <a:cubicBezTo>
                    <a:pt x="2744861" y="2471601"/>
                    <a:pt x="2688981" y="2527482"/>
                    <a:pt x="2620401" y="2527482"/>
                  </a:cubicBezTo>
                  <a:close/>
                </a:path>
              </a:pathLst>
            </a:custGeom>
            <a:solidFill>
              <a:srgbClr val="F8F4EB"/>
            </a:solidFill>
            <a:ln w="57150">
              <a:solidFill>
                <a:schemeClr val="tx2"/>
              </a:solidFill>
            </a:ln>
          </p:spPr>
          <p:txBody>
            <a:bodyPr anchor="ctr"/>
            <a:lstStyle/>
            <a:p>
              <a:pPr algn="ctr"/>
              <a:r>
                <a:rPr lang="fi-FI" sz="4800" b="1" spc="-50" dirty="0">
                  <a:solidFill>
                    <a:schemeClr val="accent1">
                      <a:lumMod val="50000"/>
                    </a:schemeClr>
                  </a:solidFill>
                  <a:latin typeface="League Spartan Bold"/>
                </a:rPr>
                <a:t>THERE IS CLEAR SCIENTIFIC </a:t>
              </a:r>
            </a:p>
            <a:p>
              <a:pPr algn="ctr"/>
              <a:r>
                <a:rPr lang="fi-FI" sz="4800" b="1" spc="-50" dirty="0">
                  <a:solidFill>
                    <a:schemeClr val="accent1">
                      <a:lumMod val="50000"/>
                    </a:schemeClr>
                  </a:solidFill>
                  <a:latin typeface="League Spartan Bold"/>
                </a:rPr>
                <a:t>EVIDENCE THAT SPECIFIC </a:t>
              </a:r>
            </a:p>
            <a:p>
              <a:pPr algn="ctr"/>
              <a:r>
                <a:rPr lang="fi-FI" sz="4800" b="1" spc="-50" dirty="0">
                  <a:solidFill>
                    <a:schemeClr val="accent1">
                      <a:lumMod val="50000"/>
                    </a:schemeClr>
                  </a:solidFill>
                  <a:latin typeface="League Spartan Bold"/>
                </a:rPr>
                <a:t>NUTRIENTS AND GUT MICROBES </a:t>
              </a:r>
            </a:p>
            <a:p>
              <a:pPr algn="ctr"/>
              <a:r>
                <a:rPr lang="fi-FI" sz="4800" b="1" spc="-50" dirty="0">
                  <a:solidFill>
                    <a:schemeClr val="accent1">
                      <a:lumMod val="50000"/>
                    </a:schemeClr>
                  </a:solidFill>
                  <a:latin typeface="League Spartan Bold"/>
                </a:rPr>
                <a:t>HAVE POSITIVE IMPACT </a:t>
              </a:r>
            </a:p>
            <a:p>
              <a:pPr algn="ctr"/>
              <a:r>
                <a:rPr lang="fi-FI" sz="4800" b="1" spc="-50" dirty="0">
                  <a:solidFill>
                    <a:schemeClr val="accent1">
                      <a:lumMod val="50000"/>
                    </a:schemeClr>
                  </a:solidFill>
                  <a:latin typeface="League Spartan Bold"/>
                </a:rPr>
                <a:t>ON BLOOD GLUCOSE LEVELS AND INSULIN RESISTANCE</a:t>
              </a:r>
            </a:p>
          </p:txBody>
        </p:sp>
      </p:grp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DB671DF-8391-4B97-A543-402A7CEF0D23}"/>
              </a:ext>
            </a:extLst>
          </p:cNvPr>
          <p:cNvSpPr txBox="1"/>
          <p:nvPr/>
        </p:nvSpPr>
        <p:spPr>
          <a:xfrm>
            <a:off x="1795936" y="7894166"/>
            <a:ext cx="351827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F4F4F"/>
                </a:solidFill>
                <a:latin typeface="Roboto" panose="02000000000000000000" pitchFamily="2" charset="0"/>
              </a:rPr>
              <a:t>“P</a:t>
            </a:r>
            <a:r>
              <a:rPr lang="en-US" b="1" i="1" dirty="0">
                <a:solidFill>
                  <a:srgbClr val="4F4F4F"/>
                </a:solidFill>
                <a:effectLst/>
                <a:latin typeface="Roboto" panose="02000000000000000000" pitchFamily="2" charset="0"/>
              </a:rPr>
              <a:t>erson’s gut microbiota could predict how quickly their blood sugar would increase in response to eating a particular food.”</a:t>
            </a:r>
            <a:endParaRPr lang="fi-FI" b="1" i="1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B72DC92-DE0D-4D22-9E64-2D5DD3FE5122}"/>
              </a:ext>
            </a:extLst>
          </p:cNvPr>
          <p:cNvSpPr txBox="1"/>
          <p:nvPr/>
        </p:nvSpPr>
        <p:spPr>
          <a:xfrm>
            <a:off x="13938568" y="7734300"/>
            <a:ext cx="337080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F4F4F"/>
                </a:solidFill>
                <a:latin typeface="Roboto" panose="02000000000000000000" pitchFamily="2" charset="0"/>
              </a:rPr>
              <a:t>“Experiments in animal and human studies have produced growing evidence for the causality of the gut microbiome in developing obesity and T2D</a:t>
            </a:r>
            <a:r>
              <a:rPr lang="en-US" i="1" dirty="0">
                <a:solidFill>
                  <a:srgbClr val="4F4F4F"/>
                </a:solidFill>
                <a:latin typeface="Roboto" panose="02000000000000000000" pitchFamily="2" charset="0"/>
              </a:rPr>
              <a:t>.”</a:t>
            </a:r>
            <a:endParaRPr lang="fi-FI" i="1" dirty="0">
              <a:solidFill>
                <a:srgbClr val="4F4F4F"/>
              </a:solidFill>
              <a:latin typeface="Roboto" panose="02000000000000000000" pitchFamily="2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4715A8E-A58E-4415-A77D-697236705B4C}"/>
              </a:ext>
            </a:extLst>
          </p:cNvPr>
          <p:cNvSpPr txBox="1"/>
          <p:nvPr/>
        </p:nvSpPr>
        <p:spPr>
          <a:xfrm>
            <a:off x="800471" y="1497439"/>
            <a:ext cx="296946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”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Increased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intake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of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soluble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DF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over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a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short-duration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in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Chinese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patients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with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D2M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was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able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to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significantly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improve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blood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glucose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levels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and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insulin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 </a:t>
            </a:r>
            <a:r>
              <a:rPr lang="fi-FI" b="1" i="1" dirty="0" err="1">
                <a:solidFill>
                  <a:srgbClr val="4F4F4F"/>
                </a:solidFill>
                <a:latin typeface="Roboto" panose="02000000000000000000" pitchFamily="2" charset="0"/>
              </a:rPr>
              <a:t>resistance</a:t>
            </a:r>
            <a:r>
              <a:rPr lang="fi-FI" b="1" i="1" dirty="0">
                <a:solidFill>
                  <a:srgbClr val="4F4F4F"/>
                </a:solidFill>
                <a:latin typeface="Roboto" panose="02000000000000000000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7147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FC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34888-E716-1956-1E1D-B84E19FF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E9A806E-8FD1-5A54-52A3-A5634C26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951" y="987152"/>
            <a:ext cx="5603811" cy="17584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CE8E72A-6E76-7EC1-087F-F7A57C94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52" y="3883288"/>
            <a:ext cx="4987705" cy="14579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BEDADF5-D57A-A5D3-DA55-41654124E3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3" b="23665"/>
          <a:stretch/>
        </p:blipFill>
        <p:spPr>
          <a:xfrm>
            <a:off x="10210800" y="987152"/>
            <a:ext cx="5603811" cy="143489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C481696-68CC-687D-BADE-1FC36F693B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325"/>
          <a:stretch/>
        </p:blipFill>
        <p:spPr>
          <a:xfrm>
            <a:off x="13501434" y="3751471"/>
            <a:ext cx="4245071" cy="11995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CADF3F0-B123-9164-CDD5-47B15581C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1" y="8225377"/>
            <a:ext cx="7702134" cy="15354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06CD503-1639-C873-F02B-925845A0A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160" y="5896068"/>
            <a:ext cx="4778050" cy="162661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80E40B2-30CB-A831-ED3B-2212FABD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3762"/>
          <a:stretch/>
        </p:blipFill>
        <p:spPr>
          <a:xfrm>
            <a:off x="13340934" y="5956936"/>
            <a:ext cx="4410906" cy="12618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BA0F6E9A-B174-3356-0B40-46AC6F5C8786}"/>
              </a:ext>
            </a:extLst>
          </p:cNvPr>
          <p:cNvGrpSpPr/>
          <p:nvPr/>
        </p:nvGrpSpPr>
        <p:grpSpPr>
          <a:xfrm>
            <a:off x="4349906" y="2606753"/>
            <a:ext cx="9588189" cy="5073492"/>
            <a:chOff x="29933" y="200836"/>
            <a:chExt cx="2829273" cy="2527482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54F9D40-256A-780F-67CC-F9348BE8D5E2}"/>
                </a:ext>
              </a:extLst>
            </p:cNvPr>
            <p:cNvSpPr/>
            <p:nvPr/>
          </p:nvSpPr>
          <p:spPr>
            <a:xfrm>
              <a:off x="29933" y="200836"/>
              <a:ext cx="2829273" cy="2527482"/>
            </a:xfrm>
            <a:custGeom>
              <a:avLst/>
              <a:gdLst/>
              <a:ahLst/>
              <a:cxnLst/>
              <a:rect l="l" t="t" r="r" b="b"/>
              <a:pathLst>
                <a:path w="2744861" h="2527482">
                  <a:moveTo>
                    <a:pt x="2620401" y="2527481"/>
                  </a:moveTo>
                  <a:lnTo>
                    <a:pt x="124460" y="2527481"/>
                  </a:lnTo>
                  <a:cubicBezTo>
                    <a:pt x="55880" y="2527481"/>
                    <a:pt x="0" y="2471601"/>
                    <a:pt x="0" y="2403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401" y="0"/>
                  </a:lnTo>
                  <a:cubicBezTo>
                    <a:pt x="2688981" y="0"/>
                    <a:pt x="2744861" y="55880"/>
                    <a:pt x="2744861" y="124460"/>
                  </a:cubicBezTo>
                  <a:lnTo>
                    <a:pt x="2744861" y="2403022"/>
                  </a:lnTo>
                  <a:cubicBezTo>
                    <a:pt x="2744861" y="2471601"/>
                    <a:pt x="2688981" y="2527482"/>
                    <a:pt x="2620401" y="2527482"/>
                  </a:cubicBezTo>
                  <a:close/>
                </a:path>
              </a:pathLst>
            </a:custGeom>
            <a:solidFill>
              <a:srgbClr val="F8F4EB"/>
            </a:solidFill>
            <a:ln w="57150">
              <a:solidFill>
                <a:schemeClr val="tx2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800" b="1" i="0" u="none" strike="noStrike" kern="1200" cap="none" spc="-5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League Spartan Bold"/>
                  <a:ea typeface="+mn-ea"/>
                  <a:cs typeface="+mn-cs"/>
                </a:rPr>
                <a:t>…AND YET, THE MARKET FOR FOOD BASED T2D ”THERAPIES” IS SMALL AND FRAGMENTED.</a:t>
              </a:r>
            </a:p>
          </p:txBody>
        </p:sp>
      </p:grp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FF62986-73FB-9C3C-40ED-D1916D4FBED3}"/>
              </a:ext>
            </a:extLst>
          </p:cNvPr>
          <p:cNvSpPr txBox="1"/>
          <p:nvPr/>
        </p:nvSpPr>
        <p:spPr>
          <a:xfrm>
            <a:off x="1795936" y="7894166"/>
            <a:ext cx="351827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“Person’s gut microbiota could predict how quickly their blood sugar would increase in response to eating a particular food.”</a:t>
            </a:r>
            <a:endParaRPr kumimoji="0" lang="fi-FI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1074845-3CA3-1894-DAB9-05031796BF5B}"/>
              </a:ext>
            </a:extLst>
          </p:cNvPr>
          <p:cNvSpPr txBox="1"/>
          <p:nvPr/>
        </p:nvSpPr>
        <p:spPr>
          <a:xfrm>
            <a:off x="13938568" y="7734300"/>
            <a:ext cx="337080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“Experiments in animal and human studies have produced growing evidence for the causality of the gut microbiome in developing obesity and T2D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.”</a:t>
            </a:r>
            <a:endParaRPr kumimoji="0" lang="fi-FI" sz="1800" b="0" i="1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8CFA907-C376-7520-00D3-B94D6A48F66E}"/>
              </a:ext>
            </a:extLst>
          </p:cNvPr>
          <p:cNvSpPr txBox="1"/>
          <p:nvPr/>
        </p:nvSpPr>
        <p:spPr>
          <a:xfrm>
            <a:off x="800471" y="1497439"/>
            <a:ext cx="296946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”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Increased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intake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of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soluble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DF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over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a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short-duration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in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Chinese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patients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with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D2M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was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able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to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significantly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improve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blood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glucose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levels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and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insulin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fi-FI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resistance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6772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EB165E-C36B-310D-3A91-A7C086B4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9100"/>
            <a:ext cx="149352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ts val="10080"/>
              </a:lnSpc>
            </a:pPr>
            <a:r>
              <a:rPr lang="fi-FI" sz="720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  <a:ea typeface="+mn-ea"/>
                <a:cs typeface="+mn-cs"/>
              </a:rPr>
              <a:t>FOOD AS A VEHICLE MAKES SENSE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57B707-ACD2-2E87-7114-8618C88B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95500"/>
            <a:ext cx="16306800" cy="7200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400" dirty="0"/>
              <a:t>Food -&gt; supplement for everyday fiber because:</a:t>
            </a:r>
          </a:p>
          <a:p>
            <a:pPr lvl="1"/>
            <a:r>
              <a:rPr lang="en-US" sz="4400" dirty="0"/>
              <a:t> </a:t>
            </a:r>
            <a:r>
              <a:rPr lang="en-US" sz="4200" dirty="0"/>
              <a:t>Dose + diversity: Whole grains and varied plants deliver dose-response improvements and broader effects than single isolates.</a:t>
            </a:r>
          </a:p>
          <a:p>
            <a:pPr lvl="1"/>
            <a:r>
              <a:rPr lang="en-US" sz="4200" dirty="0"/>
              <a:t> Matrix synergy: Fibers + polyphenols + proteins + cell structure in real foods change fermentation and outcomes. </a:t>
            </a:r>
          </a:p>
          <a:p>
            <a:pPr lvl="1"/>
            <a:r>
              <a:rPr lang="en-US" sz="4200" dirty="0"/>
              <a:t> Real-world performance: Kiwifruit can match psyllium for constipation and comfort –  another proof that foods can be targeted and effective. </a:t>
            </a:r>
          </a:p>
          <a:p>
            <a:pPr lvl="1"/>
            <a:r>
              <a:rPr lang="en-US" sz="4200" dirty="0"/>
              <a:t> Affordability – It’s easily available for all  </a:t>
            </a:r>
          </a:p>
          <a:p>
            <a:pPr marL="457200" lvl="1" indent="0">
              <a:buNone/>
            </a:pPr>
            <a:endParaRPr lang="en-US" sz="4200" dirty="0"/>
          </a:p>
          <a:p>
            <a:pPr marL="457200" lvl="1" indent="0">
              <a:buNone/>
            </a:pPr>
            <a:r>
              <a:rPr lang="en-US" sz="4800" i="1" dirty="0"/>
              <a:t>The question? Evidence-level nutrition and food - can we get both and make it a business?</a:t>
            </a:r>
            <a:endParaRPr lang="en-US" sz="4300" i="1" dirty="0"/>
          </a:p>
        </p:txBody>
      </p:sp>
    </p:spTree>
    <p:extLst>
      <p:ext uri="{BB962C8B-B14F-4D97-AF65-F5344CB8AC3E}">
        <p14:creationId xmlns:p14="http://schemas.microsoft.com/office/powerpoint/2010/main" val="200882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FAFBFE06-9C4F-5710-4BA4-566A0E2A6471}"/>
              </a:ext>
            </a:extLst>
          </p:cNvPr>
          <p:cNvSpPr/>
          <p:nvPr/>
        </p:nvSpPr>
        <p:spPr>
          <a:xfrm>
            <a:off x="6836601" y="2705100"/>
            <a:ext cx="2453979" cy="915699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GRAINS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43F8E35-2009-ABED-807C-83DE6332B060}"/>
              </a:ext>
            </a:extLst>
          </p:cNvPr>
          <p:cNvSpPr txBox="1"/>
          <p:nvPr/>
        </p:nvSpPr>
        <p:spPr>
          <a:xfrm>
            <a:off x="762000" y="562570"/>
            <a:ext cx="1767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TURNING SCIENCE TO SMART FOOD THERAPY - CASE GUTLY</a:t>
            </a:r>
            <a:endParaRPr lang="fi-FI" sz="5400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90F9CCD-E42D-9605-A695-74244D5DB002}"/>
              </a:ext>
            </a:extLst>
          </p:cNvPr>
          <p:cNvSpPr/>
          <p:nvPr/>
        </p:nvSpPr>
        <p:spPr>
          <a:xfrm>
            <a:off x="1626302" y="2797608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POLYPHENNOLS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C06E011-BD6D-1EFD-767D-375E21F063B5}"/>
              </a:ext>
            </a:extLst>
          </p:cNvPr>
          <p:cNvSpPr/>
          <p:nvPr/>
        </p:nvSpPr>
        <p:spPr>
          <a:xfrm>
            <a:off x="9682172" y="1801473"/>
            <a:ext cx="3348028" cy="701081"/>
          </a:xfrm>
          <a:prstGeom prst="rect">
            <a:avLst/>
          </a:prstGeom>
          <a:solidFill>
            <a:srgbClr val="2C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PERSONALIZATION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CD52B8A-A223-2B79-4DFF-D9042219BFC9}"/>
              </a:ext>
            </a:extLst>
          </p:cNvPr>
          <p:cNvSpPr/>
          <p:nvPr/>
        </p:nvSpPr>
        <p:spPr>
          <a:xfrm>
            <a:off x="6836601" y="3746778"/>
            <a:ext cx="2453979" cy="915699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BERRIES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161A203-0498-3CA8-841C-AC02DE4531BE}"/>
              </a:ext>
            </a:extLst>
          </p:cNvPr>
          <p:cNvSpPr/>
          <p:nvPr/>
        </p:nvSpPr>
        <p:spPr>
          <a:xfrm>
            <a:off x="6836601" y="7913490"/>
            <a:ext cx="2453979" cy="915699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ROOTS…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53273D25-E129-1147-D669-E6D72521BF8C}"/>
              </a:ext>
            </a:extLst>
          </p:cNvPr>
          <p:cNvSpPr/>
          <p:nvPr/>
        </p:nvSpPr>
        <p:spPr>
          <a:xfrm>
            <a:off x="13405996" y="1816787"/>
            <a:ext cx="3328925" cy="678501"/>
          </a:xfrm>
          <a:prstGeom prst="rect">
            <a:avLst/>
          </a:prstGeom>
          <a:solidFill>
            <a:srgbClr val="2C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OPTIMIZATION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E0D830D9-B515-50C1-C9EA-B9A7AB452AEF}"/>
              </a:ext>
            </a:extLst>
          </p:cNvPr>
          <p:cNvSpPr/>
          <p:nvPr/>
        </p:nvSpPr>
        <p:spPr>
          <a:xfrm>
            <a:off x="13425048" y="2670808"/>
            <a:ext cx="3309874" cy="1072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DENSITY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FF0EBC7-B258-AAC9-10CB-5383E419B281}"/>
              </a:ext>
            </a:extLst>
          </p:cNvPr>
          <p:cNvSpPr/>
          <p:nvPr/>
        </p:nvSpPr>
        <p:spPr>
          <a:xfrm>
            <a:off x="1626302" y="3560553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OLIGOSACCARIDES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0F0C2DC5-B660-4E5A-3B5E-2765DDA40E3B}"/>
              </a:ext>
            </a:extLst>
          </p:cNvPr>
          <p:cNvSpPr/>
          <p:nvPr/>
        </p:nvSpPr>
        <p:spPr>
          <a:xfrm>
            <a:off x="9682172" y="2666073"/>
            <a:ext cx="3348027" cy="1069826"/>
          </a:xfrm>
          <a:prstGeom prst="rect">
            <a:avLst/>
          </a:prstGeom>
          <a:solidFill>
            <a:srgbClr val="8C7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PHENOTYPES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E3755126-6857-29FA-A1E8-0070D859B5BB}"/>
              </a:ext>
            </a:extLst>
          </p:cNvPr>
          <p:cNvSpPr/>
          <p:nvPr/>
        </p:nvSpPr>
        <p:spPr>
          <a:xfrm>
            <a:off x="9663070" y="3918438"/>
            <a:ext cx="3348027" cy="1069826"/>
          </a:xfrm>
          <a:prstGeom prst="rect">
            <a:avLst/>
          </a:prstGeom>
          <a:solidFill>
            <a:srgbClr val="8C7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MICROBIOME?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8A3616F4-FA9B-B7E3-5124-622B695798AE}"/>
              </a:ext>
            </a:extLst>
          </p:cNvPr>
          <p:cNvSpPr/>
          <p:nvPr/>
        </p:nvSpPr>
        <p:spPr>
          <a:xfrm>
            <a:off x="13425047" y="5189843"/>
            <a:ext cx="3309874" cy="9851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NEW NC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7E70F33C-001A-3945-3AAD-20484B3BD4F4}"/>
              </a:ext>
            </a:extLst>
          </p:cNvPr>
          <p:cNvSpPr/>
          <p:nvPr/>
        </p:nvSpPr>
        <p:spPr>
          <a:xfrm>
            <a:off x="1612447" y="9042367"/>
            <a:ext cx="15103667" cy="5207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DATA + AI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3E3E9736-AEB7-C65E-BF81-4E7A7B7FC5D4}"/>
              </a:ext>
            </a:extLst>
          </p:cNvPr>
          <p:cNvSpPr/>
          <p:nvPr/>
        </p:nvSpPr>
        <p:spPr>
          <a:xfrm>
            <a:off x="6836601" y="4788456"/>
            <a:ext cx="2453979" cy="915699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SEEDS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84C98507-DE76-6DC7-D045-5ECFAD773F14}"/>
              </a:ext>
            </a:extLst>
          </p:cNvPr>
          <p:cNvSpPr/>
          <p:nvPr/>
        </p:nvSpPr>
        <p:spPr>
          <a:xfrm>
            <a:off x="1626302" y="4334779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Calibri" panose="020F0502020204030204" pitchFamily="34" charset="0"/>
              </a:rPr>
              <a:t>INULIN</a:t>
            </a:r>
            <a:endParaRPr lang="fi-FI" sz="2000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7307C229-BE30-F4BA-90F9-2B963F543FF6}"/>
              </a:ext>
            </a:extLst>
          </p:cNvPr>
          <p:cNvSpPr/>
          <p:nvPr/>
        </p:nvSpPr>
        <p:spPr>
          <a:xfrm>
            <a:off x="1626302" y="5109005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Calibri" panose="020F0502020204030204" pitchFamily="34" charset="0"/>
              </a:rPr>
              <a:t>OMEGA 3</a:t>
            </a:r>
            <a:endParaRPr lang="fi-FI" sz="2000" dirty="0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01FE7451-7B5A-4756-42A7-3C30124785D9}"/>
              </a:ext>
            </a:extLst>
          </p:cNvPr>
          <p:cNvSpPr/>
          <p:nvPr/>
        </p:nvSpPr>
        <p:spPr>
          <a:xfrm>
            <a:off x="1626302" y="5883231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Calibri" panose="020F0502020204030204" pitchFamily="34" charset="0"/>
              </a:rPr>
              <a:t>MICRO NUTRIENTS</a:t>
            </a:r>
            <a:endParaRPr lang="fi-FI" sz="2000" dirty="0"/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C1496560-BB9A-640D-FB6F-0EB128B74CCD}"/>
              </a:ext>
            </a:extLst>
          </p:cNvPr>
          <p:cNvSpPr/>
          <p:nvPr/>
        </p:nvSpPr>
        <p:spPr>
          <a:xfrm>
            <a:off x="6043669" y="1810789"/>
            <a:ext cx="3213270" cy="678501"/>
          </a:xfrm>
          <a:prstGeom prst="rect">
            <a:avLst/>
          </a:prstGeom>
          <a:solidFill>
            <a:srgbClr val="2C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RAW MATERIALS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B922B27C-4295-16F4-A8F7-A46F4B4E06BB}"/>
              </a:ext>
            </a:extLst>
          </p:cNvPr>
          <p:cNvSpPr/>
          <p:nvPr/>
        </p:nvSpPr>
        <p:spPr>
          <a:xfrm>
            <a:off x="13425151" y="3948121"/>
            <a:ext cx="3309874" cy="1072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BALANCE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C8B25B56-487D-6EDF-E90D-5C00BF28AB94}"/>
              </a:ext>
            </a:extLst>
          </p:cNvPr>
          <p:cNvSpPr/>
          <p:nvPr/>
        </p:nvSpPr>
        <p:spPr>
          <a:xfrm>
            <a:off x="6836601" y="6871812"/>
            <a:ext cx="2453979" cy="915699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BEANS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BF3419DB-BAD9-0185-7ACF-C74BAD8E49B8}"/>
              </a:ext>
            </a:extLst>
          </p:cNvPr>
          <p:cNvSpPr/>
          <p:nvPr/>
        </p:nvSpPr>
        <p:spPr>
          <a:xfrm>
            <a:off x="1626302" y="6657455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Calibri" panose="020F0502020204030204" pitchFamily="34" charset="0"/>
              </a:rPr>
              <a:t>AMINOACIDS</a:t>
            </a:r>
            <a:endParaRPr lang="fi-FI" sz="2000" dirty="0"/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DA08ADEF-2D19-6F1C-ADA7-472BDA4D062F}"/>
              </a:ext>
            </a:extLst>
          </p:cNvPr>
          <p:cNvSpPr/>
          <p:nvPr/>
        </p:nvSpPr>
        <p:spPr>
          <a:xfrm>
            <a:off x="1600200" y="7458652"/>
            <a:ext cx="2402531" cy="6705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latin typeface="Calibri" panose="020F0502020204030204" pitchFamily="34" charset="0"/>
              </a:rPr>
              <a:t>…</a:t>
            </a:r>
            <a:endParaRPr lang="fi-FI" sz="2000" dirty="0"/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34C42E7A-F193-43C9-8135-0128C37C97E0}"/>
              </a:ext>
            </a:extLst>
          </p:cNvPr>
          <p:cNvSpPr/>
          <p:nvPr/>
        </p:nvSpPr>
        <p:spPr>
          <a:xfrm rot="16200000">
            <a:off x="3320828" y="5435805"/>
            <a:ext cx="6116225" cy="670541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50 % SIDE STREAMS</a:t>
            </a:r>
            <a:endParaRPr lang="fi-FI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25975CD7-B625-1085-9631-30A21A36AD9F}"/>
              </a:ext>
            </a:extLst>
          </p:cNvPr>
          <p:cNvSpPr/>
          <p:nvPr/>
        </p:nvSpPr>
        <p:spPr>
          <a:xfrm>
            <a:off x="13425046" y="6347611"/>
            <a:ext cx="3309874" cy="9851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NEW MECHAN</a:t>
            </a:r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5CFBED59-4939-2E3E-0ADC-93CE65A264AA}"/>
              </a:ext>
            </a:extLst>
          </p:cNvPr>
          <p:cNvSpPr/>
          <p:nvPr/>
        </p:nvSpPr>
        <p:spPr>
          <a:xfrm>
            <a:off x="4495800" y="4402511"/>
            <a:ext cx="1174573" cy="248642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ED0CEA8-1F9E-C1B5-8CED-3A708163B625}"/>
              </a:ext>
            </a:extLst>
          </p:cNvPr>
          <p:cNvSpPr/>
          <p:nvPr/>
        </p:nvSpPr>
        <p:spPr>
          <a:xfrm>
            <a:off x="6836601" y="5830134"/>
            <a:ext cx="2453979" cy="915699"/>
          </a:xfrm>
          <a:prstGeom prst="rect">
            <a:avLst/>
          </a:prstGeom>
          <a:solidFill>
            <a:srgbClr val="E6D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accent3">
                    <a:lumMod val="50000"/>
                  </a:schemeClr>
                </a:solidFill>
              </a:rPr>
              <a:t>NUTS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99CA7BF-D5CD-3DED-A217-1A1106F6AC6E}"/>
              </a:ext>
            </a:extLst>
          </p:cNvPr>
          <p:cNvSpPr/>
          <p:nvPr/>
        </p:nvSpPr>
        <p:spPr>
          <a:xfrm>
            <a:off x="1600200" y="1790700"/>
            <a:ext cx="2402531" cy="678501"/>
          </a:xfrm>
          <a:prstGeom prst="rect">
            <a:avLst/>
          </a:prstGeom>
          <a:solidFill>
            <a:srgbClr val="2C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831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3347427-07BC-0A32-92DE-5000786BC526}"/>
              </a:ext>
            </a:extLst>
          </p:cNvPr>
          <p:cNvSpPr txBox="1"/>
          <p:nvPr/>
        </p:nvSpPr>
        <p:spPr>
          <a:xfrm>
            <a:off x="1066800" y="3272942"/>
            <a:ext cx="15588491" cy="685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4800" dirty="0"/>
              <a:t>Market </a:t>
            </a:r>
            <a:r>
              <a:rPr lang="fi-FI" sz="4800" dirty="0" err="1"/>
              <a:t>size</a:t>
            </a:r>
            <a:r>
              <a:rPr lang="fi-FI" sz="4800" dirty="0"/>
              <a:t> &amp; </a:t>
            </a:r>
            <a:r>
              <a:rPr lang="fi-FI" sz="4800" dirty="0" err="1"/>
              <a:t>growth</a:t>
            </a:r>
            <a:r>
              <a:rPr lang="fi-FI" sz="4800" dirty="0"/>
              <a:t> (</a:t>
            </a:r>
            <a:r>
              <a:rPr lang="fi-FI" sz="4800" dirty="0" err="1"/>
              <a:t>global</a:t>
            </a:r>
            <a:r>
              <a:rPr lang="fi-FI" sz="4800" dirty="0"/>
              <a:t> / Europe)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000" dirty="0"/>
              <a:t> </a:t>
            </a:r>
            <a:r>
              <a:rPr lang="fi-FI" sz="4000" dirty="0" err="1"/>
              <a:t>Digestive</a:t>
            </a:r>
            <a:r>
              <a:rPr lang="fi-FI" sz="4000" dirty="0"/>
              <a:t> </a:t>
            </a:r>
            <a:r>
              <a:rPr lang="fi-FI" sz="4000" dirty="0" err="1"/>
              <a:t>health</a:t>
            </a:r>
            <a:r>
              <a:rPr lang="fi-FI" sz="4000" dirty="0"/>
              <a:t> food &amp; </a:t>
            </a:r>
            <a:r>
              <a:rPr lang="fi-FI" sz="4000" dirty="0" err="1"/>
              <a:t>drinks</a:t>
            </a:r>
            <a:r>
              <a:rPr lang="fi-FI" sz="4000" dirty="0"/>
              <a:t>: ~$60B in 2024, </a:t>
            </a:r>
            <a:r>
              <a:rPr lang="fi-FI" sz="4000" dirty="0" err="1"/>
              <a:t>forecast</a:t>
            </a:r>
            <a:r>
              <a:rPr lang="fi-FI" sz="4000" dirty="0"/>
              <a:t> 5–7% CAGR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000" dirty="0"/>
              <a:t> Europe (</a:t>
            </a:r>
            <a:r>
              <a:rPr lang="fi-FI" sz="4000" dirty="0" err="1"/>
              <a:t>digestive</a:t>
            </a:r>
            <a:r>
              <a:rPr lang="fi-FI" sz="4000" dirty="0"/>
              <a:t> </a:t>
            </a:r>
            <a:r>
              <a:rPr lang="fi-FI" sz="4000" dirty="0" err="1"/>
              <a:t>health</a:t>
            </a:r>
            <a:r>
              <a:rPr lang="fi-FI" sz="4000" dirty="0"/>
              <a:t> products): $14.1B (2023), ~7.3% CAGR to 2030; </a:t>
            </a:r>
            <a:r>
              <a:rPr lang="fi-FI" sz="4000" dirty="0" err="1"/>
              <a:t>key</a:t>
            </a:r>
            <a:r>
              <a:rPr lang="fi-FI" sz="4000" dirty="0"/>
              <a:t> </a:t>
            </a:r>
            <a:r>
              <a:rPr lang="fi-FI" sz="4000" dirty="0" err="1"/>
              <a:t>formats</a:t>
            </a:r>
            <a:r>
              <a:rPr lang="fi-FI" sz="4000" dirty="0"/>
              <a:t> </a:t>
            </a:r>
            <a:r>
              <a:rPr lang="fi-FI" sz="4000" dirty="0" err="1"/>
              <a:t>include</a:t>
            </a:r>
            <a:r>
              <a:rPr lang="fi-FI" sz="4000" dirty="0"/>
              <a:t> </a:t>
            </a:r>
            <a:r>
              <a:rPr lang="fi-FI" sz="4000" dirty="0" err="1"/>
              <a:t>dairy</a:t>
            </a:r>
            <a:r>
              <a:rPr lang="fi-FI" sz="4000" dirty="0"/>
              <a:t> and </a:t>
            </a:r>
            <a:r>
              <a:rPr lang="fi-FI" sz="4000" dirty="0" err="1"/>
              <a:t>bakery</a:t>
            </a:r>
            <a:r>
              <a:rPr lang="fi-FI" sz="4000" dirty="0"/>
              <a:t>/</a:t>
            </a:r>
            <a:r>
              <a:rPr lang="fi-FI" sz="4000" dirty="0" err="1"/>
              <a:t>cereals</a:t>
            </a:r>
            <a:r>
              <a:rPr lang="fi-FI" sz="4000" dirty="0"/>
              <a:t>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000" dirty="0"/>
              <a:t> </a:t>
            </a:r>
            <a:r>
              <a:rPr lang="fi-FI" sz="4000" dirty="0" err="1"/>
              <a:t>Prebiotics</a:t>
            </a:r>
            <a:r>
              <a:rPr lang="fi-FI" sz="4000" dirty="0"/>
              <a:t> (</a:t>
            </a:r>
            <a:r>
              <a:rPr lang="fi-FI" sz="4000" dirty="0" err="1"/>
              <a:t>ingredient</a:t>
            </a:r>
            <a:r>
              <a:rPr lang="fi-FI" sz="4000" dirty="0"/>
              <a:t> market </a:t>
            </a:r>
            <a:r>
              <a:rPr lang="fi-FI" sz="4000" dirty="0" err="1"/>
              <a:t>across</a:t>
            </a:r>
            <a:r>
              <a:rPr lang="fi-FI" sz="4000" dirty="0"/>
              <a:t> </a:t>
            </a:r>
            <a:r>
              <a:rPr lang="fi-FI" sz="4000" dirty="0" err="1"/>
              <a:t>foods</a:t>
            </a:r>
            <a:r>
              <a:rPr lang="fi-FI" sz="4000" dirty="0"/>
              <a:t> &amp; </a:t>
            </a:r>
            <a:r>
              <a:rPr lang="fi-FI" sz="4000" dirty="0" err="1"/>
              <a:t>drinks</a:t>
            </a:r>
            <a:r>
              <a:rPr lang="fi-FI" sz="4000" dirty="0"/>
              <a:t>): $8.5B (2023), </a:t>
            </a:r>
            <a:r>
              <a:rPr lang="fi-FI" sz="4000" dirty="0" err="1"/>
              <a:t>forecast</a:t>
            </a:r>
            <a:r>
              <a:rPr lang="fi-FI" sz="4000" dirty="0"/>
              <a:t> ≈ 14% CAGR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000" dirty="0"/>
              <a:t> Food </a:t>
            </a:r>
            <a:r>
              <a:rPr lang="fi-FI" sz="4000" dirty="0" err="1"/>
              <a:t>fibers</a:t>
            </a:r>
            <a:r>
              <a:rPr lang="fi-FI" sz="4000" dirty="0"/>
              <a:t>: $8.1B (2024), </a:t>
            </a:r>
            <a:r>
              <a:rPr lang="fi-FI" sz="4000" dirty="0" err="1"/>
              <a:t>forecast</a:t>
            </a:r>
            <a:r>
              <a:rPr lang="fi-FI" sz="4000" dirty="0"/>
              <a:t> ≈ 9% CAGR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000" dirty="0"/>
              <a:t> </a:t>
            </a:r>
            <a:r>
              <a:rPr lang="fi-FI" sz="4000" dirty="0" err="1"/>
              <a:t>Synbiotics</a:t>
            </a:r>
            <a:r>
              <a:rPr lang="fi-FI" sz="4000" dirty="0"/>
              <a:t> (</a:t>
            </a:r>
            <a:r>
              <a:rPr lang="fi-FI" sz="4000" dirty="0" err="1"/>
              <a:t>pre+probiotics</a:t>
            </a:r>
            <a:r>
              <a:rPr lang="fi-FI" sz="4000" dirty="0"/>
              <a:t> in </a:t>
            </a:r>
            <a:r>
              <a:rPr lang="fi-FI" sz="4000" dirty="0" err="1"/>
              <a:t>foods</a:t>
            </a:r>
            <a:r>
              <a:rPr lang="fi-FI" sz="4000" dirty="0"/>
              <a:t>/</a:t>
            </a:r>
            <a:r>
              <a:rPr lang="fi-FI" sz="4000" dirty="0" err="1"/>
              <a:t>supps</a:t>
            </a:r>
            <a:r>
              <a:rPr lang="fi-FI" sz="4000" dirty="0"/>
              <a:t>): $1.0B (2024), ≈8% CAGR to 2030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i-FI" sz="4000" dirty="0"/>
          </a:p>
          <a:p>
            <a:endParaRPr lang="fi-FI" sz="2800" b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6C9063-5B6A-6DCC-98A0-36027F322530}"/>
              </a:ext>
            </a:extLst>
          </p:cNvPr>
          <p:cNvSpPr txBox="1"/>
          <p:nvPr/>
        </p:nvSpPr>
        <p:spPr>
          <a:xfrm>
            <a:off x="1905000" y="723900"/>
            <a:ext cx="15588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THE MARKET EXIST – BUT IS IT MICROBIOME DRIVEN?</a:t>
            </a:r>
            <a:endParaRPr lang="fi-FI" sz="6000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3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71719-FE4C-9DD8-0BBD-0E0B84FB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E8EC3DB-8FA4-41F9-6C6B-E785B7A2D1DA}"/>
              </a:ext>
            </a:extLst>
          </p:cNvPr>
          <p:cNvSpPr txBox="1"/>
          <p:nvPr/>
        </p:nvSpPr>
        <p:spPr>
          <a:xfrm>
            <a:off x="990600" y="1627775"/>
            <a:ext cx="16383000" cy="799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i-FI" sz="3600" b="1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i-FI" sz="5400" dirty="0"/>
              <a:t>Consumer </a:t>
            </a:r>
            <a:r>
              <a:rPr lang="fi-FI" sz="5400" dirty="0" err="1"/>
              <a:t>demand</a:t>
            </a:r>
            <a:r>
              <a:rPr lang="fi-FI" sz="5400" dirty="0"/>
              <a:t> &amp; </a:t>
            </a:r>
            <a:r>
              <a:rPr lang="fi-FI" sz="5400" dirty="0" err="1"/>
              <a:t>positioning</a:t>
            </a:r>
            <a:endParaRPr lang="fi-FI" sz="5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400" dirty="0"/>
              <a:t> </a:t>
            </a:r>
            <a:r>
              <a:rPr lang="fi-FI" sz="4400" dirty="0" err="1"/>
              <a:t>Gut</a:t>
            </a:r>
            <a:r>
              <a:rPr lang="fi-FI" sz="4400" dirty="0"/>
              <a:t> </a:t>
            </a:r>
            <a:r>
              <a:rPr lang="fi-FI" sz="4400" dirty="0" err="1"/>
              <a:t>health</a:t>
            </a:r>
            <a:r>
              <a:rPr lang="fi-FI" sz="4400" dirty="0"/>
              <a:t> is a top </a:t>
            </a:r>
            <a:r>
              <a:rPr lang="fi-FI" sz="4400" dirty="0" err="1"/>
              <a:t>wellness</a:t>
            </a:r>
            <a:r>
              <a:rPr lang="fi-FI" sz="4400" dirty="0"/>
              <a:t> </a:t>
            </a:r>
            <a:r>
              <a:rPr lang="fi-FI" sz="4400" dirty="0" err="1"/>
              <a:t>benefit</a:t>
            </a:r>
            <a:r>
              <a:rPr lang="fi-FI" sz="4400" dirty="0"/>
              <a:t> in </a:t>
            </a:r>
            <a:r>
              <a:rPr lang="fi-FI" sz="4400" dirty="0" err="1"/>
              <a:t>current</a:t>
            </a:r>
            <a:r>
              <a:rPr lang="fi-FI" sz="4400" dirty="0"/>
              <a:t> </a:t>
            </a:r>
            <a:r>
              <a:rPr lang="fi-FI" sz="4400" dirty="0" err="1"/>
              <a:t>consumer</a:t>
            </a:r>
            <a:r>
              <a:rPr lang="fi-FI" sz="4400" dirty="0"/>
              <a:t> </a:t>
            </a:r>
            <a:r>
              <a:rPr lang="fi-FI" sz="4400" dirty="0" err="1"/>
              <a:t>trend</a:t>
            </a:r>
            <a:r>
              <a:rPr lang="fi-FI" sz="4400" dirty="0"/>
              <a:t> </a:t>
            </a:r>
            <a:r>
              <a:rPr lang="fi-FI" sz="4400" dirty="0" err="1"/>
              <a:t>trackers</a:t>
            </a:r>
            <a:r>
              <a:rPr lang="fi-FI" sz="4400" dirty="0"/>
              <a:t> (</a:t>
            </a:r>
            <a:r>
              <a:rPr lang="fi-FI" sz="4400" dirty="0" err="1"/>
              <a:t>Innova</a:t>
            </a:r>
            <a:r>
              <a:rPr lang="fi-FI" sz="4400" dirty="0"/>
              <a:t>, 2025).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400" dirty="0"/>
              <a:t> </a:t>
            </a:r>
            <a:r>
              <a:rPr lang="fi-FI" sz="4400" dirty="0" err="1"/>
              <a:t>Broader</a:t>
            </a:r>
            <a:r>
              <a:rPr lang="fi-FI" sz="4400" dirty="0"/>
              <a:t> </a:t>
            </a:r>
            <a:r>
              <a:rPr lang="fi-FI" sz="4400" dirty="0" err="1"/>
              <a:t>wellness</a:t>
            </a:r>
            <a:r>
              <a:rPr lang="fi-FI" sz="4400" dirty="0"/>
              <a:t> </a:t>
            </a:r>
            <a:r>
              <a:rPr lang="fi-FI" sz="4400" dirty="0" err="1"/>
              <a:t>priority</a:t>
            </a:r>
            <a:r>
              <a:rPr lang="fi-FI" sz="4400" dirty="0"/>
              <a:t> </a:t>
            </a:r>
            <a:r>
              <a:rPr lang="fi-FI" sz="4400" dirty="0" err="1"/>
              <a:t>remains</a:t>
            </a:r>
            <a:r>
              <a:rPr lang="fi-FI" sz="4400" dirty="0"/>
              <a:t> </a:t>
            </a:r>
            <a:r>
              <a:rPr lang="fi-FI" sz="4400" dirty="0" err="1"/>
              <a:t>high</a:t>
            </a:r>
            <a:r>
              <a:rPr lang="fi-FI" sz="4400" dirty="0"/>
              <a:t> (</a:t>
            </a:r>
            <a:r>
              <a:rPr lang="fi-FI" sz="4400" dirty="0" err="1"/>
              <a:t>McKinsey</a:t>
            </a:r>
            <a:r>
              <a:rPr lang="fi-FI" sz="4400" dirty="0"/>
              <a:t>: 70–80% </a:t>
            </a:r>
            <a:r>
              <a:rPr lang="fi-FI" sz="4400" dirty="0" err="1"/>
              <a:t>treat</a:t>
            </a:r>
            <a:r>
              <a:rPr lang="fi-FI" sz="4400" dirty="0"/>
              <a:t> </a:t>
            </a:r>
            <a:r>
              <a:rPr lang="fi-FI" sz="4400" dirty="0" err="1"/>
              <a:t>wellness</a:t>
            </a:r>
            <a:r>
              <a:rPr lang="fi-FI" sz="4400" dirty="0"/>
              <a:t> as </a:t>
            </a:r>
            <a:r>
              <a:rPr lang="fi-FI" sz="4400" dirty="0" err="1"/>
              <a:t>important</a:t>
            </a:r>
            <a:r>
              <a:rPr lang="fi-FI" sz="4400" dirty="0"/>
              <a:t>), </a:t>
            </a:r>
            <a:r>
              <a:rPr lang="fi-FI" sz="4400" dirty="0" err="1"/>
              <a:t>supporting</a:t>
            </a:r>
            <a:r>
              <a:rPr lang="fi-FI" sz="4400" dirty="0"/>
              <a:t> </a:t>
            </a:r>
            <a:r>
              <a:rPr lang="fi-FI" sz="4400" dirty="0" err="1"/>
              <a:t>ongoing</a:t>
            </a:r>
            <a:r>
              <a:rPr lang="fi-FI" sz="4400" dirty="0"/>
              <a:t> </a:t>
            </a:r>
            <a:r>
              <a:rPr lang="fi-FI" sz="4400" dirty="0" err="1"/>
              <a:t>spend</a:t>
            </a:r>
            <a:r>
              <a:rPr lang="fi-FI" sz="4400" dirty="0"/>
              <a:t> on </a:t>
            </a:r>
            <a:r>
              <a:rPr lang="fi-FI" sz="4400" dirty="0" err="1"/>
              <a:t>gut-healthful</a:t>
            </a:r>
            <a:r>
              <a:rPr lang="fi-FI" sz="4400" dirty="0"/>
              <a:t> </a:t>
            </a:r>
            <a:r>
              <a:rPr lang="fi-FI" sz="4400" dirty="0" err="1"/>
              <a:t>foods</a:t>
            </a:r>
            <a:r>
              <a:rPr lang="fi-FI" sz="4400" dirty="0"/>
              <a:t>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4400" dirty="0"/>
              <a:t> </a:t>
            </a:r>
            <a:r>
              <a:rPr lang="fi-FI" sz="4400" dirty="0" err="1"/>
              <a:t>Modern</a:t>
            </a:r>
            <a:r>
              <a:rPr lang="fi-FI" sz="4400" dirty="0"/>
              <a:t> </a:t>
            </a:r>
            <a:r>
              <a:rPr lang="fi-FI" sz="4400" dirty="0" err="1"/>
              <a:t>sodas</a:t>
            </a:r>
            <a:r>
              <a:rPr lang="fi-FI" sz="4400" dirty="0"/>
              <a:t>/</a:t>
            </a:r>
            <a:r>
              <a:rPr lang="fi-FI" sz="4400" dirty="0" err="1"/>
              <a:t>functional</a:t>
            </a:r>
            <a:r>
              <a:rPr lang="fi-FI" sz="4400" dirty="0"/>
              <a:t> </a:t>
            </a:r>
            <a:r>
              <a:rPr lang="fi-FI" sz="4400" dirty="0" err="1"/>
              <a:t>beverages</a:t>
            </a:r>
            <a:r>
              <a:rPr lang="fi-FI" sz="4400" dirty="0"/>
              <a:t> </a:t>
            </a:r>
            <a:r>
              <a:rPr lang="fi-FI" sz="4400" dirty="0" err="1"/>
              <a:t>with</a:t>
            </a:r>
            <a:r>
              <a:rPr lang="fi-FI" sz="4400" dirty="0"/>
              <a:t> </a:t>
            </a:r>
            <a:r>
              <a:rPr lang="fi-FI" sz="4400" dirty="0" err="1"/>
              <a:t>gut</a:t>
            </a:r>
            <a:r>
              <a:rPr lang="fi-FI" sz="4400" dirty="0"/>
              <a:t> </a:t>
            </a:r>
            <a:r>
              <a:rPr lang="fi-FI" sz="4400" dirty="0" err="1"/>
              <a:t>claims</a:t>
            </a:r>
            <a:r>
              <a:rPr lang="fi-FI" sz="4400" dirty="0"/>
              <a:t> </a:t>
            </a:r>
            <a:r>
              <a:rPr lang="fi-FI" sz="4400" dirty="0" err="1"/>
              <a:t>are</a:t>
            </a:r>
            <a:r>
              <a:rPr lang="fi-FI" sz="4400" dirty="0"/>
              <a:t> </a:t>
            </a:r>
            <a:r>
              <a:rPr lang="fi-FI" sz="4400" dirty="0" err="1"/>
              <a:t>drawing</a:t>
            </a:r>
            <a:r>
              <a:rPr lang="fi-FI" sz="4400" dirty="0"/>
              <a:t> </a:t>
            </a:r>
            <a:r>
              <a:rPr lang="fi-FI" sz="4400" dirty="0" err="1"/>
              <a:t>incremental</a:t>
            </a:r>
            <a:r>
              <a:rPr lang="fi-FI" sz="4400" dirty="0"/>
              <a:t> </a:t>
            </a:r>
            <a:r>
              <a:rPr lang="fi-FI" sz="4400" dirty="0" err="1"/>
              <a:t>demand</a:t>
            </a:r>
            <a:r>
              <a:rPr lang="fi-FI" sz="4400" dirty="0"/>
              <a:t>, </a:t>
            </a:r>
            <a:r>
              <a:rPr lang="fi-FI" sz="4400" dirty="0" err="1"/>
              <a:t>not</a:t>
            </a:r>
            <a:r>
              <a:rPr lang="fi-FI" sz="4400" dirty="0"/>
              <a:t> just </a:t>
            </a:r>
            <a:r>
              <a:rPr lang="fi-FI" sz="4400" dirty="0" err="1"/>
              <a:t>cannibalizing</a:t>
            </a:r>
            <a:r>
              <a:rPr lang="fi-FI" sz="4400" dirty="0"/>
              <a:t> </a:t>
            </a:r>
            <a:r>
              <a:rPr lang="fi-FI" sz="4400" dirty="0" err="1"/>
              <a:t>legacy</a:t>
            </a:r>
            <a:r>
              <a:rPr lang="fi-FI" sz="4400" dirty="0"/>
              <a:t> </a:t>
            </a:r>
            <a:r>
              <a:rPr lang="fi-FI" sz="4400" dirty="0" err="1"/>
              <a:t>soda</a:t>
            </a:r>
            <a:r>
              <a:rPr lang="fi-FI" sz="4400" dirty="0"/>
              <a:t> (</a:t>
            </a:r>
            <a:r>
              <a:rPr lang="fi-FI" sz="4400" dirty="0" err="1"/>
              <a:t>Circana</a:t>
            </a:r>
            <a:r>
              <a:rPr lang="fi-FI" sz="4400" dirty="0"/>
              <a:t>).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fi-FI" sz="3700" dirty="0"/>
              <a:t>M&amp;A / </a:t>
            </a:r>
            <a:r>
              <a:rPr lang="fi-FI" sz="3700" dirty="0" err="1"/>
              <a:t>BigCo</a:t>
            </a:r>
            <a:r>
              <a:rPr lang="fi-FI" sz="3700" dirty="0"/>
              <a:t> </a:t>
            </a:r>
            <a:r>
              <a:rPr lang="fi-FI" sz="3700" dirty="0" err="1"/>
              <a:t>moves</a:t>
            </a:r>
            <a:r>
              <a:rPr lang="fi-FI" sz="3700" dirty="0"/>
              <a:t>: PepsiCo </a:t>
            </a:r>
            <a:r>
              <a:rPr lang="fi-FI" sz="3700" dirty="0" err="1"/>
              <a:t>signed</a:t>
            </a:r>
            <a:r>
              <a:rPr lang="fi-FI" sz="3700" dirty="0"/>
              <a:t> a $1.95B </a:t>
            </a:r>
            <a:r>
              <a:rPr lang="fi-FI" sz="3700" dirty="0" err="1"/>
              <a:t>deal</a:t>
            </a:r>
            <a:r>
              <a:rPr lang="fi-FI" sz="3700" dirty="0"/>
              <a:t> to </a:t>
            </a:r>
            <a:r>
              <a:rPr lang="fi-FI" sz="3700" dirty="0" err="1"/>
              <a:t>acquire</a:t>
            </a:r>
            <a:r>
              <a:rPr lang="fi-FI" sz="3700" dirty="0"/>
              <a:t> </a:t>
            </a:r>
            <a:r>
              <a:rPr lang="fi-FI" sz="3700" dirty="0" err="1"/>
              <a:t>Poppi</a:t>
            </a:r>
            <a:r>
              <a:rPr lang="fi-FI" sz="3700" dirty="0"/>
              <a:t> (</a:t>
            </a:r>
            <a:r>
              <a:rPr lang="fi-FI" sz="3700" dirty="0" err="1"/>
              <a:t>prebiotic</a:t>
            </a:r>
            <a:r>
              <a:rPr lang="fi-FI" sz="3700" dirty="0"/>
              <a:t> </a:t>
            </a:r>
            <a:r>
              <a:rPr lang="fi-FI" sz="3700" dirty="0" err="1"/>
              <a:t>soda</a:t>
            </a:r>
            <a:r>
              <a:rPr lang="fi-FI" sz="3700" dirty="0"/>
              <a:t>). Coca-Cola </a:t>
            </a:r>
            <a:r>
              <a:rPr lang="fi-FI" sz="3700" dirty="0" err="1"/>
              <a:t>launched</a:t>
            </a:r>
            <a:r>
              <a:rPr lang="fi-FI" sz="3700" dirty="0"/>
              <a:t> </a:t>
            </a:r>
            <a:r>
              <a:rPr lang="fi-FI" sz="3700" dirty="0" err="1"/>
              <a:t>Simply</a:t>
            </a:r>
            <a:r>
              <a:rPr lang="fi-FI" sz="3700" dirty="0"/>
              <a:t> Pop </a:t>
            </a:r>
            <a:r>
              <a:rPr lang="fi-FI" sz="3700" dirty="0" err="1"/>
              <a:t>prebiotic</a:t>
            </a:r>
            <a:r>
              <a:rPr lang="fi-FI" sz="3700" dirty="0"/>
              <a:t> </a:t>
            </a:r>
            <a:r>
              <a:rPr lang="fi-FI" sz="3700" dirty="0" err="1"/>
              <a:t>sodas</a:t>
            </a:r>
            <a:r>
              <a:rPr lang="fi-FI" sz="3700" dirty="0"/>
              <a:t> (6 g </a:t>
            </a:r>
            <a:r>
              <a:rPr lang="fi-FI" sz="3700" dirty="0" err="1"/>
              <a:t>fiber</a:t>
            </a:r>
            <a:r>
              <a:rPr lang="fi-FI" sz="3700" dirty="0"/>
              <a:t>/</a:t>
            </a:r>
            <a:r>
              <a:rPr lang="fi-FI" sz="3700" dirty="0" err="1"/>
              <a:t>can</a:t>
            </a:r>
            <a:r>
              <a:rPr lang="fi-FI" sz="3700" dirty="0"/>
              <a:t>).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fi-FI" sz="37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F6E84A0-F140-5D88-F769-383998D75A16}"/>
              </a:ext>
            </a:extLst>
          </p:cNvPr>
          <p:cNvSpPr txBox="1"/>
          <p:nvPr/>
        </p:nvSpPr>
        <p:spPr>
          <a:xfrm>
            <a:off x="838200" y="647700"/>
            <a:ext cx="155884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spc="-50" dirty="0">
                <a:solidFill>
                  <a:schemeClr val="accent1">
                    <a:lumMod val="50000"/>
                  </a:schemeClr>
                </a:solidFill>
                <a:latin typeface="Gill Sans Nova Cond XBd" panose="020B0A06020104020203" pitchFamily="34" charset="0"/>
              </a:rPr>
              <a:t>MARKET DEVELOPMENT – STRONG SIGNALS</a:t>
            </a:r>
            <a:endParaRPr lang="fi-FI" sz="6000" spc="-50" dirty="0">
              <a:solidFill>
                <a:schemeClr val="accent1">
                  <a:lumMod val="50000"/>
                </a:schemeClr>
              </a:solidFill>
              <a:latin typeface="Gill Sans Nova Cond XB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2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D370-AAF6-1B0D-1BBC-73365ED70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ikTok logo: history and ...">
            <a:extLst>
              <a:ext uri="{FF2B5EF4-FFF2-40B4-BE49-F238E27FC236}">
                <a16:creationId xmlns:a16="http://schemas.microsoft.com/office/drawing/2014/main" id="{12931F3B-9E81-A2F1-F54A-8778F9DE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693" y="4076700"/>
            <a:ext cx="2175507" cy="12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ADE8C60-0821-F296-E19B-85EFF3D16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294" y="6019801"/>
            <a:ext cx="7414930" cy="2476499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E7D9DCC4-84D3-0392-A26C-BEEAED1A3554}"/>
              </a:ext>
            </a:extLst>
          </p:cNvPr>
          <p:cNvGrpSpPr/>
          <p:nvPr/>
        </p:nvGrpSpPr>
        <p:grpSpPr>
          <a:xfrm>
            <a:off x="1023759" y="266700"/>
            <a:ext cx="16807041" cy="3116846"/>
            <a:chOff x="-12874063" y="-1590032"/>
            <a:chExt cx="22409390" cy="4155792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C982884-B03C-B1C7-1606-B721A8A99BF9}"/>
                </a:ext>
              </a:extLst>
            </p:cNvPr>
            <p:cNvSpPr txBox="1"/>
            <p:nvPr/>
          </p:nvSpPr>
          <p:spPr>
            <a:xfrm>
              <a:off x="-12874063" y="-1590032"/>
              <a:ext cx="22409390" cy="1606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080"/>
                </a:lnSpc>
                <a:spcBef>
                  <a:spcPct val="0"/>
                </a:spcBef>
              </a:pPr>
              <a:r>
                <a:rPr lang="fi-FI" sz="6600" dirty="0">
                  <a:solidFill>
                    <a:schemeClr val="accent1">
                      <a:lumMod val="50000"/>
                    </a:schemeClr>
                  </a:solidFill>
                  <a:latin typeface="Gill Sans Nova Cond XBd" panose="020B0A06020104020203" pitchFamily="34" charset="0"/>
                </a:rPr>
                <a:t>FROM HYPE TO HABITS – SCIENCE OR SOME?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53DDF47-A478-D061-ECD0-A8E909E9E5D5}"/>
                </a:ext>
              </a:extLst>
            </p:cNvPr>
            <p:cNvSpPr txBox="1"/>
            <p:nvPr/>
          </p:nvSpPr>
          <p:spPr>
            <a:xfrm>
              <a:off x="855114" y="1980130"/>
              <a:ext cx="7232025" cy="585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92"/>
                </a:lnSpc>
                <a:spcBef>
                  <a:spcPct val="0"/>
                </a:spcBef>
              </a:pPr>
              <a:endParaRPr lang="en-US" sz="2400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4FEF9DA1-AC2F-C007-85C3-0EA5AC8E0D41}"/>
              </a:ext>
            </a:extLst>
          </p:cNvPr>
          <p:cNvGrpSpPr/>
          <p:nvPr/>
        </p:nvGrpSpPr>
        <p:grpSpPr>
          <a:xfrm>
            <a:off x="920921" y="1866900"/>
            <a:ext cx="8311329" cy="7532202"/>
            <a:chOff x="0" y="0"/>
            <a:chExt cx="2744861" cy="2527481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56EC66B3-E76A-D2BD-9C2B-8F525B1B0D5D}"/>
                </a:ext>
              </a:extLst>
            </p:cNvPr>
            <p:cNvSpPr/>
            <p:nvPr/>
          </p:nvSpPr>
          <p:spPr>
            <a:xfrm>
              <a:off x="0" y="0"/>
              <a:ext cx="2744861" cy="2527482"/>
            </a:xfrm>
            <a:custGeom>
              <a:avLst/>
              <a:gdLst/>
              <a:ahLst/>
              <a:cxnLst/>
              <a:rect l="l" t="t" r="r" b="b"/>
              <a:pathLst>
                <a:path w="2744861" h="2527482">
                  <a:moveTo>
                    <a:pt x="2620401" y="2527481"/>
                  </a:moveTo>
                  <a:lnTo>
                    <a:pt x="124460" y="2527481"/>
                  </a:lnTo>
                  <a:cubicBezTo>
                    <a:pt x="55880" y="2527481"/>
                    <a:pt x="0" y="2471601"/>
                    <a:pt x="0" y="24030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401" y="0"/>
                  </a:lnTo>
                  <a:cubicBezTo>
                    <a:pt x="2688981" y="0"/>
                    <a:pt x="2744861" y="55880"/>
                    <a:pt x="2744861" y="124460"/>
                  </a:cubicBezTo>
                  <a:lnTo>
                    <a:pt x="2744861" y="2403022"/>
                  </a:lnTo>
                  <a:cubicBezTo>
                    <a:pt x="2744861" y="2471601"/>
                    <a:pt x="2688981" y="2527482"/>
                    <a:pt x="2620401" y="2527482"/>
                  </a:cubicBezTo>
                  <a:close/>
                </a:path>
              </a:pathLst>
            </a:custGeom>
            <a:solidFill>
              <a:srgbClr val="F8F4EB"/>
            </a:solidFill>
          </p:spPr>
          <p:txBody>
            <a:bodyPr/>
            <a:lstStyle/>
            <a:p>
              <a:endParaRPr lang="fi-FI" dirty="0"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34F25F07-C692-3188-AE40-2FBB18A2610E}"/>
              </a:ext>
            </a:extLst>
          </p:cNvPr>
          <p:cNvGrpSpPr/>
          <p:nvPr/>
        </p:nvGrpSpPr>
        <p:grpSpPr>
          <a:xfrm>
            <a:off x="1295401" y="2183297"/>
            <a:ext cx="16396030" cy="6463308"/>
            <a:chOff x="15015" y="1159367"/>
            <a:chExt cx="11868090" cy="8617744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35E5596B-ECDC-1955-AFBA-B811F8D26373}"/>
                </a:ext>
              </a:extLst>
            </p:cNvPr>
            <p:cNvSpPr txBox="1"/>
            <p:nvPr/>
          </p:nvSpPr>
          <p:spPr>
            <a:xfrm>
              <a:off x="15015" y="1159367"/>
              <a:ext cx="5625967" cy="86177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i-FI" sz="4200" dirty="0" err="1"/>
                <a:t>TikTok’s</a:t>
              </a:r>
              <a:r>
                <a:rPr lang="fi-FI" sz="4200" dirty="0"/>
                <a:t> </a:t>
              </a:r>
              <a:r>
                <a:rPr lang="fi-FI" sz="4200" b="1" i="1" dirty="0" err="1"/>
                <a:t>fibermaxxing</a:t>
              </a:r>
              <a:r>
                <a:rPr lang="fi-FI" sz="4200" dirty="0"/>
                <a:t> is </a:t>
              </a:r>
              <a:r>
                <a:rPr lang="fi-FI" sz="4200" dirty="0" err="1"/>
                <a:t>moving</a:t>
              </a:r>
              <a:r>
                <a:rPr lang="fi-FI" sz="4200" dirty="0"/>
                <a:t> </a:t>
              </a:r>
              <a:r>
                <a:rPr lang="fi-FI" sz="4200" dirty="0" err="1"/>
                <a:t>prunes</a:t>
              </a:r>
              <a:r>
                <a:rPr lang="fi-FI" sz="4200" dirty="0"/>
                <a:t>, </a:t>
              </a:r>
              <a:r>
                <a:rPr lang="fi-FI" sz="4200" dirty="0" err="1"/>
                <a:t>pulses</a:t>
              </a:r>
              <a:r>
                <a:rPr lang="fi-FI" sz="4200" dirty="0"/>
                <a:t> &amp; </a:t>
              </a:r>
              <a:r>
                <a:rPr lang="fi-FI" sz="4200" dirty="0" err="1"/>
                <a:t>wholegrains</a:t>
              </a:r>
              <a:r>
                <a:rPr lang="fi-FI" sz="4200" dirty="0"/>
                <a:t> - </a:t>
              </a:r>
              <a:r>
                <a:rPr lang="fi-FI" sz="4200" dirty="0" err="1"/>
                <a:t>experts</a:t>
              </a:r>
              <a:r>
                <a:rPr lang="fi-FI" sz="4200" dirty="0"/>
                <a:t> </a:t>
              </a:r>
              <a:r>
                <a:rPr lang="fi-FI" sz="4200" dirty="0" err="1"/>
                <a:t>approve</a:t>
              </a:r>
              <a:r>
                <a:rPr lang="fi-FI" sz="4200" dirty="0"/>
                <a:t>, </a:t>
              </a:r>
              <a:r>
                <a:rPr lang="fi-FI" sz="4200" dirty="0" err="1"/>
                <a:t>with</a:t>
              </a:r>
              <a:r>
                <a:rPr lang="fi-FI" sz="4200" dirty="0"/>
                <a:t> “</a:t>
              </a:r>
              <a:r>
                <a:rPr lang="fi-FI" sz="4200" dirty="0" err="1"/>
                <a:t>add</a:t>
              </a:r>
              <a:r>
                <a:rPr lang="fi-FI" sz="4200" dirty="0"/>
                <a:t> </a:t>
              </a:r>
              <a:r>
                <a:rPr lang="fi-FI" sz="4200" dirty="0" err="1"/>
                <a:t>gradually</a:t>
              </a:r>
              <a:r>
                <a:rPr lang="fi-FI" sz="4200" dirty="0"/>
                <a:t>” </a:t>
              </a:r>
              <a:r>
                <a:rPr lang="fi-FI" sz="4200" dirty="0" err="1"/>
                <a:t>guidance</a:t>
              </a:r>
              <a:r>
                <a:rPr lang="fi-FI" sz="4200" dirty="0"/>
                <a:t>. </a:t>
              </a:r>
            </a:p>
            <a:p>
              <a:endParaRPr lang="fi-FI" sz="4200" dirty="0"/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i-FI" sz="4200" b="1" dirty="0"/>
                <a:t>Food-is-</a:t>
              </a:r>
              <a:r>
                <a:rPr lang="fi-FI" sz="4200" b="1" dirty="0" err="1"/>
                <a:t>Medicine</a:t>
              </a:r>
              <a:r>
                <a:rPr lang="fi-FI" sz="4200" dirty="0"/>
                <a:t> is </a:t>
              </a:r>
              <a:r>
                <a:rPr lang="fi-FI" sz="4200" dirty="0" err="1"/>
                <a:t>scaling</a:t>
              </a:r>
              <a:r>
                <a:rPr lang="fi-FI" sz="4200" dirty="0"/>
                <a:t> </a:t>
              </a:r>
              <a:r>
                <a:rPr lang="fi-FI" sz="4200" dirty="0" err="1"/>
                <a:t>beyond</a:t>
              </a:r>
              <a:r>
                <a:rPr lang="fi-FI" sz="4200" dirty="0"/>
                <a:t> </a:t>
              </a:r>
              <a:r>
                <a:rPr lang="fi-FI" sz="4200" dirty="0" err="1"/>
                <a:t>pilots</a:t>
              </a:r>
              <a:r>
                <a:rPr lang="fi-FI" sz="4200" dirty="0"/>
                <a:t> </a:t>
              </a:r>
              <a:r>
                <a:rPr lang="fi-FI" sz="4200" dirty="0" err="1"/>
                <a:t>with</a:t>
              </a:r>
              <a:r>
                <a:rPr lang="fi-FI" sz="4200" dirty="0"/>
                <a:t> RCT-</a:t>
              </a:r>
              <a:r>
                <a:rPr lang="fi-FI" sz="4200" dirty="0" err="1"/>
                <a:t>backed</a:t>
              </a:r>
              <a:r>
                <a:rPr lang="fi-FI" sz="4200" dirty="0"/>
                <a:t> </a:t>
              </a:r>
              <a:r>
                <a:rPr lang="fi-FI" sz="4200" dirty="0" err="1"/>
                <a:t>improvements</a:t>
              </a:r>
              <a:r>
                <a:rPr lang="fi-FI" sz="4200" dirty="0"/>
                <a:t> in </a:t>
              </a:r>
              <a:r>
                <a:rPr lang="fi-FI" sz="4200" dirty="0" err="1"/>
                <a:t>diet</a:t>
              </a:r>
              <a:r>
                <a:rPr lang="fi-FI" sz="4200" dirty="0"/>
                <a:t> </a:t>
              </a:r>
              <a:r>
                <a:rPr lang="fi-FI" sz="4200" dirty="0" err="1"/>
                <a:t>quality</a:t>
              </a:r>
              <a:r>
                <a:rPr lang="fi-FI" sz="4200" dirty="0"/>
                <a:t> &amp; food </a:t>
              </a:r>
              <a:r>
                <a:rPr lang="fi-FI" sz="4200" dirty="0" err="1"/>
                <a:t>security</a:t>
              </a:r>
              <a:r>
                <a:rPr lang="fi-FI" sz="4200" dirty="0"/>
                <a:t>. </a:t>
              </a:r>
              <a:r>
                <a:rPr lang="fi-FI" sz="4200" i="1" dirty="0"/>
                <a:t>“Design </a:t>
              </a:r>
              <a:r>
                <a:rPr lang="fi-FI" sz="4200" i="1" dirty="0" err="1"/>
                <a:t>SKUs</a:t>
              </a:r>
              <a:r>
                <a:rPr lang="fi-FI" sz="4200" i="1" dirty="0"/>
                <a:t> for </a:t>
              </a:r>
              <a:r>
                <a:rPr lang="fi-FI" sz="4200" i="1" dirty="0" err="1"/>
                <a:t>clinical</a:t>
              </a:r>
              <a:r>
                <a:rPr lang="fi-FI" sz="4200" i="1" dirty="0"/>
                <a:t> </a:t>
              </a:r>
              <a:r>
                <a:rPr lang="fi-FI" sz="4200" i="1" dirty="0" err="1"/>
                <a:t>programs</a:t>
              </a:r>
              <a:r>
                <a:rPr lang="fi-FI" sz="4200" i="1" dirty="0"/>
                <a:t>.”</a:t>
              </a: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D1E16BD5-49DC-9804-BCE9-A14DE262147D}"/>
                </a:ext>
              </a:extLst>
            </p:cNvPr>
            <p:cNvSpPr txBox="1"/>
            <p:nvPr/>
          </p:nvSpPr>
          <p:spPr>
            <a:xfrm>
              <a:off x="28988" y="4482506"/>
              <a:ext cx="11738017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endParaRPr lang="en-US" sz="2400" b="1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7A87301F-6F2F-C9BB-3C39-79064982812D}"/>
                </a:ext>
              </a:extLst>
            </p:cNvPr>
            <p:cNvSpPr txBox="1"/>
            <p:nvPr/>
          </p:nvSpPr>
          <p:spPr>
            <a:xfrm>
              <a:off x="28987" y="4068119"/>
              <a:ext cx="11434199" cy="8759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000"/>
                </a:lnSpc>
                <a:spcBef>
                  <a:spcPct val="0"/>
                </a:spcBef>
              </a:pPr>
              <a:endParaRPr lang="en-US" sz="5200" b="1" spc="-50" dirty="0">
                <a:solidFill>
                  <a:schemeClr val="accent1">
                    <a:lumMod val="50000"/>
                  </a:schemeClr>
                </a:solidFill>
                <a:latin typeface="League Spartan Bold"/>
              </a:endParaRP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FC178F00-1748-A731-5BB3-69EC369E05A7}"/>
                </a:ext>
              </a:extLst>
            </p:cNvPr>
            <p:cNvSpPr txBox="1"/>
            <p:nvPr/>
          </p:nvSpPr>
          <p:spPr>
            <a:xfrm>
              <a:off x="28988" y="1533987"/>
              <a:ext cx="1185411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endParaRPr lang="en-US" sz="2400" u="none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6CF5839A-04C3-2D79-640E-905E91EAFC39}"/>
                </a:ext>
              </a:extLst>
            </p:cNvPr>
            <p:cNvSpPr txBox="1"/>
            <p:nvPr/>
          </p:nvSpPr>
          <p:spPr>
            <a:xfrm>
              <a:off x="28988" y="7849502"/>
              <a:ext cx="11434196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31" name="Kuva 30" descr="Kuva, joka sisältää kohteen lautanen, merkki&#10;&#10;Kuvaus luotu automaattisesti">
            <a:extLst>
              <a:ext uri="{FF2B5EF4-FFF2-40B4-BE49-F238E27FC236}">
                <a16:creationId xmlns:a16="http://schemas.microsoft.com/office/drawing/2014/main" id="{48E6521E-64CE-5DBE-CF01-AC11936DD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95" b="14378"/>
          <a:stretch/>
        </p:blipFill>
        <p:spPr>
          <a:xfrm>
            <a:off x="15737006" y="7810501"/>
            <a:ext cx="2544067" cy="247649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43296EB-B013-042F-5CC8-5003C51EB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753" y="2321110"/>
            <a:ext cx="7864011" cy="19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587995</TotalTime>
  <Words>1333</Words>
  <Application>Microsoft Office PowerPoint</Application>
  <PresentationFormat>Mukautettu</PresentationFormat>
  <Paragraphs>130</Paragraphs>
  <Slides>14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Calibri</vt:lpstr>
      <vt:lpstr>Arial</vt:lpstr>
      <vt:lpstr>Roboto</vt:lpstr>
      <vt:lpstr>Times New Roman</vt:lpstr>
      <vt:lpstr>Gill Sans Nova Cond XBd</vt:lpstr>
      <vt:lpstr>League Spartan Bold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FOOD AS A VEHICLE MAKES SENSE </vt:lpstr>
      <vt:lpstr>PowerPoint-esitys</vt:lpstr>
      <vt:lpstr>PowerPoint-esitys</vt:lpstr>
      <vt:lpstr>PowerPoint-esitys</vt:lpstr>
      <vt:lpstr>PowerPoint-esitys</vt:lpstr>
      <vt:lpstr>PowerPoint-esitys</vt:lpstr>
      <vt:lpstr>THE HARD PART ISN’T THE SCIENCE - IT’S THE BUSINESS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Geometric Education Pitch Deck Presentation</dc:title>
  <dc:creator>mika aalto</dc:creator>
  <cp:lastModifiedBy>mika aalto</cp:lastModifiedBy>
  <cp:revision>453</cp:revision>
  <dcterms:created xsi:type="dcterms:W3CDTF">2006-08-16T00:00:00Z</dcterms:created>
  <dcterms:modified xsi:type="dcterms:W3CDTF">2025-11-17T13:58:57Z</dcterms:modified>
  <dc:identifier>DAEBNaLwbmE</dc:identifier>
</cp:coreProperties>
</file>