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lQedCLzMuB3Ky8f1LzBWqx7WQ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>
      <p:cViewPr varScale="1">
        <p:scale>
          <a:sx n="115" d="100"/>
          <a:sy n="115" d="100"/>
        </p:scale>
        <p:origin x="664" y="208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0590fa2be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g30590fa2b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9884fdc7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69884fdc70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369884fdc70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1262e463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61262e463f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361262e463f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1262e463f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61262e463f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361262e463f_0_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261d4e8af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6261d4e8af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36261d4e8af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724993f9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6724993f9f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6724993f9f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ff2af83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5ff2af83b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35ff2af83b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f2af83b0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5ff2af83b0_1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in qPCR thresholding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35ff2af83b0_1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1262e463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361262e463f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Update growth rate predictions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361262e463f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1262e463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361262e463f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361262e463f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94311ce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994311cef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994311cefe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1262e463f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361262e463f_0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g361262e463f_0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99490b88c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99490b88cc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99490b88cc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1ea9000c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3a1ea9000c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Update growth rate predictions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3a1ea9000c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a1ea9000c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3a1ea9000c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3a1ea9000c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724993f9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36724993f9f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Engraftment black, </a:t>
            </a:r>
            <a:endParaRPr/>
          </a:p>
        </p:txBody>
      </p:sp>
      <p:sp>
        <p:nvSpPr>
          <p:cNvPr id="295" name="Google Shape;295;g36724993f9f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6724993f9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36724993f9f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36724993f9f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261d4e8af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36261d4e8af_0_4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36261d4e8af_0_4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261d4e8af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6261d4e8af_0_4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36261d4e8af_0_4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6261d4e8af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36261d4e8af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36261d4e8af_0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0590fa2be6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30590fa2be6_0_4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30590fa2be6_0_4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1262e463f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361262e463f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g361262e463f_0_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61d4e8a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6261d4e8af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g36261d4e8af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261d4e8a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36261d4e8af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36261d4e8af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261d4e8af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6261d4e8af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36261d4e8af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724993f9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6724993f9f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36724993f9f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f2af83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5ff2af83b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fix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35ff2af83b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724993f9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6724993f9f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6724993f9f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936000" y="2786399"/>
            <a:ext cx="5174400" cy="297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841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300"/>
              <a:buFont typeface="Arial"/>
              <a:buNone/>
              <a:defRPr sz="63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950400" y="58862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599" y="746466"/>
            <a:ext cx="2203401" cy="70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6400" y="1775372"/>
            <a:ext cx="5083856" cy="3622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0590fa2be6_0_130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0590fa2be6_0_130"/>
          <p:cNvSpPr txBox="1">
            <a:spLocks noGrp="1"/>
          </p:cNvSpPr>
          <p:nvPr>
            <p:ph type="body" idx="1"/>
          </p:nvPr>
        </p:nvSpPr>
        <p:spPr>
          <a:xfrm>
            <a:off x="415600" y="917524"/>
            <a:ext cx="53331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" name="Google Shape;23;g30590fa2be6_0_130"/>
          <p:cNvSpPr txBox="1">
            <a:spLocks noGrp="1"/>
          </p:cNvSpPr>
          <p:nvPr>
            <p:ph type="body" idx="2"/>
          </p:nvPr>
        </p:nvSpPr>
        <p:spPr>
          <a:xfrm>
            <a:off x="6443200" y="917424"/>
            <a:ext cx="53331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4" name="Google Shape;24;g30590fa2be6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g30590fa2be6_0_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937" y="6208874"/>
            <a:ext cx="512813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1670400" y="516325"/>
            <a:ext cx="9719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/>
          <p:nvPr/>
        </p:nvSpPr>
        <p:spPr>
          <a:xfrm>
            <a:off x="0" y="0"/>
            <a:ext cx="1036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0747" y="6167242"/>
            <a:ext cx="571281" cy="40675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250391" y="238838"/>
            <a:ext cx="526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1471550" y="18419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 Text 1">
  <p:cSld name="Title + 2 Column Text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831b2f6dde_0_110"/>
          <p:cNvSpPr txBox="1">
            <a:spLocks noGrp="1"/>
          </p:cNvSpPr>
          <p:nvPr>
            <p:ph type="title"/>
          </p:nvPr>
        </p:nvSpPr>
        <p:spPr>
          <a:xfrm>
            <a:off x="1674424" y="514738"/>
            <a:ext cx="966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2831b2f6dde_0_110"/>
          <p:cNvSpPr txBox="1">
            <a:spLocks noGrp="1"/>
          </p:cNvSpPr>
          <p:nvPr>
            <p:ph type="body" idx="1"/>
          </p:nvPr>
        </p:nvSpPr>
        <p:spPr>
          <a:xfrm>
            <a:off x="1674424" y="2073075"/>
            <a:ext cx="4647300" cy="4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957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marL="914400" lvl="1" indent="-3695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marL="1371600" lvl="2" indent="-3695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marL="1828800" lvl="3" indent="-3695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marL="2286000" lvl="4" indent="-3695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g2831b2f6dde_0_110"/>
          <p:cNvSpPr/>
          <p:nvPr/>
        </p:nvSpPr>
        <p:spPr>
          <a:xfrm>
            <a:off x="0" y="0"/>
            <a:ext cx="1036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g2831b2f6dde_0_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0747" y="6167242"/>
            <a:ext cx="571281" cy="40675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831b2f6dde_0_110"/>
          <p:cNvSpPr txBox="1">
            <a:spLocks noGrp="1"/>
          </p:cNvSpPr>
          <p:nvPr>
            <p:ph type="sldNum" idx="12"/>
          </p:nvPr>
        </p:nvSpPr>
        <p:spPr>
          <a:xfrm>
            <a:off x="250391" y="238838"/>
            <a:ext cx="52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2831b2f6dde_0_110"/>
          <p:cNvSpPr txBox="1">
            <a:spLocks noGrp="1"/>
          </p:cNvSpPr>
          <p:nvPr>
            <p:ph type="body" idx="2"/>
          </p:nvPr>
        </p:nvSpPr>
        <p:spPr>
          <a:xfrm>
            <a:off x="6712200" y="2073075"/>
            <a:ext cx="4647300" cy="4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957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marL="914400" lvl="1" indent="-3695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marL="1371600" lvl="2" indent="-3695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marL="1828800" lvl="3" indent="-3695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marL="2286000" lvl="4" indent="-3695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1689599" y="2331963"/>
            <a:ext cx="6316793" cy="427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  <a:defRPr sz="60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1675199" y="1266362"/>
            <a:ext cx="6316793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250391" y="238838"/>
            <a:ext cx="526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747" y="6167242"/>
            <a:ext cx="571281" cy="406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13"/>
          <p:cNvCxnSpPr/>
          <p:nvPr/>
        </p:nvCxnSpPr>
        <p:spPr>
          <a:xfrm>
            <a:off x="104081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0590fa2be6_0_0"/>
          <p:cNvSpPr txBox="1">
            <a:spLocks noGrp="1"/>
          </p:cNvSpPr>
          <p:nvPr>
            <p:ph type="ctrTitle"/>
          </p:nvPr>
        </p:nvSpPr>
        <p:spPr>
          <a:xfrm>
            <a:off x="101800" y="1768650"/>
            <a:ext cx="6492900" cy="4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7448"/>
              <a:buFont typeface="Arial"/>
              <a:buNone/>
            </a:pPr>
            <a:r>
              <a:rPr lang="en-US" sz="3543"/>
              <a:t>Unraveling Heterogeneous Responses to Microbiome-Targeted Interventions with Microbial Community-Scale Metabolic Models</a:t>
            </a:r>
            <a:endParaRPr sz="354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2288"/>
              <a:buFont typeface="Arial"/>
              <a:buNone/>
            </a:pPr>
            <a:endParaRPr sz="3766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8182"/>
              <a:buFont typeface="Arial"/>
              <a:buNone/>
            </a:pPr>
            <a:r>
              <a:rPr lang="en-US" sz="2622" i="1"/>
              <a:t>Nick Quinn-Bohmann</a:t>
            </a:r>
            <a:endParaRPr sz="2622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29125"/>
              <a:buFont typeface="Arial"/>
              <a:buNone/>
            </a:pPr>
            <a:r>
              <a:rPr lang="en-US" sz="2400"/>
              <a:t>11.18.2025 |</a:t>
            </a:r>
            <a:r>
              <a:rPr lang="en-US" sz="2700"/>
              <a:t> Gibbons Lab </a:t>
            </a:r>
            <a:endParaRPr sz="27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9884fdc70_0_6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62" name="Google Shape;162;g369884fdc70_0_67" descr="A screenshot of a video gam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30" y="1117980"/>
            <a:ext cx="11691776" cy="365369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69884fdc70_0_67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62962"/>
              <a:buNone/>
            </a:pPr>
            <a:r>
              <a:rPr lang="en-US" sz="3000"/>
              <a:t>Microbial Community-Scale Metabolic Modeling Enables Mechanistic Understanding of the Human Gut Microbiome</a:t>
            </a:r>
            <a:endParaRPr sz="3000"/>
          </a:p>
        </p:txBody>
      </p:sp>
      <p:sp>
        <p:nvSpPr>
          <p:cNvPr id="164" name="Google Shape;164;g369884fdc70_0_67"/>
          <p:cNvSpPr txBox="1"/>
          <p:nvPr/>
        </p:nvSpPr>
        <p:spPr>
          <a:xfrm>
            <a:off x="7959398" y="6497825"/>
            <a:ext cx="36900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rPr>
              <a:t>Courtesy of the Gibbons Lab</a:t>
            </a:r>
            <a:endParaRPr sz="1467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69884fdc70_0_67"/>
          <p:cNvSpPr txBox="1"/>
          <p:nvPr/>
        </p:nvSpPr>
        <p:spPr>
          <a:xfrm>
            <a:off x="522150" y="5049300"/>
            <a:ext cx="11147700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</a:rPr>
              <a:t>We can now ask how interventions reshape community metabolism before testing them in humans → 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1262e463f_0_194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Predicting SCFA Production from Microbial Communities</a:t>
            </a:r>
            <a:endParaRPr sz="2700"/>
          </a:p>
        </p:txBody>
      </p:sp>
      <p:sp>
        <p:nvSpPr>
          <p:cNvPr id="172" name="Google Shape;172;g361262e463f_0_1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73" name="Google Shape;173;g361262e463f_0_194"/>
          <p:cNvPicPr preferRelativeResize="0"/>
          <p:nvPr/>
        </p:nvPicPr>
        <p:blipFill rotWithShape="1">
          <a:blip r:embed="rId3">
            <a:alphaModFix/>
          </a:blip>
          <a:srcRect t="4856" b="20766"/>
          <a:stretch/>
        </p:blipFill>
        <p:spPr>
          <a:xfrm>
            <a:off x="6791150" y="917525"/>
            <a:ext cx="5158526" cy="566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61262e463f_0_194"/>
          <p:cNvPicPr preferRelativeResize="0"/>
          <p:nvPr/>
        </p:nvPicPr>
        <p:blipFill rotWithShape="1">
          <a:blip r:embed="rId4">
            <a:alphaModFix/>
          </a:blip>
          <a:srcRect t="64170" r="3983" b="6275"/>
          <a:stretch/>
        </p:blipFill>
        <p:spPr>
          <a:xfrm>
            <a:off x="587875" y="3726675"/>
            <a:ext cx="5973650" cy="271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61262e463f_0_194" title="SCFA Paper (1).png"/>
          <p:cNvPicPr preferRelativeResize="0"/>
          <p:nvPr/>
        </p:nvPicPr>
        <p:blipFill rotWithShape="1">
          <a:blip r:embed="rId5">
            <a:alphaModFix/>
          </a:blip>
          <a:srcRect t="6385" b="64717"/>
          <a:stretch/>
        </p:blipFill>
        <p:spPr>
          <a:xfrm>
            <a:off x="84000" y="788275"/>
            <a:ext cx="6368294" cy="27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61262e463f_0_194"/>
          <p:cNvSpPr txBox="1"/>
          <p:nvPr/>
        </p:nvSpPr>
        <p:spPr>
          <a:xfrm>
            <a:off x="9157625" y="65193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with BioRender.com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1262e463f_0_251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Predicted SCFAs Associate with Cardiometabolic Health Measures</a:t>
            </a:r>
            <a:endParaRPr sz="2700"/>
          </a:p>
        </p:txBody>
      </p:sp>
      <p:sp>
        <p:nvSpPr>
          <p:cNvPr id="183" name="Google Shape;183;g361262e463f_0_2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pSp>
        <p:nvGrpSpPr>
          <p:cNvPr id="184" name="Google Shape;184;g361262e463f_0_251"/>
          <p:cNvGrpSpPr/>
          <p:nvPr/>
        </p:nvGrpSpPr>
        <p:grpSpPr>
          <a:xfrm>
            <a:off x="8245620" y="763729"/>
            <a:ext cx="3688054" cy="5781608"/>
            <a:chOff x="1071914" y="1533083"/>
            <a:chExt cx="4077000" cy="4716600"/>
          </a:xfrm>
        </p:grpSpPr>
        <p:sp>
          <p:nvSpPr>
            <p:cNvPr id="185" name="Google Shape;185;g361262e463f_0_251"/>
            <p:cNvSpPr/>
            <p:nvPr/>
          </p:nvSpPr>
          <p:spPr>
            <a:xfrm>
              <a:off x="1071914" y="1533083"/>
              <a:ext cx="4077000" cy="4716600"/>
            </a:xfrm>
            <a:prstGeom prst="roundRect">
              <a:avLst>
                <a:gd name="adj" fmla="val 67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61262e463f_0_251"/>
            <p:cNvSpPr txBox="1"/>
            <p:nvPr/>
          </p:nvSpPr>
          <p:spPr>
            <a:xfrm>
              <a:off x="1163889" y="1599383"/>
              <a:ext cx="3984900" cy="38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Arachidonic acid</a:t>
              </a:r>
              <a:r>
                <a:rPr lang="en-US" sz="1600" b="1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600" b="0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exacerbates inflammation when elevated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Blood pressure</a:t>
              </a:r>
              <a:r>
                <a:rPr lang="en-US" sz="16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6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associated with inflammatory disease, cardiovascular disease</a:t>
              </a:r>
              <a:r>
                <a:rPr lang="en-US" sz="1600" b="0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00" b="0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1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C-Reactive Protein</a:t>
              </a:r>
              <a:r>
                <a:rPr lang="en-US" sz="1600" b="1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600" b="0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clinical marker for systemic inflammation</a:t>
              </a:r>
              <a:endParaRPr sz="1600" b="1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LDL Cholesterol</a:t>
              </a:r>
              <a:r>
                <a:rPr lang="en-US" sz="1600" b="1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600" b="0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associated with inflammatory diseases, cardiovascular disease</a:t>
              </a:r>
              <a:endParaRPr sz="1600" b="0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LP-IR</a:t>
              </a:r>
              <a:r>
                <a:rPr lang="en-US" sz="1600" b="1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600" b="0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measure of insulin resistance</a:t>
              </a:r>
              <a:endParaRPr sz="1600" b="0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Triglycerides: </a:t>
              </a:r>
              <a:r>
                <a:rPr lang="en-US" sz="1600" b="0" i="0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increase incidence of atherosclerosis and cardiovascular disease</a:t>
              </a:r>
              <a:endParaRPr sz="1600" b="0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2664"/>
                  </a:solidFill>
                  <a:latin typeface="Arial"/>
                  <a:ea typeface="Arial"/>
                  <a:cs typeface="Arial"/>
                  <a:sym typeface="Arial"/>
                </a:rPr>
                <a:t>Measured butyrate in blood shows no association with expected markers </a:t>
              </a:r>
              <a:endParaRPr sz="1600" b="1" i="1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7" name="Google Shape;187;g361262e463f_0_251"/>
          <p:cNvPicPr preferRelativeResize="0"/>
          <p:nvPr/>
        </p:nvPicPr>
        <p:blipFill rotWithShape="1">
          <a:blip r:embed="rId3">
            <a:alphaModFix/>
          </a:blip>
          <a:srcRect b="14559"/>
          <a:stretch/>
        </p:blipFill>
        <p:spPr>
          <a:xfrm>
            <a:off x="3231650" y="835363"/>
            <a:ext cx="4825800" cy="508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61262e463f_0_251"/>
          <p:cNvSpPr txBox="1"/>
          <p:nvPr/>
        </p:nvSpPr>
        <p:spPr>
          <a:xfrm>
            <a:off x="5112353" y="5916168"/>
            <a:ext cx="6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Measured Butyrate in Blood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61262e463f_0_251"/>
          <p:cNvSpPr txBox="1"/>
          <p:nvPr/>
        </p:nvSpPr>
        <p:spPr>
          <a:xfrm>
            <a:off x="5755061" y="5916168"/>
            <a:ext cx="6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Predicted Butyrate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61262e463f_0_251"/>
          <p:cNvSpPr txBox="1"/>
          <p:nvPr/>
        </p:nvSpPr>
        <p:spPr>
          <a:xfrm>
            <a:off x="6427038" y="5916168"/>
            <a:ext cx="70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Predicted Propionate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361262e463f_0_251" title="SCFA Paper (3).png"/>
          <p:cNvPicPr preferRelativeResize="0"/>
          <p:nvPr/>
        </p:nvPicPr>
        <p:blipFill rotWithShape="1">
          <a:blip r:embed="rId4">
            <a:alphaModFix/>
          </a:blip>
          <a:srcRect l="25375" r="22064" b="46646"/>
          <a:stretch/>
        </p:blipFill>
        <p:spPr>
          <a:xfrm>
            <a:off x="131850" y="1260150"/>
            <a:ext cx="3231425" cy="4842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61262e463f_0_251"/>
          <p:cNvSpPr txBox="1"/>
          <p:nvPr/>
        </p:nvSpPr>
        <p:spPr>
          <a:xfrm>
            <a:off x="9157625" y="65193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with BioRender.com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261d4e8af_0_269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Heterogeneous Response to a Simulated High-Fiber Diet</a:t>
            </a:r>
            <a:endParaRPr sz="2700"/>
          </a:p>
        </p:txBody>
      </p:sp>
      <p:sp>
        <p:nvSpPr>
          <p:cNvPr id="199" name="Google Shape;199;g36261d4e8af_0_2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0" name="Google Shape;200;g36261d4e8af_0_269"/>
          <p:cNvPicPr preferRelativeResize="0"/>
          <p:nvPr/>
        </p:nvPicPr>
        <p:blipFill rotWithShape="1">
          <a:blip r:embed="rId3">
            <a:alphaModFix/>
          </a:blip>
          <a:srcRect t="22530" b="55751"/>
          <a:stretch/>
        </p:blipFill>
        <p:spPr>
          <a:xfrm>
            <a:off x="160787" y="1148275"/>
            <a:ext cx="11870425" cy="38092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6261d4e8af_0_269"/>
          <p:cNvSpPr txBox="1"/>
          <p:nvPr/>
        </p:nvSpPr>
        <p:spPr>
          <a:xfrm>
            <a:off x="1037550" y="5102800"/>
            <a:ext cx="10332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Non-Responders: &lt; 10 mmol/gDW/h butyrate on</a:t>
            </a:r>
            <a:r>
              <a:rPr lang="en-US" sz="1700" b="1" i="0" u="none" strike="noStrike" cap="none">
                <a:solidFill>
                  <a:srgbClr val="BFD0B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>
                <a:solidFill>
                  <a:srgbClr val="DB5E57"/>
                </a:solidFill>
                <a:latin typeface="Arial"/>
                <a:ea typeface="Arial"/>
                <a:cs typeface="Arial"/>
                <a:sym typeface="Arial"/>
              </a:rPr>
              <a:t>European diet</a:t>
            </a:r>
            <a:r>
              <a:rPr lang="en-US" sz="1700" b="1" i="0" u="none" strike="noStrike" cap="none">
                <a:solidFill>
                  <a:srgbClr val="BFD0B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&lt; 20% increase on</a:t>
            </a:r>
            <a:r>
              <a:rPr lang="en-US" sz="1700" b="1" i="0" u="none" strike="noStrike" cap="none">
                <a:solidFill>
                  <a:srgbClr val="BFD0B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>
                <a:solidFill>
                  <a:srgbClr val="57D2DB"/>
                </a:solidFill>
                <a:latin typeface="Arial"/>
                <a:ea typeface="Arial"/>
                <a:cs typeface="Arial"/>
                <a:sym typeface="Arial"/>
              </a:rPr>
              <a:t>High Fiber diet</a:t>
            </a:r>
            <a:r>
              <a:rPr lang="en-US" sz="1700" b="1" i="0" u="none" strike="noStrike" cap="none">
                <a:solidFill>
                  <a:srgbClr val="BFD0B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 b="1" i="0" u="none" strike="noStrike" cap="none">
              <a:solidFill>
                <a:srgbClr val="BFD0B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Regressors: Decrease in butyrate on</a:t>
            </a:r>
            <a:r>
              <a:rPr lang="en-US" sz="1700" b="1" i="0" u="none" strike="noStrike" cap="none">
                <a:solidFill>
                  <a:srgbClr val="EBD3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>
                <a:solidFill>
                  <a:srgbClr val="57D2DB"/>
                </a:solidFill>
                <a:latin typeface="Arial"/>
                <a:ea typeface="Arial"/>
                <a:cs typeface="Arial"/>
                <a:sym typeface="Arial"/>
              </a:rPr>
              <a:t>High Fiber diet </a:t>
            </a:r>
            <a:r>
              <a:rPr lang="en-US" sz="1700" b="1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compared to</a:t>
            </a:r>
            <a:r>
              <a:rPr lang="en-US" sz="17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>
                <a:solidFill>
                  <a:srgbClr val="DB5E57"/>
                </a:solidFill>
                <a:latin typeface="Arial"/>
                <a:ea typeface="Arial"/>
                <a:cs typeface="Arial"/>
                <a:sym typeface="Arial"/>
              </a:rPr>
              <a:t>European Diet</a:t>
            </a:r>
            <a:endParaRPr sz="1700" b="1" i="0" u="none" strike="noStrike" cap="none">
              <a:solidFill>
                <a:srgbClr val="DB5E5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724993f9f_0_1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8" name="Google Shape;208;g36724993f9f_0_135"/>
          <p:cNvSpPr txBox="1"/>
          <p:nvPr/>
        </p:nvSpPr>
        <p:spPr>
          <a:xfrm>
            <a:off x="3245050" y="1590288"/>
            <a:ext cx="295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Non-Responders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6724993f9f_0_135"/>
          <p:cNvSpPr txBox="1"/>
          <p:nvPr/>
        </p:nvSpPr>
        <p:spPr>
          <a:xfrm>
            <a:off x="6201850" y="1681238"/>
            <a:ext cx="464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Regressors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36724993f9f_0_135"/>
          <p:cNvPicPr preferRelativeResize="0"/>
          <p:nvPr/>
        </p:nvPicPr>
        <p:blipFill rotWithShape="1">
          <a:blip r:embed="rId3">
            <a:alphaModFix/>
          </a:blip>
          <a:srcRect t="45632" b="32313"/>
          <a:stretch/>
        </p:blipFill>
        <p:spPr>
          <a:xfrm>
            <a:off x="350526" y="1990501"/>
            <a:ext cx="11677774" cy="380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6724993f9f_0_135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Heterogeneous Response to Prebiotic &amp; Probiotic Interventions</a:t>
            </a:r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f2af83b0_1_0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30"/>
              <a:t>Longitudinal Study of Probiotic Efficacy Displayed Improves Postprandial Glucose Control</a:t>
            </a:r>
            <a:endParaRPr sz="2730"/>
          </a:p>
        </p:txBody>
      </p:sp>
      <p:sp>
        <p:nvSpPr>
          <p:cNvPr id="218" name="Google Shape;218;g35ff2af83b0_1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19" name="Google Shape;219;g35ff2af83b0_1_0" title="misc (2).png"/>
          <p:cNvPicPr preferRelativeResize="0"/>
          <p:nvPr/>
        </p:nvPicPr>
        <p:blipFill rotWithShape="1">
          <a:blip r:embed="rId3">
            <a:alphaModFix/>
          </a:blip>
          <a:srcRect t="15981" r="78298" b="57982"/>
          <a:stretch/>
        </p:blipFill>
        <p:spPr>
          <a:xfrm>
            <a:off x="2137450" y="917525"/>
            <a:ext cx="3315773" cy="265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g35ff2af83b0_1_0"/>
          <p:cNvGrpSpPr/>
          <p:nvPr/>
        </p:nvGrpSpPr>
        <p:grpSpPr>
          <a:xfrm>
            <a:off x="8800160" y="3568625"/>
            <a:ext cx="2623040" cy="2651100"/>
            <a:chOff x="4544485" y="682625"/>
            <a:chExt cx="2623040" cy="2651100"/>
          </a:xfrm>
        </p:grpSpPr>
        <p:sp>
          <p:nvSpPr>
            <p:cNvPr id="221" name="Google Shape;221;g35ff2af83b0_1_0"/>
            <p:cNvSpPr/>
            <p:nvPr/>
          </p:nvSpPr>
          <p:spPr>
            <a:xfrm>
              <a:off x="4544625" y="682625"/>
              <a:ext cx="2622900" cy="265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g35ff2af83b0_1_0" title="misc (3).png"/>
            <p:cNvPicPr preferRelativeResize="0"/>
            <p:nvPr/>
          </p:nvPicPr>
          <p:blipFill rotWithShape="1">
            <a:blip r:embed="rId4">
              <a:alphaModFix/>
            </a:blip>
            <a:srcRect l="18990" t="22685" r="56169" b="42360"/>
            <a:stretch/>
          </p:blipFill>
          <p:spPr>
            <a:xfrm>
              <a:off x="4544485" y="746650"/>
              <a:ext cx="2623027" cy="24600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g35ff2af83b0_1_0" title="misc (2).png"/>
          <p:cNvPicPr preferRelativeResize="0"/>
          <p:nvPr/>
        </p:nvPicPr>
        <p:blipFill rotWithShape="1">
          <a:blip r:embed="rId3">
            <a:alphaModFix/>
          </a:blip>
          <a:srcRect l="22507" t="26524" r="25284" b="42697"/>
          <a:stretch/>
        </p:blipFill>
        <p:spPr>
          <a:xfrm>
            <a:off x="815600" y="3568625"/>
            <a:ext cx="7469276" cy="293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5ff2af83b0_1_0"/>
          <p:cNvSpPr txBox="1"/>
          <p:nvPr/>
        </p:nvSpPr>
        <p:spPr>
          <a:xfrm>
            <a:off x="6159925" y="1135575"/>
            <a:ext cx="3984600" cy="1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Treatment vs. Control:</a:t>
            </a:r>
            <a:endParaRPr sz="2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Glucose AUC ⬇️</a:t>
            </a:r>
            <a:endParaRPr sz="2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CRP ↔️</a:t>
            </a:r>
            <a:endParaRPr sz="2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f2af83b0_1_160"/>
          <p:cNvSpPr txBox="1">
            <a:spLocks noGrp="1"/>
          </p:cNvSpPr>
          <p:nvPr>
            <p:ph type="title"/>
          </p:nvPr>
        </p:nvSpPr>
        <p:spPr>
          <a:xfrm>
            <a:off x="175650" y="154025"/>
            <a:ext cx="11942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qPCR results show enrichment of</a:t>
            </a:r>
            <a:r>
              <a:rPr lang="en-US" sz="2700" i="1"/>
              <a:t> A. muciniphila</a:t>
            </a:r>
            <a:r>
              <a:rPr lang="en-US" sz="2700"/>
              <a:t>, </a:t>
            </a:r>
            <a:r>
              <a:rPr lang="en-US" sz="2700" i="1"/>
              <a:t>B. infantis </a:t>
            </a:r>
            <a:r>
              <a:rPr lang="en-US" sz="2700"/>
              <a:t>after 12 weeks</a:t>
            </a:r>
            <a:endParaRPr sz="2700"/>
          </a:p>
        </p:txBody>
      </p:sp>
      <p:sp>
        <p:nvSpPr>
          <p:cNvPr id="231" name="Google Shape;231;g35ff2af83b0_1_1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32" name="Google Shape;232;g35ff2af83b0_1_160" title="qPCR_treamentOnly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713" y="917525"/>
            <a:ext cx="8568571" cy="563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1262e463f_0_11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MCMM-predicted growth rates agree with qPCR ground truth </a:t>
            </a:r>
            <a:endParaRPr sz="2700"/>
          </a:p>
        </p:txBody>
      </p:sp>
      <p:sp>
        <p:nvSpPr>
          <p:cNvPr id="239" name="Google Shape;239;g361262e463f_0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0" name="Google Shape;240;g361262e463f_0_11"/>
          <p:cNvSpPr txBox="1"/>
          <p:nvPr/>
        </p:nvSpPr>
        <p:spPr>
          <a:xfrm>
            <a:off x="8837850" y="4819975"/>
            <a:ext cx="2698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agree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disagree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361262e463f_0_11" title="Screenshot 2025-05-14 at 9.24.08 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0950" y="4938481"/>
            <a:ext cx="406900" cy="4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61262e463f_0_11" title="Screenshot 2025-05-14 at 9.24.24 AM.png"/>
          <p:cNvPicPr preferRelativeResize="0"/>
          <p:nvPr/>
        </p:nvPicPr>
        <p:blipFill rotWithShape="1">
          <a:blip r:embed="rId4">
            <a:alphaModFix/>
          </a:blip>
          <a:srcRect t="6032" r="9681"/>
          <a:stretch/>
        </p:blipFill>
        <p:spPr>
          <a:xfrm>
            <a:off x="8430950" y="5345375"/>
            <a:ext cx="406900" cy="4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61262e463f_0_11"/>
          <p:cNvSpPr txBox="1"/>
          <p:nvPr/>
        </p:nvSpPr>
        <p:spPr>
          <a:xfrm>
            <a:off x="1545450" y="5089350"/>
            <a:ext cx="56337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agreement in </a:t>
            </a:r>
            <a:r>
              <a:rPr lang="en-US" sz="2800">
                <a:solidFill>
                  <a:schemeClr val="accent1"/>
                </a:solidFill>
              </a:rPr>
              <a:t>89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/105 observations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361262e463f_0_11" title="agreement_heatmap_qPCR (2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25" y="1069917"/>
            <a:ext cx="11887201" cy="344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61262e463f_0_149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MCMM-predicted growth rates agree with qPCR ground truth </a:t>
            </a:r>
            <a:endParaRPr sz="2700"/>
          </a:p>
        </p:txBody>
      </p:sp>
      <p:sp>
        <p:nvSpPr>
          <p:cNvPr id="251" name="Google Shape;251;g361262e463f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52" name="Google Shape;252;g361262e463f_0_149"/>
          <p:cNvSpPr txBox="1"/>
          <p:nvPr/>
        </p:nvSpPr>
        <p:spPr>
          <a:xfrm>
            <a:off x="2988025" y="5914875"/>
            <a:ext cx="64368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Fisher’s exact test, p = </a:t>
            </a:r>
            <a:r>
              <a:rPr lang="en-US" sz="2400">
                <a:solidFill>
                  <a:schemeClr val="accent1"/>
                </a:solidFill>
              </a:rPr>
              <a:t>4.4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x10</a:t>
            </a:r>
            <a:r>
              <a:rPr lang="en-US" sz="2400" b="0" i="0" u="none" strike="noStrike" cap="none" baseline="30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2400" baseline="30000">
                <a:solidFill>
                  <a:schemeClr val="accent1"/>
                </a:solidFill>
              </a:rPr>
              <a:t>3</a:t>
            </a:r>
            <a:endParaRPr sz="2400" b="0" i="0" u="none" strike="noStrike" cap="none" baseline="30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361262e463f_0_149" title="confusion_matricies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13" y="917517"/>
            <a:ext cx="10245586" cy="4692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994311cefe_0_1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Predicted growth of </a:t>
            </a:r>
            <a:r>
              <a:rPr lang="en-US" sz="3000" i="1"/>
              <a:t>A. muciniphila </a:t>
            </a:r>
            <a:r>
              <a:rPr lang="en-US" sz="3000"/>
              <a:t>correlates with change in glucose AUC</a:t>
            </a:r>
            <a:endParaRPr sz="3000"/>
          </a:p>
        </p:txBody>
      </p:sp>
      <p:sp>
        <p:nvSpPr>
          <p:cNvPr id="260" name="Google Shape;260;g3994311cefe_0_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61" name="Google Shape;261;g3994311cefe_0_1" title="amuc_gau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875" y="997742"/>
            <a:ext cx="7514245" cy="563568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994311cefe_0_1"/>
          <p:cNvSpPr txBox="1"/>
          <p:nvPr/>
        </p:nvSpPr>
        <p:spPr>
          <a:xfrm>
            <a:off x="7411450" y="2442400"/>
            <a:ext cx="1600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</a:rPr>
              <a:t>R</a:t>
            </a:r>
            <a:r>
              <a:rPr lang="en-US" sz="2000" baseline="30000">
                <a:solidFill>
                  <a:schemeClr val="accent1"/>
                </a:solidFill>
              </a:rPr>
              <a:t>2</a:t>
            </a:r>
            <a:r>
              <a:rPr lang="en-US" sz="2000">
                <a:solidFill>
                  <a:schemeClr val="accent1"/>
                </a:solidFill>
              </a:rPr>
              <a:t> = 0.23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</a:rPr>
              <a:t>p = 0.027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1262e463f_0_273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The Human Microbiome</a:t>
            </a:r>
            <a:endParaRPr sz="2700"/>
          </a:p>
        </p:txBody>
      </p:sp>
      <p:sp>
        <p:nvSpPr>
          <p:cNvPr id="57" name="Google Shape;57;g361262e463f_0_273"/>
          <p:cNvSpPr txBox="1">
            <a:spLocks noGrp="1"/>
          </p:cNvSpPr>
          <p:nvPr>
            <p:ph type="body" idx="1"/>
          </p:nvPr>
        </p:nvSpPr>
        <p:spPr>
          <a:xfrm>
            <a:off x="415600" y="917524"/>
            <a:ext cx="53331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-US" sz="2200"/>
              <a:t>Our unique microbiome governs our physiology through digestion, immune system regulation, and metabolic health</a:t>
            </a:r>
            <a:endParaRPr sz="2200"/>
          </a:p>
        </p:txBody>
      </p:sp>
      <p:sp>
        <p:nvSpPr>
          <p:cNvPr id="58" name="Google Shape;58;g361262e463f_0_273"/>
          <p:cNvSpPr txBox="1">
            <a:spLocks noGrp="1"/>
          </p:cNvSpPr>
          <p:nvPr>
            <p:ph type="body" idx="2"/>
          </p:nvPr>
        </p:nvSpPr>
        <p:spPr>
          <a:xfrm>
            <a:off x="6443200" y="917424"/>
            <a:ext cx="53331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sp>
        <p:nvSpPr>
          <p:cNvPr id="59" name="Google Shape;59;g361262e463f_0_2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60" name="Google Shape;60;g361262e463f_0_273"/>
          <p:cNvPicPr preferRelativeResize="0"/>
          <p:nvPr/>
        </p:nvPicPr>
        <p:blipFill rotWithShape="1">
          <a:blip r:embed="rId3">
            <a:alphaModFix/>
          </a:blip>
          <a:srcRect l="7149" b="3947"/>
          <a:stretch/>
        </p:blipFill>
        <p:spPr>
          <a:xfrm>
            <a:off x="5826125" y="401500"/>
            <a:ext cx="6305975" cy="581612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361262e463f_0_273"/>
          <p:cNvSpPr txBox="1"/>
          <p:nvPr/>
        </p:nvSpPr>
        <p:spPr>
          <a:xfrm>
            <a:off x="6621096" y="6345381"/>
            <a:ext cx="4977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Image redrawn by ISB from Gaby D’Alleandro / © AMNH.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99490b88cc_0_28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MCMM-predicted growth rates agree with observations in second validation study</a:t>
            </a:r>
            <a:endParaRPr/>
          </a:p>
        </p:txBody>
      </p:sp>
      <p:sp>
        <p:nvSpPr>
          <p:cNvPr id="269" name="Google Shape;269;g399490b88cc_0_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70" name="Google Shape;270;g399490b88cc_0_28" title="metagenomes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601" y="1049848"/>
            <a:ext cx="8591135" cy="569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a1ea9000c7_0_1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MCMM-predicted growth rates agree with observations in second study</a:t>
            </a:r>
            <a:endParaRPr sz="2700"/>
          </a:p>
        </p:txBody>
      </p:sp>
      <p:sp>
        <p:nvSpPr>
          <p:cNvPr id="277" name="Google Shape;277;g3a1ea9000c7_0_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8" name="Google Shape;278;g3a1ea9000c7_0_1"/>
          <p:cNvSpPr txBox="1"/>
          <p:nvPr/>
        </p:nvSpPr>
        <p:spPr>
          <a:xfrm>
            <a:off x="8837850" y="4819975"/>
            <a:ext cx="2698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agree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disagree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3a1ea9000c7_0_1" title="Screenshot 2025-05-14 at 9.24.08 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0950" y="4938481"/>
            <a:ext cx="406900" cy="4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a1ea9000c7_0_1" title="Screenshot 2025-05-14 at 9.24.24 AM.png"/>
          <p:cNvPicPr preferRelativeResize="0"/>
          <p:nvPr/>
        </p:nvPicPr>
        <p:blipFill rotWithShape="1">
          <a:blip r:embed="rId4">
            <a:alphaModFix/>
          </a:blip>
          <a:srcRect t="6032" r="9682"/>
          <a:stretch/>
        </p:blipFill>
        <p:spPr>
          <a:xfrm>
            <a:off x="8430950" y="5345375"/>
            <a:ext cx="406900" cy="4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a1ea9000c7_0_1"/>
          <p:cNvSpPr txBox="1"/>
          <p:nvPr/>
        </p:nvSpPr>
        <p:spPr>
          <a:xfrm>
            <a:off x="1545450" y="5089350"/>
            <a:ext cx="56337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agreement in</a:t>
            </a:r>
            <a:r>
              <a:rPr lang="en-US" sz="2800">
                <a:solidFill>
                  <a:schemeClr val="accent1"/>
                </a:solidFill>
              </a:rPr>
              <a:t> 92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/1</a:t>
            </a:r>
            <a:r>
              <a:rPr lang="en-US" sz="2800">
                <a:solidFill>
                  <a:schemeClr val="accent1"/>
                </a:solidFill>
              </a:rPr>
              <a:t>20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observations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3a1ea9000c7_0_1" title="agreement_heatmap_qPCR (3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838" y="1069917"/>
            <a:ext cx="9720320" cy="359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a1ea9000c7_0_12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MCMM-predicted growth rates agree with observations in second study</a:t>
            </a:r>
            <a:endParaRPr sz="2700"/>
          </a:p>
        </p:txBody>
      </p:sp>
      <p:sp>
        <p:nvSpPr>
          <p:cNvPr id="289" name="Google Shape;289;g3a1ea9000c7_0_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90" name="Google Shape;290;g3a1ea9000c7_0_12"/>
          <p:cNvSpPr txBox="1"/>
          <p:nvPr/>
        </p:nvSpPr>
        <p:spPr>
          <a:xfrm>
            <a:off x="2988025" y="5914875"/>
            <a:ext cx="64368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Fisher’s exact test, p = 1.3x10</a:t>
            </a:r>
            <a:r>
              <a:rPr lang="en-US" sz="2400" b="0" i="0" u="none" strike="noStrike" cap="none" baseline="30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-13</a:t>
            </a:r>
            <a:endParaRPr sz="2400" b="0" i="0" u="none" strike="noStrike" cap="none" baseline="30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g3a1ea9000c7_0_12" title="confusion_matricies (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113" y="1069917"/>
            <a:ext cx="10322621" cy="4692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6724993f9f_0_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98" name="Google Shape;298;g36724993f9f_0_53"/>
          <p:cNvPicPr preferRelativeResize="0"/>
          <p:nvPr/>
        </p:nvPicPr>
        <p:blipFill rotWithShape="1">
          <a:blip r:embed="rId3">
            <a:alphaModFix/>
          </a:blip>
          <a:srcRect t="4041" b="58112"/>
          <a:stretch/>
        </p:blipFill>
        <p:spPr>
          <a:xfrm>
            <a:off x="263050" y="1518776"/>
            <a:ext cx="11665900" cy="31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6724993f9f_0_53"/>
          <p:cNvSpPr/>
          <p:nvPr/>
        </p:nvSpPr>
        <p:spPr>
          <a:xfrm flipH="1">
            <a:off x="2345250" y="5253850"/>
            <a:ext cx="53100" cy="52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36724993f9f_0_53"/>
          <p:cNvSpPr txBox="1"/>
          <p:nvPr/>
        </p:nvSpPr>
        <p:spPr>
          <a:xfrm>
            <a:off x="2398350" y="5253850"/>
            <a:ext cx="3141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Engraftment 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36724993f9f_0_53"/>
          <p:cNvSpPr/>
          <p:nvPr/>
        </p:nvSpPr>
        <p:spPr>
          <a:xfrm flipH="1">
            <a:off x="5900075" y="5253850"/>
            <a:ext cx="53100" cy="52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6724993f9f_0_53"/>
          <p:cNvSpPr txBox="1"/>
          <p:nvPr/>
        </p:nvSpPr>
        <p:spPr>
          <a:xfrm>
            <a:off x="5953175" y="5253850"/>
            <a:ext cx="3141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No Engraftment 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6724993f9f_0_53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Putting it All Together: Designing Precision Synbiotic Interventions</a:t>
            </a:r>
            <a:endParaRPr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6724993f9f_0_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grpSp>
        <p:nvGrpSpPr>
          <p:cNvPr id="310" name="Google Shape;310;g36724993f9f_0_60"/>
          <p:cNvGrpSpPr/>
          <p:nvPr/>
        </p:nvGrpSpPr>
        <p:grpSpPr>
          <a:xfrm>
            <a:off x="175658" y="1363095"/>
            <a:ext cx="11694042" cy="4684804"/>
            <a:chOff x="415600" y="1263650"/>
            <a:chExt cx="11478251" cy="4488650"/>
          </a:xfrm>
        </p:grpSpPr>
        <p:pic>
          <p:nvPicPr>
            <p:cNvPr id="311" name="Google Shape;311;g36724993f9f_0_60"/>
            <p:cNvPicPr preferRelativeResize="0"/>
            <p:nvPr/>
          </p:nvPicPr>
          <p:blipFill rotWithShape="1">
            <a:blip r:embed="rId3">
              <a:alphaModFix/>
            </a:blip>
            <a:srcRect t="47134"/>
            <a:stretch/>
          </p:blipFill>
          <p:spPr>
            <a:xfrm>
              <a:off x="415600" y="1356875"/>
              <a:ext cx="11478251" cy="439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g36724993f9f_0_60"/>
            <p:cNvSpPr/>
            <p:nvPr/>
          </p:nvSpPr>
          <p:spPr>
            <a:xfrm>
              <a:off x="5238925" y="1263650"/>
              <a:ext cx="592200" cy="329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36724993f9f_0_60"/>
            <p:cNvSpPr/>
            <p:nvPr/>
          </p:nvSpPr>
          <p:spPr>
            <a:xfrm>
              <a:off x="415600" y="1263650"/>
              <a:ext cx="592200" cy="329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g36724993f9f_0_60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Putting it All Together: Designing Precision Synbiotic Interventions</a:t>
            </a:r>
            <a:endParaRPr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261d4e8af_0_450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Digital Twins can Help Inform Precision Intervention Design</a:t>
            </a:r>
            <a:endParaRPr sz="2700"/>
          </a:p>
        </p:txBody>
      </p:sp>
      <p:sp>
        <p:nvSpPr>
          <p:cNvPr id="321" name="Google Shape;321;g36261d4e8af_0_4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22" name="Google Shape;322;g36261d4e8af_0_450"/>
          <p:cNvPicPr preferRelativeResize="0"/>
          <p:nvPr/>
        </p:nvPicPr>
        <p:blipFill rotWithShape="1">
          <a:blip r:embed="rId3">
            <a:alphaModFix/>
          </a:blip>
          <a:srcRect l="20400" t="8668" r="22518" b="38150"/>
          <a:stretch/>
        </p:blipFill>
        <p:spPr>
          <a:xfrm>
            <a:off x="175638" y="978850"/>
            <a:ext cx="8830802" cy="576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6261d4e8af_0_450"/>
          <p:cNvSpPr txBox="1">
            <a:spLocks noGrp="1"/>
          </p:cNvSpPr>
          <p:nvPr>
            <p:ph type="body" idx="2"/>
          </p:nvPr>
        </p:nvSpPr>
        <p:spPr>
          <a:xfrm>
            <a:off x="6953125" y="917525"/>
            <a:ext cx="4418400" cy="52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9570" algn="l" rtl="0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SzPts val="2220"/>
              <a:buChar char="-"/>
            </a:pPr>
            <a:r>
              <a:rPr lang="en-US"/>
              <a:t>Virtual representation of individual physiology and microbiome dynamics</a:t>
            </a:r>
            <a:endParaRPr/>
          </a:p>
          <a:p>
            <a:pPr marL="457200" lvl="0" indent="-369570" algn="l" rtl="0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SzPts val="2220"/>
              <a:buChar char="-"/>
            </a:pPr>
            <a:r>
              <a:rPr lang="en-US"/>
              <a:t>Enables </a:t>
            </a:r>
            <a:r>
              <a:rPr lang="en-US" i="1"/>
              <a:t>in silico </a:t>
            </a:r>
            <a:r>
              <a:rPr lang="en-US"/>
              <a:t>testing of dietary, prebiotic, and probiotic interventions before clinical application</a:t>
            </a:r>
            <a:endParaRPr/>
          </a:p>
          <a:p>
            <a:pPr marL="457200" lvl="0" indent="-369570" algn="l" rtl="0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SzPts val="2220"/>
              <a:buChar char="-"/>
            </a:pPr>
            <a:r>
              <a:rPr lang="en-US"/>
              <a:t>Bridges data-driven discovery and clinical translation — guiding precision nutrition and therapeutic design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6261d4e8af_0_497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62962"/>
              <a:buNone/>
            </a:pPr>
            <a:r>
              <a:rPr lang="en-US" sz="2700"/>
              <a:t>Precision Interventions can Replace Classical Nutrition at Population Scales</a:t>
            </a:r>
            <a:endParaRPr sz="2700"/>
          </a:p>
        </p:txBody>
      </p:sp>
      <p:sp>
        <p:nvSpPr>
          <p:cNvPr id="330" name="Google Shape;330;g36261d4e8af_0_4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31" name="Google Shape;331;g36261d4e8af_0_497"/>
          <p:cNvPicPr preferRelativeResize="0"/>
          <p:nvPr/>
        </p:nvPicPr>
        <p:blipFill rotWithShape="1">
          <a:blip r:embed="rId3">
            <a:alphaModFix/>
          </a:blip>
          <a:srcRect l="9431" t="12447" r="10298" b="13681"/>
          <a:stretch/>
        </p:blipFill>
        <p:spPr>
          <a:xfrm>
            <a:off x="1523300" y="917525"/>
            <a:ext cx="9145400" cy="589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261d4e8af_0_284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Key Takeaways</a:t>
            </a:r>
            <a:endParaRPr sz="2700"/>
          </a:p>
        </p:txBody>
      </p:sp>
      <p:sp>
        <p:nvSpPr>
          <p:cNvPr id="338" name="Google Shape;338;g36261d4e8af_0_284"/>
          <p:cNvSpPr txBox="1">
            <a:spLocks noGrp="1"/>
          </p:cNvSpPr>
          <p:nvPr>
            <p:ph type="body" idx="1"/>
          </p:nvPr>
        </p:nvSpPr>
        <p:spPr>
          <a:xfrm>
            <a:off x="415600" y="917525"/>
            <a:ext cx="110496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-US"/>
              <a:t>✅ Robust Predictions: SCFA production is accurately and consistently predicted across diverse dietary contexts and prebiotic conditions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-US"/>
              <a:t>📈 Reliable Growth Estimates: Probiotic species' growth rates match observed trends, validating model accuracy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-US"/>
              <a:t>🔎 Personalized Design: Microbiome-targeted interventions can be rationally tailored to individual needs for maximal impact, combining pre- and probiotics </a:t>
            </a:r>
            <a:endParaRPr/>
          </a:p>
        </p:txBody>
      </p:sp>
      <p:sp>
        <p:nvSpPr>
          <p:cNvPr id="339" name="Google Shape;339;g36261d4e8af_0_2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0590fa2be6_0_413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Acknowledgements</a:t>
            </a:r>
            <a:endParaRPr sz="2700"/>
          </a:p>
        </p:txBody>
      </p:sp>
      <p:sp>
        <p:nvSpPr>
          <p:cNvPr id="346" name="Google Shape;346;g30590fa2be6_0_4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47" name="Google Shape;347;g30590fa2be6_0_413"/>
          <p:cNvSpPr txBox="1">
            <a:spLocks noGrp="1"/>
          </p:cNvSpPr>
          <p:nvPr>
            <p:ph type="body" idx="1"/>
          </p:nvPr>
        </p:nvSpPr>
        <p:spPr>
          <a:xfrm>
            <a:off x="415600" y="917524"/>
            <a:ext cx="53331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Dr. Sean Gibbons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Dr. Christian Diener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Dr. Andrew </a:t>
            </a:r>
            <a:r>
              <a:rPr lang="en-US" dirty="0" err="1"/>
              <a:t>Magis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Dr. Tomasz </a:t>
            </a:r>
            <a:r>
              <a:rPr lang="en-US" dirty="0" err="1"/>
              <a:t>Wilmanski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Katherine Ramos Sarmiento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Dr. Lisa Levy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Dr. Johanna Lampe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Dr. Thomas Gurry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Dr. Noa Rappaport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Dr. Ophelia Venturelli </a:t>
            </a:r>
            <a:endParaRPr dirty="0"/>
          </a:p>
          <a:p>
            <a:pPr marL="0" lvl="0" indent="0" algn="l" rtl="0">
              <a:lnSpc>
                <a:spcPct val="127272"/>
              </a:lnSpc>
              <a:spcBef>
                <a:spcPts val="1200"/>
              </a:spcBef>
              <a:spcAft>
                <a:spcPts val="0"/>
              </a:spcAft>
              <a:buSzPts val="2300"/>
              <a:buNone/>
            </a:pPr>
            <a:r>
              <a:rPr lang="en-US" dirty="0"/>
              <a:t>&amp; the rest of the Gibbons Lab &amp; ISB</a:t>
            </a:r>
            <a:endParaRPr dirty="0"/>
          </a:p>
        </p:txBody>
      </p:sp>
      <p:pic>
        <p:nvPicPr>
          <p:cNvPr id="348" name="Google Shape;348;g30590fa2be6_0_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1551" y="4390273"/>
            <a:ext cx="3958750" cy="17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0590fa2be6_0_4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7425" y="2657488"/>
            <a:ext cx="2948475" cy="154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30590fa2be6_0_4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8907" y="3185825"/>
            <a:ext cx="3560517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0590fa2be6_0_4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9725" y="-1"/>
            <a:ext cx="2980924" cy="215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0590fa2be6_0_4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7836" y="1817398"/>
            <a:ext cx="3042664" cy="7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30590fa2be6_0_4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4475" y="513375"/>
            <a:ext cx="1954376" cy="19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g361262e463f_0_283"/>
          <p:cNvGrpSpPr/>
          <p:nvPr/>
        </p:nvGrpSpPr>
        <p:grpSpPr>
          <a:xfrm>
            <a:off x="0" y="1079500"/>
            <a:ext cx="12192000" cy="5778500"/>
            <a:chOff x="0" y="1079500"/>
            <a:chExt cx="12192000" cy="5778500"/>
          </a:xfrm>
        </p:grpSpPr>
        <p:sp>
          <p:nvSpPr>
            <p:cNvPr id="68" name="Google Shape;68;g361262e463f_0_283"/>
            <p:cNvSpPr/>
            <p:nvPr/>
          </p:nvSpPr>
          <p:spPr>
            <a:xfrm rot="-5400000" flipH="1">
              <a:off x="5693387" y="359387"/>
              <a:ext cx="5778499" cy="7218726"/>
            </a:xfrm>
            <a:prstGeom prst="flowChartManualInpu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361262e463f_0_283"/>
            <p:cNvSpPr/>
            <p:nvPr/>
          </p:nvSpPr>
          <p:spPr>
            <a:xfrm rot="5400000" flipH="1">
              <a:off x="354813" y="724687"/>
              <a:ext cx="5778499" cy="6488125"/>
            </a:xfrm>
            <a:prstGeom prst="flowChartManualInpu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g361262e463f_0_283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Metabolic Output from the Gut Microbiome Influences Host Health</a:t>
            </a:r>
            <a:endParaRPr sz="2700"/>
          </a:p>
        </p:txBody>
      </p:sp>
      <p:sp>
        <p:nvSpPr>
          <p:cNvPr id="71" name="Google Shape;71;g361262e463f_0_28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72" name="Google Shape;72;g361262e463f_0_283"/>
          <p:cNvPicPr preferRelativeResize="0"/>
          <p:nvPr/>
        </p:nvPicPr>
        <p:blipFill rotWithShape="1">
          <a:blip r:embed="rId3">
            <a:alphaModFix/>
          </a:blip>
          <a:srcRect r="17155" b="18400"/>
          <a:stretch/>
        </p:blipFill>
        <p:spPr>
          <a:xfrm>
            <a:off x="630300" y="1302425"/>
            <a:ext cx="5142374" cy="337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361262e463f_0_283"/>
          <p:cNvPicPr preferRelativeResize="0"/>
          <p:nvPr/>
        </p:nvPicPr>
        <p:blipFill rotWithShape="1">
          <a:blip r:embed="rId4">
            <a:alphaModFix/>
          </a:blip>
          <a:srcRect r="17742" b="16729"/>
          <a:stretch/>
        </p:blipFill>
        <p:spPr>
          <a:xfrm>
            <a:off x="6778500" y="2690675"/>
            <a:ext cx="5142374" cy="346978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361262e463f_0_283"/>
          <p:cNvSpPr txBox="1"/>
          <p:nvPr/>
        </p:nvSpPr>
        <p:spPr>
          <a:xfrm>
            <a:off x="524500" y="5241450"/>
            <a:ext cx="45417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Fiber-rich diets promote production of beneficial SCFAs</a:t>
            </a:r>
            <a:endParaRPr sz="2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361262e463f_0_283"/>
          <p:cNvSpPr txBox="1"/>
          <p:nvPr/>
        </p:nvSpPr>
        <p:spPr>
          <a:xfrm>
            <a:off x="7482525" y="1436200"/>
            <a:ext cx="41550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Carnitine- &amp; choline-rich diets promote production of risk-associated TMA </a:t>
            </a:r>
            <a:endParaRPr sz="2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361262e463f_0_283"/>
          <p:cNvSpPr txBox="1"/>
          <p:nvPr/>
        </p:nvSpPr>
        <p:spPr>
          <a:xfrm>
            <a:off x="9157625" y="65193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with BioRender.com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261d4e8af_0_50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Short-Chain Fatty Acids from the Microbiome Provide Physiological Benefits</a:t>
            </a:r>
            <a:endParaRPr sz="2700"/>
          </a:p>
        </p:txBody>
      </p:sp>
      <p:sp>
        <p:nvSpPr>
          <p:cNvPr id="83" name="Google Shape;83;g36261d4e8af_0_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4" name="Google Shape;84;g36261d4e8af_0_50"/>
          <p:cNvSpPr/>
          <p:nvPr/>
        </p:nvSpPr>
        <p:spPr>
          <a:xfrm>
            <a:off x="4396162" y="1142313"/>
            <a:ext cx="3602100" cy="5600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6261d4e8af_0_50"/>
          <p:cNvSpPr/>
          <p:nvPr/>
        </p:nvSpPr>
        <p:spPr>
          <a:xfrm>
            <a:off x="8174200" y="1141207"/>
            <a:ext cx="3602100" cy="5600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6261d4e8af_0_50"/>
          <p:cNvSpPr/>
          <p:nvPr/>
        </p:nvSpPr>
        <p:spPr>
          <a:xfrm>
            <a:off x="618125" y="1142313"/>
            <a:ext cx="3602100" cy="5600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36261d4e8af_0_50"/>
          <p:cNvSpPr txBox="1">
            <a:spLocks noGrp="1"/>
          </p:cNvSpPr>
          <p:nvPr>
            <p:ph type="body" idx="1"/>
          </p:nvPr>
        </p:nvSpPr>
        <p:spPr>
          <a:xfrm>
            <a:off x="902225" y="1447950"/>
            <a:ext cx="3033900" cy="4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SzPts val="2220"/>
              <a:buNone/>
            </a:pPr>
            <a:r>
              <a:rPr lang="en-US" b="1"/>
              <a:t>Acetate</a:t>
            </a:r>
            <a:endParaRPr b="1"/>
          </a:p>
          <a:p>
            <a:pPr marL="457200" lvl="0" indent="-369570" algn="l" rtl="0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SzPts val="2220"/>
              <a:buChar char="-"/>
            </a:pPr>
            <a:r>
              <a:rPr lang="en-US"/>
              <a:t>Stimulates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GLP-1 and PYY release</a:t>
            </a:r>
            <a:r>
              <a:rPr lang="en-US"/>
              <a:t>, regulating blood glucose and appetite </a:t>
            </a:r>
            <a:endParaRPr/>
          </a:p>
          <a:p>
            <a:pPr marL="457200" lvl="0" indent="-369570" algn="l" rtl="0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SzPts val="2220"/>
              <a:buChar char="-"/>
            </a:pPr>
            <a:r>
              <a:rPr lang="en-US"/>
              <a:t>Weakly anti-inflammatory</a:t>
            </a:r>
            <a:endParaRPr/>
          </a:p>
        </p:txBody>
      </p:sp>
      <p:pic>
        <p:nvPicPr>
          <p:cNvPr id="88" name="Google Shape;88;g36261d4e8af_0_50" descr="Chemical structures of acetate, propionate and butyrate. | Download  Scientific Diagram"/>
          <p:cNvPicPr preferRelativeResize="0"/>
          <p:nvPr/>
        </p:nvPicPr>
        <p:blipFill rotWithShape="1">
          <a:blip r:embed="rId3">
            <a:alphaModFix/>
          </a:blip>
          <a:srcRect r="82465"/>
          <a:stretch/>
        </p:blipFill>
        <p:spPr>
          <a:xfrm>
            <a:off x="1601735" y="5145892"/>
            <a:ext cx="1062925" cy="148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6261d4e8af_0_50" descr="Chemical structures of acetate, propionate and butyrate. | Download  Scientific Diagram"/>
          <p:cNvPicPr preferRelativeResize="0"/>
          <p:nvPr/>
        </p:nvPicPr>
        <p:blipFill rotWithShape="1">
          <a:blip r:embed="rId3">
            <a:alphaModFix/>
          </a:blip>
          <a:srcRect l="68698"/>
          <a:stretch/>
        </p:blipFill>
        <p:spPr>
          <a:xfrm>
            <a:off x="8946545" y="5067595"/>
            <a:ext cx="1897585" cy="148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6261d4e8af_0_50" descr="Chemical structures of acetate, propionate and butyrate. | Download  Scientific Diagram"/>
          <p:cNvPicPr preferRelativeResize="0"/>
          <p:nvPr/>
        </p:nvPicPr>
        <p:blipFill rotWithShape="1">
          <a:blip r:embed="rId3">
            <a:alphaModFix/>
          </a:blip>
          <a:srcRect l="29549" r="46040"/>
          <a:stretch/>
        </p:blipFill>
        <p:spPr>
          <a:xfrm>
            <a:off x="5313625" y="5041796"/>
            <a:ext cx="1483075" cy="148715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36261d4e8af_0_50"/>
          <p:cNvSpPr txBox="1">
            <a:spLocks noGrp="1"/>
          </p:cNvSpPr>
          <p:nvPr>
            <p:ph type="body" idx="1"/>
          </p:nvPr>
        </p:nvSpPr>
        <p:spPr>
          <a:xfrm>
            <a:off x="8350125" y="1447950"/>
            <a:ext cx="3257400" cy="44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b="1"/>
              <a:t>Butyrate</a:t>
            </a:r>
            <a:endParaRPr b="1"/>
          </a:p>
          <a:p>
            <a:pPr marL="457200" lvl="0" indent="-358997" algn="l" rtl="0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/>
              <a:t>Primary energy source for colonic enterocytes</a:t>
            </a:r>
            <a:endParaRPr/>
          </a:p>
          <a:p>
            <a:pPr marL="457200" lvl="0" indent="-339946" algn="l" rtl="0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SzPts val="1900"/>
              <a:buChar char="-"/>
            </a:pPr>
            <a:r>
              <a:rPr lang="en-US"/>
              <a:t>Stimulates GLP-1 &amp; PYY release</a:t>
            </a:r>
            <a:endParaRPr/>
          </a:p>
          <a:p>
            <a:pPr marL="457200" lvl="0" indent="-358997" algn="l" rtl="0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/>
              <a:t>Inhibits inflammation through HDAC inhibition &amp; decreasing cytokine production</a:t>
            </a:r>
            <a:endParaRPr/>
          </a:p>
          <a:p>
            <a:pPr marL="457200" lvl="0" indent="0" algn="l" rtl="0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SzPts val="2220"/>
              <a:buNone/>
            </a:pPr>
            <a:endParaRPr/>
          </a:p>
        </p:txBody>
      </p:sp>
      <p:sp>
        <p:nvSpPr>
          <p:cNvPr id="92" name="Google Shape;92;g36261d4e8af_0_50"/>
          <p:cNvSpPr txBox="1">
            <a:spLocks noGrp="1"/>
          </p:cNvSpPr>
          <p:nvPr>
            <p:ph type="body" idx="1"/>
          </p:nvPr>
        </p:nvSpPr>
        <p:spPr>
          <a:xfrm>
            <a:off x="4572100" y="1447950"/>
            <a:ext cx="3358800" cy="4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6126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b="1"/>
              <a:t>Propionate</a:t>
            </a:r>
            <a:endParaRPr b="1"/>
          </a:p>
          <a:p>
            <a:pPr marL="457200" lvl="0" indent="-369570" algn="l" rtl="0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SzPts val="2220"/>
              <a:buChar char="-"/>
            </a:pPr>
            <a:r>
              <a:rPr lang="en-US"/>
              <a:t>Regulates serum cholesterol, insulin sensitivity, hepatic lipogenesis</a:t>
            </a:r>
            <a:endParaRPr/>
          </a:p>
          <a:p>
            <a:pPr marL="457200" lvl="0" indent="-369570" algn="l" rtl="0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SzPts val="2220"/>
              <a:buChar char="-"/>
            </a:pPr>
            <a:r>
              <a:rPr lang="en-US"/>
              <a:t>Decreases inflammatory cytokine production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261d4e8af_0_1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9" name="Google Shape;99;g36261d4e8af_0_163"/>
          <p:cNvSpPr txBox="1"/>
          <p:nvPr/>
        </p:nvSpPr>
        <p:spPr>
          <a:xfrm>
            <a:off x="8626500" y="6519300"/>
            <a:ext cx="356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Gurry et al., 2021, </a:t>
            </a: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PLoS One </a:t>
            </a:r>
            <a:endParaRPr sz="1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g36261d4e8af_0_163"/>
          <p:cNvGrpSpPr/>
          <p:nvPr/>
        </p:nvGrpSpPr>
        <p:grpSpPr>
          <a:xfrm>
            <a:off x="5594469" y="917579"/>
            <a:ext cx="5383172" cy="5664274"/>
            <a:chOff x="6115325" y="1198550"/>
            <a:chExt cx="4952776" cy="5041183"/>
          </a:xfrm>
        </p:grpSpPr>
        <p:pic>
          <p:nvPicPr>
            <p:cNvPr id="101" name="Google Shape;101;g36261d4e8af_0_163"/>
            <p:cNvPicPr preferRelativeResize="0"/>
            <p:nvPr/>
          </p:nvPicPr>
          <p:blipFill rotWithShape="1">
            <a:blip r:embed="rId3">
              <a:alphaModFix/>
            </a:blip>
            <a:srcRect l="57573" t="21934"/>
            <a:stretch/>
          </p:blipFill>
          <p:spPr>
            <a:xfrm>
              <a:off x="6115325" y="1576335"/>
              <a:ext cx="4952776" cy="46633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g36261d4e8af_0_163"/>
            <p:cNvSpPr txBox="1"/>
            <p:nvPr/>
          </p:nvSpPr>
          <p:spPr>
            <a:xfrm>
              <a:off x="6888375" y="1198550"/>
              <a:ext cx="1159500" cy="30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Acetate</a:t>
              </a:r>
              <a:endPara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36261d4e8af_0_163"/>
            <p:cNvSpPr txBox="1"/>
            <p:nvPr/>
          </p:nvSpPr>
          <p:spPr>
            <a:xfrm>
              <a:off x="8089600" y="1198550"/>
              <a:ext cx="1159500" cy="30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Propionate</a:t>
              </a:r>
              <a:endPara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36261d4e8af_0_163"/>
            <p:cNvSpPr txBox="1"/>
            <p:nvPr/>
          </p:nvSpPr>
          <p:spPr>
            <a:xfrm>
              <a:off x="9290825" y="1198550"/>
              <a:ext cx="1159500" cy="30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Butyrate</a:t>
              </a:r>
              <a:endPara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g36261d4e8af_0_163"/>
          <p:cNvSpPr txBox="1">
            <a:spLocks noGrp="1"/>
          </p:cNvSpPr>
          <p:nvPr>
            <p:ph type="body" idx="1"/>
          </p:nvPr>
        </p:nvSpPr>
        <p:spPr>
          <a:xfrm>
            <a:off x="119100" y="1032500"/>
            <a:ext cx="5024400" cy="5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lnSpc>
                <a:spcPct val="126000"/>
              </a:lnSpc>
              <a:spcBef>
                <a:spcPts val="2000"/>
              </a:spcBef>
              <a:spcAft>
                <a:spcPts val="0"/>
              </a:spcAft>
              <a:buSzPts val="1900"/>
              <a:buChar char="-"/>
            </a:pPr>
            <a:r>
              <a:rPr lang="en-US"/>
              <a:t>Identical diets can yield different metabolic outputs</a:t>
            </a:r>
            <a:endParaRPr/>
          </a:p>
          <a:p>
            <a:pPr marL="457200" lvl="0" indent="-369570" algn="l" rtl="0">
              <a:lnSpc>
                <a:spcPct val="126000"/>
              </a:lnSpc>
              <a:spcBef>
                <a:spcPts val="2000"/>
              </a:spcBef>
              <a:spcAft>
                <a:spcPts val="0"/>
              </a:spcAft>
              <a:buSzPts val="2220"/>
              <a:buChar char="-"/>
            </a:pPr>
            <a:r>
              <a:rPr lang="en-US"/>
              <a:t>Taxon-taxon interactions, cross-feeding, niche space occupation all impact metabolism</a:t>
            </a:r>
            <a:endParaRPr/>
          </a:p>
          <a:p>
            <a:pPr marL="457200" lvl="0" indent="-349250" algn="l" rtl="0">
              <a:lnSpc>
                <a:spcPct val="126000"/>
              </a:lnSpc>
              <a:spcBef>
                <a:spcPts val="2000"/>
              </a:spcBef>
              <a:spcAft>
                <a:spcPts val="0"/>
              </a:spcAft>
              <a:buSzPts val="1900"/>
              <a:buChar char="-"/>
            </a:pPr>
            <a:r>
              <a:rPr lang="en-US"/>
              <a:t>Sensitivity to small taxonomic or metabolic perturbations</a:t>
            </a:r>
            <a:endParaRPr/>
          </a:p>
          <a:p>
            <a:pPr marL="457200" lvl="0" indent="-369570" algn="l" rtl="0">
              <a:lnSpc>
                <a:spcPct val="126000"/>
              </a:lnSpc>
              <a:spcBef>
                <a:spcPts val="2000"/>
              </a:spcBef>
              <a:spcAft>
                <a:spcPts val="0"/>
              </a:spcAft>
              <a:buSzPts val="2220"/>
              <a:buChar char="-"/>
            </a:pPr>
            <a:r>
              <a:rPr lang="en-US" b="1"/>
              <a:t>Predicting and effectively engineering metabolic output from the microbiota remains challenging</a:t>
            </a:r>
            <a:endParaRPr b="1"/>
          </a:p>
          <a:p>
            <a:pPr marL="0" lvl="0" indent="0" algn="l" rtl="0">
              <a:lnSpc>
                <a:spcPct val="126000"/>
              </a:lnSpc>
              <a:spcBef>
                <a:spcPts val="2000"/>
              </a:spcBef>
              <a:spcAft>
                <a:spcPts val="0"/>
              </a:spcAft>
              <a:buSzPts val="2220"/>
              <a:buNone/>
            </a:pPr>
            <a:endParaRPr/>
          </a:p>
        </p:txBody>
      </p:sp>
      <p:pic>
        <p:nvPicPr>
          <p:cNvPr id="106" name="Google Shape;106;g36261d4e8af_0_163"/>
          <p:cNvPicPr preferRelativeResize="0"/>
          <p:nvPr/>
        </p:nvPicPr>
        <p:blipFill rotWithShape="1">
          <a:blip r:embed="rId3">
            <a:alphaModFix/>
          </a:blip>
          <a:srcRect l="55364" t="958" r="35779" b="79077"/>
          <a:stretch/>
        </p:blipFill>
        <p:spPr>
          <a:xfrm>
            <a:off x="11083036" y="5057595"/>
            <a:ext cx="1108966" cy="125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6261d4e8af_0_163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Metabolism in the Gut Microbiome is Individual-Specific </a:t>
            </a:r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261d4e8af_0_185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30"/>
              <a:t>Leveraging Predictive Modeling to Determine Optimal Interventions to Modulate Metabolic Outputs</a:t>
            </a:r>
            <a:endParaRPr sz="2730"/>
          </a:p>
        </p:txBody>
      </p:sp>
      <p:sp>
        <p:nvSpPr>
          <p:cNvPr id="114" name="Google Shape;114;g36261d4e8af_0_1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15" name="Google Shape;115;g36261d4e8af_0_185" title="misc (5).png"/>
          <p:cNvPicPr preferRelativeResize="0"/>
          <p:nvPr/>
        </p:nvPicPr>
        <p:blipFill rotWithShape="1">
          <a:blip r:embed="rId3">
            <a:alphaModFix/>
          </a:blip>
          <a:srcRect l="6277" t="7302" r="11117" b="47313"/>
          <a:stretch/>
        </p:blipFill>
        <p:spPr>
          <a:xfrm>
            <a:off x="0" y="1516250"/>
            <a:ext cx="12028298" cy="440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6261d4e8af_0_185"/>
          <p:cNvSpPr txBox="1"/>
          <p:nvPr/>
        </p:nvSpPr>
        <p:spPr>
          <a:xfrm>
            <a:off x="9157625" y="65193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with BioRender.com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724993f9f_0_119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Flux Balance Analysis</a:t>
            </a:r>
            <a:endParaRPr sz="2700"/>
          </a:p>
        </p:txBody>
      </p:sp>
      <p:sp>
        <p:nvSpPr>
          <p:cNvPr id="123" name="Google Shape;123;g36724993f9f_0_1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4" name="Google Shape;124;g36724993f9f_0_119"/>
          <p:cNvSpPr/>
          <p:nvPr/>
        </p:nvSpPr>
        <p:spPr>
          <a:xfrm>
            <a:off x="633350" y="3934500"/>
            <a:ext cx="11276100" cy="2584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6724993f9f_0_119"/>
          <p:cNvSpPr/>
          <p:nvPr/>
        </p:nvSpPr>
        <p:spPr>
          <a:xfrm>
            <a:off x="3520975" y="2562950"/>
            <a:ext cx="4596000" cy="124770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6724993f9f_0_119"/>
          <p:cNvSpPr/>
          <p:nvPr/>
        </p:nvSpPr>
        <p:spPr>
          <a:xfrm>
            <a:off x="7216475" y="881125"/>
            <a:ext cx="4692900" cy="292950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6724993f9f_0_119"/>
          <p:cNvSpPr/>
          <p:nvPr/>
        </p:nvSpPr>
        <p:spPr>
          <a:xfrm>
            <a:off x="2803625" y="881250"/>
            <a:ext cx="4294800" cy="15414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6724993f9f_0_119"/>
          <p:cNvSpPr/>
          <p:nvPr/>
        </p:nvSpPr>
        <p:spPr>
          <a:xfrm>
            <a:off x="633350" y="881250"/>
            <a:ext cx="2759100" cy="29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36724993f9f_0_119"/>
          <p:cNvPicPr preferRelativeResize="0"/>
          <p:nvPr/>
        </p:nvPicPr>
        <p:blipFill rotWithShape="1">
          <a:blip r:embed="rId3">
            <a:alphaModFix/>
          </a:blip>
          <a:srcRect l="39789" t="8973" r="18466" b="48050"/>
          <a:stretch/>
        </p:blipFill>
        <p:spPr>
          <a:xfrm>
            <a:off x="7667362" y="1003850"/>
            <a:ext cx="3957714" cy="277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6724993f9f_0_119"/>
          <p:cNvPicPr preferRelativeResize="0"/>
          <p:nvPr/>
        </p:nvPicPr>
        <p:blipFill rotWithShape="1">
          <a:blip r:embed="rId3">
            <a:alphaModFix/>
          </a:blip>
          <a:srcRect l="4220" t="8973" r="77055" b="48050"/>
          <a:stretch/>
        </p:blipFill>
        <p:spPr>
          <a:xfrm>
            <a:off x="1176350" y="975613"/>
            <a:ext cx="1673098" cy="261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6724993f9f_0_119"/>
          <p:cNvPicPr preferRelativeResize="0"/>
          <p:nvPr/>
        </p:nvPicPr>
        <p:blipFill rotWithShape="1">
          <a:blip r:embed="rId4">
            <a:alphaModFix/>
          </a:blip>
          <a:srcRect l="13190" t="61110" r="9535" b="6331"/>
          <a:stretch/>
        </p:blipFill>
        <p:spPr>
          <a:xfrm>
            <a:off x="960550" y="4071100"/>
            <a:ext cx="7568051" cy="223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6724993f9f_0_119"/>
          <p:cNvSpPr txBox="1">
            <a:spLocks noGrp="1"/>
          </p:cNvSpPr>
          <p:nvPr>
            <p:ph type="body" idx="2"/>
          </p:nvPr>
        </p:nvSpPr>
        <p:spPr>
          <a:xfrm>
            <a:off x="3633900" y="2801675"/>
            <a:ext cx="37920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 sz="1900" b="1"/>
              <a:t>Construct stoichiometric matrix of the reaction network</a:t>
            </a:r>
            <a:endParaRPr sz="1900"/>
          </a:p>
        </p:txBody>
      </p:sp>
      <p:sp>
        <p:nvSpPr>
          <p:cNvPr id="133" name="Google Shape;133;g36724993f9f_0_119"/>
          <p:cNvSpPr txBox="1">
            <a:spLocks noGrp="1"/>
          </p:cNvSpPr>
          <p:nvPr>
            <p:ph type="body" idx="2"/>
          </p:nvPr>
        </p:nvSpPr>
        <p:spPr>
          <a:xfrm>
            <a:off x="8528601" y="4045649"/>
            <a:ext cx="31452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45"/>
              <a:buNone/>
            </a:pPr>
            <a:r>
              <a:rPr lang="en-US" sz="1900" b="1"/>
              <a:t>Impose constraints on the network based on assumptions, physiology, environment</a:t>
            </a:r>
            <a:endParaRPr sz="1900" b="1"/>
          </a:p>
          <a:p>
            <a:pPr marL="0" lvl="0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45"/>
              <a:buFont typeface="Arial"/>
              <a:buNone/>
            </a:pPr>
            <a:r>
              <a:rPr lang="en-US" sz="1900" b="1"/>
              <a:t>Find solution in the allowable flux space that optimizes objective function</a:t>
            </a:r>
            <a:endParaRPr sz="1900" b="1"/>
          </a:p>
        </p:txBody>
      </p:sp>
      <p:sp>
        <p:nvSpPr>
          <p:cNvPr id="134" name="Google Shape;134;g36724993f9f_0_119"/>
          <p:cNvSpPr txBox="1"/>
          <p:nvPr/>
        </p:nvSpPr>
        <p:spPr>
          <a:xfrm>
            <a:off x="3055375" y="1128028"/>
            <a:ext cx="38907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None/>
            </a:pPr>
            <a:r>
              <a:rPr lang="en-US" sz="1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Create metabolic reaction network of the system being modeled</a:t>
            </a:r>
            <a:endParaRPr sz="1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6724993f9f_0_119"/>
          <p:cNvSpPr txBox="1"/>
          <p:nvPr/>
        </p:nvSpPr>
        <p:spPr>
          <a:xfrm>
            <a:off x="5832225" y="6519300"/>
            <a:ext cx="632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Adapted from Orth, Thiele, Palsson 2010, Created with BioRender.com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f2af83b0_0_0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000"/>
              <a:t>Cooperative Tradeoff Extends FBA into Community Scale</a:t>
            </a:r>
            <a:endParaRPr sz="3000"/>
          </a:p>
        </p:txBody>
      </p:sp>
      <p:sp>
        <p:nvSpPr>
          <p:cNvPr id="142" name="Google Shape;142;g35ff2af83b0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43" name="Google Shape;143;g35ff2af83b0_0_0" descr="A screenshot of a video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013" y="1406400"/>
            <a:ext cx="8909972" cy="509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5ff2af83b0_0_0"/>
          <p:cNvSpPr txBox="1"/>
          <p:nvPr/>
        </p:nvSpPr>
        <p:spPr>
          <a:xfrm>
            <a:off x="7959398" y="6497825"/>
            <a:ext cx="36900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rPr>
              <a:t>Diener et al., 2020, </a:t>
            </a:r>
            <a:r>
              <a:rPr lang="en-US" sz="1600" b="0" i="1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rPr>
              <a:t>mSystems</a:t>
            </a:r>
            <a:endParaRPr sz="1467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724993f9f_0_127"/>
          <p:cNvSpPr txBox="1">
            <a:spLocks noGrp="1"/>
          </p:cNvSpPr>
          <p:nvPr>
            <p:ph type="title"/>
          </p:nvPr>
        </p:nvSpPr>
        <p:spPr>
          <a:xfrm>
            <a:off x="175650" y="1540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/>
              <a:t>Predicted Growth Rates Associate with Measured Replication Rate</a:t>
            </a:r>
            <a:endParaRPr sz="2700"/>
          </a:p>
        </p:txBody>
      </p:sp>
      <p:sp>
        <p:nvSpPr>
          <p:cNvPr id="151" name="Google Shape;151;g36724993f9f_0_1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52" name="Google Shape;152;g36724993f9f_0_127" title="validation.png"/>
          <p:cNvPicPr preferRelativeResize="0"/>
          <p:nvPr/>
        </p:nvPicPr>
        <p:blipFill rotWithShape="1">
          <a:blip r:embed="rId3">
            <a:alphaModFix/>
          </a:blip>
          <a:srcRect r="64225"/>
          <a:stretch/>
        </p:blipFill>
        <p:spPr>
          <a:xfrm>
            <a:off x="70000" y="2117950"/>
            <a:ext cx="4244277" cy="31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6724993f9f_0_127" title="validation.png"/>
          <p:cNvPicPr preferRelativeResize="0"/>
          <p:nvPr/>
        </p:nvPicPr>
        <p:blipFill rotWithShape="1">
          <a:blip r:embed="rId3">
            <a:alphaModFix/>
          </a:blip>
          <a:srcRect l="36835" r="27391"/>
          <a:stretch/>
        </p:blipFill>
        <p:spPr>
          <a:xfrm>
            <a:off x="4314287" y="2117950"/>
            <a:ext cx="4244277" cy="31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6724993f9f_0_127" title="validation.png"/>
          <p:cNvPicPr preferRelativeResize="0"/>
          <p:nvPr/>
        </p:nvPicPr>
        <p:blipFill rotWithShape="1">
          <a:blip r:embed="rId3">
            <a:alphaModFix/>
          </a:blip>
          <a:srcRect l="71149"/>
          <a:stretch/>
        </p:blipFill>
        <p:spPr>
          <a:xfrm>
            <a:off x="8558575" y="2117950"/>
            <a:ext cx="3422998" cy="315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6724993f9f_0_127"/>
          <p:cNvSpPr txBox="1"/>
          <p:nvPr/>
        </p:nvSpPr>
        <p:spPr>
          <a:xfrm>
            <a:off x="7959398" y="6497825"/>
            <a:ext cx="36900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rPr>
              <a:t>Diener et al., 2020, </a:t>
            </a:r>
            <a:r>
              <a:rPr lang="en-US" sz="1600" b="0" i="1" u="none" strike="noStrike" cap="non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rPr>
              <a:t>mSystems</a:t>
            </a:r>
            <a:endParaRPr sz="1467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B 2019">
  <a:themeElements>
    <a:clrScheme name="ISB 2019 Colors">
      <a:dk1>
        <a:srgbClr val="000000"/>
      </a:dk1>
      <a:lt1>
        <a:srgbClr val="FFFFFF"/>
      </a:lt1>
      <a:dk2>
        <a:srgbClr val="500895"/>
      </a:dk2>
      <a:lt2>
        <a:srgbClr val="77787B"/>
      </a:lt2>
      <a:accent1>
        <a:srgbClr val="002664"/>
      </a:accent1>
      <a:accent2>
        <a:srgbClr val="006EFF"/>
      </a:accent2>
      <a:accent3>
        <a:srgbClr val="23EDEC"/>
      </a:accent3>
      <a:accent4>
        <a:srgbClr val="FF5F00"/>
      </a:accent4>
      <a:accent5>
        <a:srgbClr val="82003C"/>
      </a:accent5>
      <a:accent6>
        <a:srgbClr val="959595"/>
      </a:accent6>
      <a:hlink>
        <a:srgbClr val="006EFF"/>
      </a:hlink>
      <a:folHlink>
        <a:srgbClr val="0026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Macintosh PowerPoint</Application>
  <PresentationFormat>Widescreen</PresentationFormat>
  <Paragraphs>183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ISB 2019</vt:lpstr>
      <vt:lpstr>Unraveling Heterogeneous Responses to Microbiome-Targeted Interventions with Microbial Community-Scale Metabolic Models  Nick Quinn-Bohmann 11.18.2025 | Gibbons Lab </vt:lpstr>
      <vt:lpstr>The Human Microbiome</vt:lpstr>
      <vt:lpstr>Metabolic Output from the Gut Microbiome Influences Host Health</vt:lpstr>
      <vt:lpstr>Short-Chain Fatty Acids from the Microbiome Provide Physiological Benefits</vt:lpstr>
      <vt:lpstr>Metabolism in the Gut Microbiome is Individual-Specific </vt:lpstr>
      <vt:lpstr>Leveraging Predictive Modeling to Determine Optimal Interventions to Modulate Metabolic Outputs</vt:lpstr>
      <vt:lpstr>Flux Balance Analysis</vt:lpstr>
      <vt:lpstr>Cooperative Tradeoff Extends FBA into Community Scale</vt:lpstr>
      <vt:lpstr>Predicted Growth Rates Associate with Measured Replication Rate</vt:lpstr>
      <vt:lpstr>Microbial Community-Scale Metabolic Modeling Enables Mechanistic Understanding of the Human Gut Microbiome</vt:lpstr>
      <vt:lpstr>Predicting SCFA Production from Microbial Communities</vt:lpstr>
      <vt:lpstr>Predicted SCFAs Associate with Cardiometabolic Health Measures</vt:lpstr>
      <vt:lpstr>Heterogeneous Response to a Simulated High-Fiber Diet</vt:lpstr>
      <vt:lpstr>Heterogeneous Response to Prebiotic &amp; Probiotic Interventions</vt:lpstr>
      <vt:lpstr>Longitudinal Study of Probiotic Efficacy Displayed Improves Postprandial Glucose Control</vt:lpstr>
      <vt:lpstr>qPCR results show enrichment of A. muciniphila, B. infantis after 12 weeks</vt:lpstr>
      <vt:lpstr>MCMM-predicted growth rates agree with qPCR ground truth </vt:lpstr>
      <vt:lpstr>MCMM-predicted growth rates agree with qPCR ground truth </vt:lpstr>
      <vt:lpstr>Predicted growth of A. muciniphila correlates with change in glucose AUC</vt:lpstr>
      <vt:lpstr>MCMM-predicted growth rates agree with observations in second validation study</vt:lpstr>
      <vt:lpstr>MCMM-predicted growth rates agree with observations in second study</vt:lpstr>
      <vt:lpstr>MCMM-predicted growth rates agree with observations in second study</vt:lpstr>
      <vt:lpstr>Putting it All Together: Designing Precision Synbiotic Interventions</vt:lpstr>
      <vt:lpstr>Putting it All Together: Designing Precision Synbiotic Interventions</vt:lpstr>
      <vt:lpstr>Digital Twins can Help Inform Precision Intervention Design</vt:lpstr>
      <vt:lpstr>Precision Interventions can Replace Classical Nutrition at Population Scales</vt:lpstr>
      <vt:lpstr>Key Takeaways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Nick Bohmann</dc:creator>
  <cp:lastModifiedBy>Nick Bohmann</cp:lastModifiedBy>
  <cp:revision>1</cp:revision>
  <dcterms:created xsi:type="dcterms:W3CDTF">2019-12-05T19:16:26Z</dcterms:created>
  <dcterms:modified xsi:type="dcterms:W3CDTF">2025-11-12T17:49:25Z</dcterms:modified>
</cp:coreProperties>
</file>