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694" r:id="rId5"/>
  </p:sldMasterIdLst>
  <p:notesMasterIdLst>
    <p:notesMasterId r:id="rId30"/>
  </p:notesMasterIdLst>
  <p:handoutMasterIdLst>
    <p:handoutMasterId r:id="rId31"/>
  </p:handoutMasterIdLst>
  <p:sldIdLst>
    <p:sldId id="378" r:id="rId6"/>
    <p:sldId id="1091" r:id="rId7"/>
    <p:sldId id="1092" r:id="rId8"/>
    <p:sldId id="286" r:id="rId9"/>
    <p:sldId id="1086" r:id="rId10"/>
    <p:sldId id="1087" r:id="rId11"/>
    <p:sldId id="1088" r:id="rId12"/>
    <p:sldId id="1093" r:id="rId13"/>
    <p:sldId id="1100" r:id="rId14"/>
    <p:sldId id="1101" r:id="rId15"/>
    <p:sldId id="1097" r:id="rId16"/>
    <p:sldId id="1098" r:id="rId17"/>
    <p:sldId id="1099" r:id="rId18"/>
    <p:sldId id="1102" r:id="rId19"/>
    <p:sldId id="1106" r:id="rId20"/>
    <p:sldId id="1105" r:id="rId21"/>
    <p:sldId id="1104" r:id="rId22"/>
    <p:sldId id="1094" r:id="rId23"/>
    <p:sldId id="275" r:id="rId24"/>
    <p:sldId id="1103" r:id="rId25"/>
    <p:sldId id="1084" r:id="rId26"/>
    <p:sldId id="1078" r:id="rId27"/>
    <p:sldId id="1107" r:id="rId28"/>
    <p:sldId id="38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ons" id="{24892A11-E8DA-8C49-A87D-EBE21FA1C8F5}">
          <p14:sldIdLst/>
        </p14:section>
        <p14:section name="White" id="{2B691B46-BA1F-2749-AC23-20DEED03C3E9}">
          <p14:sldIdLst>
            <p14:sldId id="378"/>
            <p14:sldId id="1091"/>
            <p14:sldId id="1092"/>
            <p14:sldId id="286"/>
            <p14:sldId id="1086"/>
            <p14:sldId id="1087"/>
            <p14:sldId id="1088"/>
            <p14:sldId id="1093"/>
            <p14:sldId id="1100"/>
            <p14:sldId id="1101"/>
            <p14:sldId id="1097"/>
            <p14:sldId id="1098"/>
            <p14:sldId id="1099"/>
            <p14:sldId id="1102"/>
            <p14:sldId id="1106"/>
            <p14:sldId id="1105"/>
            <p14:sldId id="1104"/>
            <p14:sldId id="1094"/>
            <p14:sldId id="275"/>
            <p14:sldId id="1103"/>
            <p14:sldId id="1084"/>
            <p14:sldId id="1078"/>
            <p14:sldId id="1107"/>
            <p14:sldId id="3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008" userDrawn="1">
          <p15:clr>
            <a:srgbClr val="A4A3A4"/>
          </p15:clr>
        </p15:guide>
        <p15:guide id="4" orient="horz" pos="37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1C71224-A924-7A4C-65A1-E019B15D2998}" name="Bishop, Breanna" initials="BB" userId="S::bishop33@llnl.gov::c14ed814-47ec-4dd6-8bc9-26785b8ceb9b" providerId="AD"/>
  <p188:author id="{716B002C-3A50-A698-5C71-9DC521FEE553}" name="Connors, Corey" initials="CC" userId="S::connors7@llnl.gov::1bd5e6ea-8a84-4c08-92e5-e1cc4585c256" providerId="AD"/>
  <p188:author id="{ABD9288F-AF9D-39E2-DE2F-0455E48C6207}" name="Shang, Stephanie P." initials="" userId="S::shang2@llnl.gov::bd3072b9-b4f0-47fa-be31-4f467de226fd" providerId="AD"/>
  <p188:author id="{09B38FA4-97F3-9EFD-6CB2-57A300CFC2C4}" name="Paschal, Katherine" initials="PK" userId="S::paschal3@llnl.gov::dd5872f5-9b7a-4c2a-b4c5-c71673282002" providerId="AD"/>
  <p188:author id="{ADA8D7AE-0C4F-4EB1-3486-383878F3FBA1}" name="Vander Vorst, Mitch" initials="VM" userId="S::vandervorst1@llnl.gov::90622c8b-d6e5-4bc5-960c-d7b492dcfd2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E62"/>
    <a:srgbClr val="0031A1"/>
    <a:srgbClr val="EAF1FC"/>
    <a:srgbClr val="A9AABC"/>
    <a:srgbClr val="00535C"/>
    <a:srgbClr val="3366CC"/>
    <a:srgbClr val="03658B"/>
    <a:srgbClr val="63666A"/>
    <a:srgbClr val="0032A1"/>
    <a:srgbClr val="FCB3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58" autoAdjust="0"/>
    <p:restoredTop sz="94626"/>
  </p:normalViewPr>
  <p:slideViewPr>
    <p:cSldViewPr snapToGrid="0">
      <p:cViewPr varScale="1">
        <p:scale>
          <a:sx n="150" d="100"/>
          <a:sy n="150" d="100"/>
        </p:scale>
        <p:origin x="3630" y="126"/>
      </p:cViewPr>
      <p:guideLst>
        <p:guide orient="horz" pos="288"/>
        <p:guide pos="3840"/>
        <p:guide pos="4008"/>
        <p:guide orient="horz" pos="37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802918-22C0-8CE6-ACAC-5AA7752501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02EE2-C741-5562-91E5-0FFBFFA7CE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36E5A-1590-4136-A887-20852AD82C3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25B730-239B-F605-C383-0787270CC5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D01379-4D04-C4B3-20B2-858439CFF9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807D5-3579-4B13-8E6D-ACCBBC78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317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C20CD-2D24-491B-8442-D7F8AD17C10D}" type="datetimeFigureOut">
              <a:t>11/17/2025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C5F92-FDEA-41A6-8D5E-BC743BE46EA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95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C5F92-FDEA-41A6-8D5E-BC743BE46E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16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0C720334-E85B-CA9A-DD83-D04FCC1A9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>
            <a:extLst>
              <a:ext uri="{FF2B5EF4-FFF2-40B4-BE49-F238E27FC236}">
                <a16:creationId xmlns:a16="http://schemas.microsoft.com/office/drawing/2014/main" id="{973D43DA-FA80-F1D0-6466-8B82F5ACD2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83" name="Google Shape;83;p2:notes">
            <a:extLst>
              <a:ext uri="{FF2B5EF4-FFF2-40B4-BE49-F238E27FC236}">
                <a16:creationId xmlns:a16="http://schemas.microsoft.com/office/drawing/2014/main" id="{65E581B5-96F9-5294-F51F-F49E47426E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62381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98934EB2-699C-70BF-458C-EDD3518BD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>
            <a:extLst>
              <a:ext uri="{FF2B5EF4-FFF2-40B4-BE49-F238E27FC236}">
                <a16:creationId xmlns:a16="http://schemas.microsoft.com/office/drawing/2014/main" id="{97BF04CC-9107-C983-5F2C-4C7AFEE730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83" name="Google Shape;83;p2:notes">
            <a:extLst>
              <a:ext uri="{FF2B5EF4-FFF2-40B4-BE49-F238E27FC236}">
                <a16:creationId xmlns:a16="http://schemas.microsoft.com/office/drawing/2014/main" id="{C274AD25-DEB0-A352-D952-97CC023E39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50740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A4FF3-E9A5-458F-81DD-93FF8FC969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8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E0F23-E8A3-8E46-36D0-F67F21F62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7E9C13-F7AC-9F71-0A18-518461B77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9D6741-7A3F-BA9B-99A7-BE680443B5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EADD5-AD56-9D31-FDC9-0ED2454D5E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A4FF3-E9A5-458F-81DD-93FF8FC969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14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A4FF3-E9A5-458F-81DD-93FF8FC969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5464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BF27D-762F-2A6E-D107-003ADB66B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DC8C0A-9E3D-67E1-19A4-D2EE970031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A140B7-2B50-A0FE-D3FB-15D0D8A5ED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82190-443D-9091-2ABE-47F09F63EC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A4FF3-E9A5-458F-81DD-93FF8FC969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958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64CAD-DF8C-822B-343C-2D0C9CDCC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725486-DD3A-3265-5B75-3CBC6F95E1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3E6A23-24A7-7CB4-A267-CFB1FE6B68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3AAA63-E7E1-5EEC-F5E9-CCF2F6AAB2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A4FF3-E9A5-458F-81DD-93FF8FC969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49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76415-498C-A5DA-C37B-A2CEBCAD9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9A1267-5B1A-C0A4-6BB3-9FA4FD1597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44A952-518C-CA97-FDAC-E3E4D156F2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9E264-433E-03B6-2A94-5EED6DE7C6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A4FF3-E9A5-458F-81DD-93FF8FC969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338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A4FF3-E9A5-458F-81DD-93FF8FC969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813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05454-C0E5-EB12-35D7-4A8F1327C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A73A16-5AE1-26A8-2889-EA75890321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0FB9F5-CAEA-970D-2B50-639AA1FDF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C40FC-46F1-BE9C-7B31-2F1C1A99AE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8FFFB-ECC8-4A93-B40E-9AED0BEFA4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60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81B7978E-20FF-0405-8908-987ED5F02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>
            <a:extLst>
              <a:ext uri="{FF2B5EF4-FFF2-40B4-BE49-F238E27FC236}">
                <a16:creationId xmlns:a16="http://schemas.microsoft.com/office/drawing/2014/main" id="{E3827244-0CAA-A1A9-2A73-AC207E4DE5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83" name="Google Shape;83;p2:notes">
            <a:extLst>
              <a:ext uri="{FF2B5EF4-FFF2-40B4-BE49-F238E27FC236}">
                <a16:creationId xmlns:a16="http://schemas.microsoft.com/office/drawing/2014/main" id="{9A1939C5-5DB8-B1B0-9335-14A49C4BA0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33474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48D60-7D60-50F9-C310-C6FDCB073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4C7AFE-8E75-2F31-2F8D-63213C5A80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1724A2-C916-89C1-C423-7FFA36BBB8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1F98E-28A6-78B2-43E3-073054BA3B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8FFFB-ECC8-4A93-B40E-9AED0BEFA4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60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A4FF3-E9A5-458F-81DD-93FF8FC969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441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A4FF3-E9A5-458F-81DD-93FF8FC969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69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DF485063-6AF2-2035-8950-EB3BCB047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>
            <a:extLst>
              <a:ext uri="{FF2B5EF4-FFF2-40B4-BE49-F238E27FC236}">
                <a16:creationId xmlns:a16="http://schemas.microsoft.com/office/drawing/2014/main" id="{5348009A-48AC-8F3C-494F-F3B90C97EB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83" name="Google Shape;83;p2:notes">
            <a:extLst>
              <a:ext uri="{FF2B5EF4-FFF2-40B4-BE49-F238E27FC236}">
                <a16:creationId xmlns:a16="http://schemas.microsoft.com/office/drawing/2014/main" id="{02FA578C-4FB5-40EE-535E-08FAFD32C2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07102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A193728F-21E7-8A14-424A-CE3707A88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>
            <a:extLst>
              <a:ext uri="{FF2B5EF4-FFF2-40B4-BE49-F238E27FC236}">
                <a16:creationId xmlns:a16="http://schemas.microsoft.com/office/drawing/2014/main" id="{780917B9-C79C-1AA3-712C-4C00DBB590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83" name="Google Shape;83;p2:notes">
            <a:extLst>
              <a:ext uri="{FF2B5EF4-FFF2-40B4-BE49-F238E27FC236}">
                <a16:creationId xmlns:a16="http://schemas.microsoft.com/office/drawing/2014/main" id="{196BAB22-A95F-DC97-9E61-651D182EE1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72359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dirty="0"/>
          </a:p>
        </p:txBody>
      </p:sp>
      <p:sp>
        <p:nvSpPr>
          <p:cNvPr id="83" name="Google Shape;8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34488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83" name="Google Shape;8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50524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83" name="Google Shape;8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32197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83" name="Google Shape;8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8617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5BBBD75E-28F1-1B82-8002-39FFE7C0B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>
            <a:extLst>
              <a:ext uri="{FF2B5EF4-FFF2-40B4-BE49-F238E27FC236}">
                <a16:creationId xmlns:a16="http://schemas.microsoft.com/office/drawing/2014/main" id="{4FA0E1E3-2E07-D227-8FCC-51935FF875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83" name="Google Shape;83;p2:notes">
            <a:extLst>
              <a:ext uri="{FF2B5EF4-FFF2-40B4-BE49-F238E27FC236}">
                <a16:creationId xmlns:a16="http://schemas.microsoft.com/office/drawing/2014/main" id="{92BC9492-B1E7-B9B6-3516-FEED1F9D5D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85790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DCF72191-D774-2520-3F84-AD7FEE1A5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>
            <a:extLst>
              <a:ext uri="{FF2B5EF4-FFF2-40B4-BE49-F238E27FC236}">
                <a16:creationId xmlns:a16="http://schemas.microsoft.com/office/drawing/2014/main" id="{C0C3B5F7-2C2D-3B32-7FA3-E8806C8486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83" name="Google Shape;83;p2:notes">
            <a:extLst>
              <a:ext uri="{FF2B5EF4-FFF2-40B4-BE49-F238E27FC236}">
                <a16:creationId xmlns:a16="http://schemas.microsoft.com/office/drawing/2014/main" id="{A1E3AC67-D2F8-E0AA-207A-6DEDECB825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2375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 One-lin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4C6F16-A438-2589-9430-9388132E1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BE1EF58-452F-3843-CE28-9BE2A077680A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tx1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24590B9-EEAD-CDBF-281A-18CAE5B6D8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1807" y="6045585"/>
            <a:ext cx="6228693" cy="27552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C8E7A4A-15BE-881A-D85E-180C7CDD7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1807" y="5710031"/>
            <a:ext cx="6228693" cy="29973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5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1A5A724-1DDF-3949-9E8D-06FF184324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4148504"/>
            <a:ext cx="4306957" cy="4830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50ED97-7285-AA24-3C15-D276985031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18787"/>
            <a:ext cx="9144000" cy="4232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69688D-DC30-4CC3-F3B5-750F4874AD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9" y="1683611"/>
            <a:ext cx="9144000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2A293C-7FF4-831E-A43B-4088E75C6AD5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CE1E76-6C82-3CCF-A379-0596E4A46A2E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Graphic 6">
              <a:extLst>
                <a:ext uri="{FF2B5EF4-FFF2-40B4-BE49-F238E27FC236}">
                  <a16:creationId xmlns:a16="http://schemas.microsoft.com/office/drawing/2014/main" id="{8D15C4A5-BB78-68F7-F84B-AA6A10B651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53C3E93-D900-4902-9994-ACFFC94BAC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5328" y="6521450"/>
            <a:ext cx="975700" cy="26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78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32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Image with Quote or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139AC7-FFA7-29D4-C18D-034BF13E0C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740CFEF-7C94-1A7B-0398-2AA9358883B9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739470" y="5653616"/>
            <a:ext cx="3932237" cy="6117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rgbClr val="63666A"/>
                </a:solidFill>
                <a:latin typeface="Aptos Light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—Name, Title</a:t>
            </a:r>
          </a:p>
          <a:p>
            <a:pPr lvl="0"/>
            <a:r>
              <a:rPr lang="en-US"/>
              <a:t>Organization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6A7522E-6D5F-889A-AD0D-BC092605091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39470" y="716957"/>
            <a:ext cx="3932237" cy="48033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b="1" i="0">
                <a:solidFill>
                  <a:srgbClr val="0032A1"/>
                </a:solidFill>
                <a:latin typeface="Aptos SemiBold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“Large text or a quote goes here”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F12A0B-A23F-1C75-4A75-C529BD723AE1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13DDFFC-1478-7617-AA97-1F8732C915B2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Graphic 6">
              <a:extLst>
                <a:ext uri="{FF2B5EF4-FFF2-40B4-BE49-F238E27FC236}">
                  <a16:creationId xmlns:a16="http://schemas.microsoft.com/office/drawing/2014/main" id="{3CC102CE-BEFA-0F3E-9394-E508D6330D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9479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948911FF-6ED4-16BE-95A0-E0AAC64C4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5827865"/>
            <a:ext cx="12191999" cy="551144"/>
          </a:xfrm>
          <a:prstGeom prst="rect">
            <a:avLst/>
          </a:prstGeom>
          <a:solidFill>
            <a:srgbClr val="0031A1"/>
          </a:solidFill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optional summary. Remove if not needed.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EB2B0BD-CA2F-72F9-3310-7C62306ED0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9470" y="1733384"/>
            <a:ext cx="10614329" cy="392198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defRPr/>
            </a:lvl1pPr>
            <a:lvl2pPr>
              <a:lnSpc>
                <a:spcPct val="100000"/>
              </a:lnSpc>
              <a:spcBef>
                <a:spcPts val="500"/>
              </a:spcBef>
              <a:defRPr sz="2400"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8A98299-6BD5-007E-C74F-2ED00F0A4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slide with summary box</a:t>
            </a:r>
            <a:br>
              <a:rPr lang="en-US"/>
            </a:br>
            <a:r>
              <a:rPr lang="en-US"/>
              <a:t>Title can be two lines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FA9E59-D405-67F2-923B-9F1E5A4F93B9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0C18412-6069-B27C-2022-904192E27A45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E385C407-2073-3802-7701-4A3FA2D1DB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7234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8406B13-7A85-92DA-832A-0B13F01863F5}"/>
              </a:ext>
            </a:extLst>
          </p:cNvPr>
          <p:cNvGrpSpPr/>
          <p:nvPr userDrawn="1"/>
        </p:nvGrpSpPr>
        <p:grpSpPr>
          <a:xfrm>
            <a:off x="11622555" y="90551"/>
            <a:ext cx="354152" cy="382723"/>
            <a:chOff x="11622555" y="90551"/>
            <a:chExt cx="354152" cy="38272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C22E7C-9DF2-5421-7530-5B38699F57EF}"/>
                </a:ext>
              </a:extLst>
            </p:cNvPr>
            <p:cNvSpPr/>
            <p:nvPr userDrawn="1"/>
          </p:nvSpPr>
          <p:spPr>
            <a:xfrm>
              <a:off x="11622555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9614801-983D-0050-43CD-0DD4F04DD4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648902" y="122528"/>
              <a:ext cx="323829" cy="31876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FA7ABB2-B072-D6BC-7247-4ABD9499CA5A}"/>
              </a:ext>
            </a:extLst>
          </p:cNvPr>
          <p:cNvSpPr/>
          <p:nvPr userDrawn="1"/>
        </p:nvSpPr>
        <p:spPr>
          <a:xfrm>
            <a:off x="0" y="-22225"/>
            <a:ext cx="12192000" cy="6918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0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LLNL logomark">
            <a:extLst>
              <a:ext uri="{FF2B5EF4-FFF2-40B4-BE49-F238E27FC236}">
                <a16:creationId xmlns:a16="http://schemas.microsoft.com/office/drawing/2014/main" id="{903EF629-36E9-F004-93C3-C780D59974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95062" y="114298"/>
            <a:ext cx="4714244" cy="467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0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Heavy">
  <p:cSld name="Text Heav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>
            <a:spLocks noGrp="1"/>
          </p:cNvSpPr>
          <p:nvPr>
            <p:ph type="body" idx="1"/>
          </p:nvPr>
        </p:nvSpPr>
        <p:spPr>
          <a:xfrm>
            <a:off x="4551454" y="916775"/>
            <a:ext cx="6261859" cy="504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defRPr sz="1600">
                <a:solidFill>
                  <a:srgbClr val="000000"/>
                </a:solidFill>
                <a:latin typeface="+mn-lt"/>
              </a:defRPr>
            </a:lvl1pPr>
            <a:lvl2pPr marL="914400" lvl="1" indent="-3302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3" y="1970607"/>
            <a:ext cx="4133679" cy="6463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0" tIns="45700" rIns="320025" bIns="4570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anklin Gothic"/>
              <a:buNone/>
              <a:defRPr sz="3600">
                <a:solidFill>
                  <a:schemeClr val="lt1"/>
                </a:solidFill>
                <a:latin typeface="+mn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2"/>
          </p:nvPr>
        </p:nvSpPr>
        <p:spPr>
          <a:xfrm>
            <a:off x="1116066" y="3424480"/>
            <a:ext cx="2682129" cy="68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rgbClr val="000000"/>
                </a:solidFill>
                <a:latin typeface="+mn-lt"/>
                <a:ea typeface="Franklin Gothic"/>
                <a:cs typeface="Franklin Gothic"/>
                <a:sym typeface="Franklin Gothic"/>
              </a:defRPr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3"/>
          </p:nvPr>
        </p:nvSpPr>
        <p:spPr>
          <a:xfrm>
            <a:off x="1116065" y="4159864"/>
            <a:ext cx="2682875" cy="7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109725" rIns="22860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i="1" cap="none">
                <a:solidFill>
                  <a:srgbClr val="000000"/>
                </a:solidFill>
                <a:latin typeface="+mn-lt"/>
                <a:ea typeface="Libre Franklin"/>
                <a:cs typeface="Libre Franklin"/>
                <a:sym typeface="Libre Franklin"/>
              </a:defRPr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11429663" y="6400230"/>
            <a:ext cx="6674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Clr>
                <a:srgbClr val="9797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797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Clr>
                <a:srgbClr val="9797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797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Clr>
                <a:srgbClr val="9797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797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Clr>
                <a:srgbClr val="9797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797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Clr>
                <a:srgbClr val="9797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797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Clr>
                <a:srgbClr val="9797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797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Clr>
                <a:srgbClr val="9797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797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Clr>
                <a:srgbClr val="9797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797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Clr>
                <a:srgbClr val="9797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797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66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defRPr sz="2400"/>
            </a:lvl1pPr>
            <a:lvl2pPr eaLnBrk="1" latinLnBrk="0" hangingPunct="1">
              <a:spcAft>
                <a:spcPts val="0"/>
              </a:spcAft>
              <a:defRPr sz="2000"/>
            </a:lvl2pPr>
            <a:lvl3pPr eaLnBrk="1" latinLnBrk="0" hangingPunct="1">
              <a:spcAft>
                <a:spcPts val="0"/>
              </a:spcAft>
              <a:defRPr sz="1800"/>
            </a:lvl3pPr>
            <a:lvl4pPr eaLnBrk="1" latinLnBrk="0" hangingPunct="1">
              <a:spcAft>
                <a:spcPts val="0"/>
              </a:spcAft>
              <a:defRPr sz="1600"/>
            </a:lvl4pPr>
            <a:lvl5pPr eaLnBrk="1" latinLnBrk="0" hangingPunct="1">
              <a:spcAft>
                <a:spcPts val="0"/>
              </a:spcAft>
              <a:defRPr sz="16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219510"/>
            <a:ext cx="10972800" cy="1008771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 sz="4000"/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022599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61C9A-E67C-167A-5A1B-7F1AF84EE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D5A79-6B14-27C7-D728-85B2831EB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50C9D-C4BF-22A9-DC6D-F85E8564C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E2254-1457-1722-F1BD-930D067CE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E9D65-982E-A2F1-49B2-DC7A971BA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DC0C-6FA9-46B3-A647-D802FFE2A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13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Title Slide One-lin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BB9592-8864-BE40-C836-07BB5A185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184B7DD-AFA4-9301-1D26-123EB100365B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1D6E4C27-AD38-CC97-A72B-8F14DDF644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1807" y="6045585"/>
            <a:ext cx="6228693" cy="27552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3D6F3410-C340-4487-C22D-6AE50BC0C4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1807" y="5710031"/>
            <a:ext cx="6228693" cy="29973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5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39A06243-9718-3E77-00C3-D4F4052C24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4148504"/>
            <a:ext cx="4306957" cy="48306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974BF3E-949D-80C5-E462-81C9E2FE42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18787"/>
            <a:ext cx="9144000" cy="4232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550B73D-67B6-98C4-267E-659C89CADC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9" y="1683611"/>
            <a:ext cx="9144000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A5BE25-91C3-099A-C2B8-1D42A7BF46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5328" y="6521450"/>
            <a:ext cx="975700" cy="26651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8634D62-0668-3E51-72AB-9EC56F555510}"/>
              </a:ext>
            </a:extLst>
          </p:cNvPr>
          <p:cNvGrpSpPr/>
          <p:nvPr userDrawn="1"/>
        </p:nvGrpSpPr>
        <p:grpSpPr>
          <a:xfrm>
            <a:off x="11577667" y="106426"/>
            <a:ext cx="443927" cy="395222"/>
            <a:chOff x="10830498" y="90551"/>
            <a:chExt cx="443927" cy="39522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CE4A88-E38F-437C-2B25-3B6B60773D11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Graphic 6">
              <a:extLst>
                <a:ext uri="{FF2B5EF4-FFF2-40B4-BE49-F238E27FC236}">
                  <a16:creationId xmlns:a16="http://schemas.microsoft.com/office/drawing/2014/main" id="{C74E1CBE-059D-CD66-C456-B5C01FFCC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97014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Title Slide Multi-lin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66E419-3817-1482-B04F-5F01CBD06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AF5BBB8-E60B-36CA-9501-4E9CBCD2EA07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BAE1E32-F0A5-85AD-A55D-6CABAFDA5E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3535" y="6045585"/>
            <a:ext cx="5886965" cy="19520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31342865-C786-3105-E769-766978BA33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1807" y="5165663"/>
            <a:ext cx="6228693" cy="893732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3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D3800F-93CE-1E50-3B29-8B46F538A5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5145802"/>
            <a:ext cx="3867807" cy="48306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62FDB6D-4848-F87E-847C-7767A11D72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9"/>
            <a:ext cx="9154510" cy="138559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 with up to three lines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5BA4572-6B99-2F7E-D468-E1DCA84786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8" y="1683611"/>
            <a:ext cx="10094571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CC3B38-61B7-783E-52C6-00B5050BFA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5328" y="6521450"/>
            <a:ext cx="975700" cy="2665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EA04BE3-B2E4-5E0B-DDDE-B54B250A9165}"/>
              </a:ext>
            </a:extLst>
          </p:cNvPr>
          <p:cNvGrpSpPr/>
          <p:nvPr userDrawn="1"/>
        </p:nvGrpSpPr>
        <p:grpSpPr>
          <a:xfrm>
            <a:off x="11577667" y="106426"/>
            <a:ext cx="443927" cy="395222"/>
            <a:chOff x="10830498" y="90551"/>
            <a:chExt cx="443927" cy="3952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802C16D-1649-E412-C28B-CE9BB8349E63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71BC2762-1D07-E88C-EB3B-2F7FC96B55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2049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Title Slide One-line Subtitle Joint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FC3773E-EFB0-9F62-37C6-747B3B73E543}"/>
              </a:ext>
            </a:extLst>
          </p:cNvPr>
          <p:cNvSpPr/>
          <p:nvPr userDrawn="1"/>
        </p:nvSpPr>
        <p:spPr>
          <a:xfrm>
            <a:off x="87141" y="6447101"/>
            <a:ext cx="1605928" cy="374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BB9592-8864-BE40-C836-07BB5A185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184B7DD-AFA4-9301-1D26-123EB100365B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1D6E4C27-AD38-CC97-A72B-8F14DDF644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1807" y="6045585"/>
            <a:ext cx="6228693" cy="27552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3D6F3410-C340-4487-C22D-6AE50BC0C4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1807" y="5710031"/>
            <a:ext cx="6228693" cy="29973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5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D3EDC3E-FABC-7C2D-C04C-79F7AB2B8AE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10120291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653E7E-7A9E-329B-FFD8-1D9BA9786AAD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70085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0EC055E-155F-D5A6-ED52-24C6B094DA6A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022181" y="5068762"/>
            <a:ext cx="2290764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LLNL Primary Logo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39A06243-9718-3E77-00C3-D4F4052C24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4148504"/>
            <a:ext cx="4306957" cy="48306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974BF3E-949D-80C5-E462-81C9E2FE42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18787"/>
            <a:ext cx="9144000" cy="4232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550B73D-67B6-98C4-267E-659C89CADC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9" y="1683611"/>
            <a:ext cx="9144000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59819F-BE33-0619-00D8-AA2E74DB2E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5328" y="6521450"/>
            <a:ext cx="975700" cy="26651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401DE8D-4627-4E63-01D7-7AFC7BD68C87}"/>
              </a:ext>
            </a:extLst>
          </p:cNvPr>
          <p:cNvGrpSpPr/>
          <p:nvPr userDrawn="1"/>
        </p:nvGrpSpPr>
        <p:grpSpPr>
          <a:xfrm>
            <a:off x="11577667" y="106426"/>
            <a:ext cx="443927" cy="395222"/>
            <a:chOff x="10830498" y="90551"/>
            <a:chExt cx="443927" cy="39522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EAB398-F5A2-BF1D-1D8B-85D9A1A0956B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Graphic 6">
              <a:extLst>
                <a:ext uri="{FF2B5EF4-FFF2-40B4-BE49-F238E27FC236}">
                  <a16:creationId xmlns:a16="http://schemas.microsoft.com/office/drawing/2014/main" id="{D5FD14F8-050B-EB31-7E6D-7F324858BC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4743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 Multi-lin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4C6F16-A438-2589-9430-9388132E1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BE1EF58-452F-3843-CE28-9BE2A077680A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rgbClr val="63666A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24590B9-EEAD-CDBF-281A-18CAE5B6D8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3535" y="6045585"/>
            <a:ext cx="5886965" cy="19520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66D38BB-8056-B61B-52F8-60F7D548B4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1807" y="5145802"/>
            <a:ext cx="6228693" cy="893732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3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7D1CCA8-944E-8CE6-8C03-6B24E1A7A5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5145802"/>
            <a:ext cx="3867807" cy="4830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50ED97-7285-AA24-3C15-D276985031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9"/>
            <a:ext cx="9154510" cy="138559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 with up to three lines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69688D-DC30-4CC3-F3B5-750F4874AD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8" y="1683611"/>
            <a:ext cx="10094571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B6D10A-2255-D43D-81F9-DC85D8BF7D2C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B6339F-B871-8677-F912-20F171EE14E0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Graphic 6">
              <a:extLst>
                <a:ext uri="{FF2B5EF4-FFF2-40B4-BE49-F238E27FC236}">
                  <a16:creationId xmlns:a16="http://schemas.microsoft.com/office/drawing/2014/main" id="{8E20766E-F8C0-8A5D-2917-50FD2A6F12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2A43FE8-62D3-456F-7FAD-F80B08D6A1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5328" y="6521450"/>
            <a:ext cx="975700" cy="26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56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32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Title Slide Multi-line Subtitle Joint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66E419-3817-1482-B04F-5F01CBD06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2B645E0-C06E-36A3-FCCA-0958A2DE3F2E}"/>
              </a:ext>
            </a:extLst>
          </p:cNvPr>
          <p:cNvSpPr/>
          <p:nvPr userDrawn="1"/>
        </p:nvSpPr>
        <p:spPr>
          <a:xfrm>
            <a:off x="87141" y="6447101"/>
            <a:ext cx="1605928" cy="374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F5BBB8-E60B-36CA-9501-4E9CBCD2EA07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BAE1E32-F0A5-85AD-A55D-6CABAFDA5E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3535" y="6045585"/>
            <a:ext cx="5886965" cy="19520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31342865-C786-3105-E769-766978BA33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1807" y="5584038"/>
            <a:ext cx="6228693" cy="47535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3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BAB132D-B4BF-5EAD-FEA3-E9DB260DC8DA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10120291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5D7C6E2-A11F-9992-22D9-6F2C99874C8D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70085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AE4F60B-636D-0976-1F43-CA060E14B6FB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6022181" y="5068762"/>
            <a:ext cx="2290764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LLNL Primary Logo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D3800F-93CE-1E50-3B29-8B46F538A5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5145802"/>
            <a:ext cx="3867807" cy="48306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62FDB6D-4848-F87E-847C-7767A11D72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9"/>
            <a:ext cx="9154510" cy="138559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 with up to three lines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5BA4572-6B99-2F7E-D468-E1DCA84786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8" y="1683611"/>
            <a:ext cx="10094571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350D76-D3DA-00B9-EB47-215F803C51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5328" y="6521450"/>
            <a:ext cx="975700" cy="26651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2BBBD00-9842-E737-7C55-0014F698884D}"/>
              </a:ext>
            </a:extLst>
          </p:cNvPr>
          <p:cNvGrpSpPr/>
          <p:nvPr userDrawn="1"/>
        </p:nvGrpSpPr>
        <p:grpSpPr>
          <a:xfrm>
            <a:off x="11577667" y="106426"/>
            <a:ext cx="443927" cy="395222"/>
            <a:chOff x="10830498" y="90551"/>
            <a:chExt cx="443927" cy="39522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28D6176-3F76-1DE0-6227-B0D3D8D8D4CF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Graphic 6">
              <a:extLst>
                <a:ext uri="{FF2B5EF4-FFF2-40B4-BE49-F238E27FC236}">
                  <a16:creationId xmlns:a16="http://schemas.microsoft.com/office/drawing/2014/main" id="{1149AFE4-C705-3882-9F30-3EEEBA12BF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2116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D36A78C-E775-A660-63A5-DEC117A7F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3524"/>
            <a:ext cx="12192000" cy="1461315"/>
          </a:xfrm>
          <a:prstGeom prst="rect">
            <a:avLst/>
          </a:prstGeom>
          <a:solidFill>
            <a:srgbClr val="0032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8DE18753-2F2A-4623-864B-1C5D72E45B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3745" y="1623606"/>
            <a:ext cx="9887615" cy="187991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400" b="1" i="0">
                <a:solidFill>
                  <a:schemeClr val="bg1"/>
                </a:solidFill>
                <a:latin typeface="Aptos SemiBold" panose="020B0004020202020204" pitchFamily="34" charset="0"/>
              </a:defRPr>
            </a:lvl1pPr>
          </a:lstStyle>
          <a:p>
            <a:pPr lvl="0"/>
            <a:r>
              <a:rPr lang="en-US"/>
              <a:t>Optional section text</a:t>
            </a:r>
          </a:p>
          <a:p>
            <a:pPr lvl="0"/>
            <a:r>
              <a:rPr lang="en-US"/>
              <a:t>Can be two lines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68C20271-5651-D0C8-A20F-A5991817AB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3745" y="3776981"/>
            <a:ext cx="9887615" cy="9144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heading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088618-7323-F613-021C-7EF282FEF3D3}"/>
              </a:ext>
            </a:extLst>
          </p:cNvPr>
          <p:cNvGrpSpPr/>
          <p:nvPr userDrawn="1"/>
        </p:nvGrpSpPr>
        <p:grpSpPr>
          <a:xfrm>
            <a:off x="11577667" y="106426"/>
            <a:ext cx="443927" cy="395222"/>
            <a:chOff x="10830498" y="90551"/>
            <a:chExt cx="443927" cy="39522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14894D0-90BA-7383-BE51-E3CC9C80EC32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Graphic 6">
              <a:extLst>
                <a:ext uri="{FF2B5EF4-FFF2-40B4-BE49-F238E27FC236}">
                  <a16:creationId xmlns:a16="http://schemas.microsoft.com/office/drawing/2014/main" id="{63265006-4B41-90C0-F2C6-C22FDC0F02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4501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8DB9A-9551-5A40-D24C-13BA437C8AB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9470" y="1733384"/>
            <a:ext cx="10614329" cy="4508697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1500"/>
              </a:spcBef>
              <a:defRPr/>
            </a:lvl1pPr>
            <a:lvl2pPr algn="l">
              <a:lnSpc>
                <a:spcPct val="100000"/>
              </a:lnSpc>
              <a:spcBef>
                <a:spcPts val="500"/>
              </a:spcBef>
              <a:defRPr sz="2400"/>
            </a:lvl2pPr>
            <a:lvl3pPr algn="l"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2391FE-461A-8305-C8F0-8FC09663BB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and content slide</a:t>
            </a:r>
            <a:br>
              <a:rPr lang="en-US"/>
            </a:br>
            <a:r>
              <a:rPr lang="en-US"/>
              <a:t>Title can be two lines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4A268B-2822-3537-305A-4177E097BE6C}"/>
              </a:ext>
            </a:extLst>
          </p:cNvPr>
          <p:cNvGrpSpPr/>
          <p:nvPr userDrawn="1"/>
        </p:nvGrpSpPr>
        <p:grpSpPr>
          <a:xfrm>
            <a:off x="11577667" y="106426"/>
            <a:ext cx="443927" cy="395222"/>
            <a:chOff x="10830498" y="90551"/>
            <a:chExt cx="443927" cy="3952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114D893-B608-B2AE-289A-D71AC38A5F93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D9952794-4BBC-BB1F-AB0E-65F4BC6E12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439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391FE-461A-8305-C8F0-8FC09663BB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 slide</a:t>
            </a:r>
            <a:br>
              <a:rPr lang="en-US"/>
            </a:br>
            <a:r>
              <a:rPr lang="en-US"/>
              <a:t>Title can be two lines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F227045-5190-2224-75F9-3B5313E5EE84}"/>
              </a:ext>
            </a:extLst>
          </p:cNvPr>
          <p:cNvGrpSpPr/>
          <p:nvPr userDrawn="1"/>
        </p:nvGrpSpPr>
        <p:grpSpPr>
          <a:xfrm>
            <a:off x="11577667" y="106426"/>
            <a:ext cx="443927" cy="395222"/>
            <a:chOff x="10830498" y="90551"/>
            <a:chExt cx="443927" cy="39522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A3F334-69F6-44FB-90E5-53B869F6EF5F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Graphic 6">
              <a:extLst>
                <a:ext uri="{FF2B5EF4-FFF2-40B4-BE49-F238E27FC236}">
                  <a16:creationId xmlns:a16="http://schemas.microsoft.com/office/drawing/2014/main" id="{52BA87F1-4CF9-E33E-B8A8-FD86542383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30426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8627C3B-8F71-7E0E-F898-88D3D3B0757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0" y="2059189"/>
            <a:ext cx="5280329" cy="4182892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1500"/>
              </a:spcBef>
              <a:defRPr/>
            </a:lvl1pPr>
            <a:lvl2pPr algn="l">
              <a:lnSpc>
                <a:spcPct val="100000"/>
              </a:lnSpc>
              <a:spcBef>
                <a:spcPts val="500"/>
              </a:spcBef>
              <a:defRPr sz="2400"/>
            </a:lvl2pPr>
            <a:lvl3pPr algn="l"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3CAD0B-204C-C55B-5F5D-705D6E48C29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39470" y="2059189"/>
            <a:ext cx="5280329" cy="4182892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1500"/>
              </a:spcBef>
              <a:defRPr/>
            </a:lvl1pPr>
            <a:lvl2pPr algn="l">
              <a:lnSpc>
                <a:spcPct val="100000"/>
              </a:lnSpc>
              <a:spcBef>
                <a:spcPts val="500"/>
              </a:spcBef>
              <a:defRPr sz="2400"/>
            </a:lvl2pPr>
            <a:lvl3pPr algn="l"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3ACEA37-8AD9-4011-E68E-30913E6DD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and comparison slide</a:t>
            </a:r>
            <a:br>
              <a:rPr lang="en-US"/>
            </a:br>
            <a:r>
              <a:rPr lang="en-US"/>
              <a:t>Title can be two lines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6490C2D-95CE-19F1-295D-B15FE9A497F7}"/>
              </a:ext>
            </a:extLst>
          </p:cNvPr>
          <p:cNvGrpSpPr/>
          <p:nvPr userDrawn="1"/>
        </p:nvGrpSpPr>
        <p:grpSpPr>
          <a:xfrm>
            <a:off x="11577667" y="106426"/>
            <a:ext cx="443927" cy="395222"/>
            <a:chOff x="10830498" y="90551"/>
            <a:chExt cx="443927" cy="39522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614949C-B6BD-2031-B8B0-30CEEFBC0A67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Graphic 6">
              <a:extLst>
                <a:ext uri="{FF2B5EF4-FFF2-40B4-BE49-F238E27FC236}">
                  <a16:creationId xmlns:a16="http://schemas.microsoft.com/office/drawing/2014/main" id="{0939D1BB-8630-23C5-B112-501FBF4849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44157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Imag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AB1E133E-DA39-5AA8-1013-A6F6833366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7E00-07A2-DC5A-7530-652E06E9354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39470" y="2059189"/>
            <a:ext cx="3932237" cy="3801861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1500"/>
              </a:spcBef>
              <a:defRPr/>
            </a:lvl1pPr>
            <a:lvl2pPr algn="l">
              <a:lnSpc>
                <a:spcPct val="100000"/>
              </a:lnSpc>
              <a:spcBef>
                <a:spcPts val="500"/>
              </a:spcBef>
              <a:defRPr sz="2400"/>
            </a:lvl2pPr>
            <a:lvl3pPr algn="l"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E38749E-3D70-CF4A-F25F-2AF9BD0684BC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39470" y="716957"/>
            <a:ext cx="3932237" cy="9623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Content and image slide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55691F-A11E-A92B-7325-3E4BB8EB72EA}"/>
              </a:ext>
            </a:extLst>
          </p:cNvPr>
          <p:cNvGrpSpPr/>
          <p:nvPr userDrawn="1"/>
        </p:nvGrpSpPr>
        <p:grpSpPr>
          <a:xfrm>
            <a:off x="11577667" y="106426"/>
            <a:ext cx="443927" cy="395222"/>
            <a:chOff x="10830498" y="90551"/>
            <a:chExt cx="443927" cy="3952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7F7F92D-C7CB-5C6F-FD5C-6107C702BF14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EF14C0F-1069-0587-464E-DDA07BE35A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67399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Image with Quote or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38BCD77-48BE-35A7-99AC-A16EFB0B0F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2353D1-8E82-98FB-E3FF-0FDB24FE930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739470" y="5653616"/>
            <a:ext cx="3932237" cy="6117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—Name, Title</a:t>
            </a:r>
          </a:p>
          <a:p>
            <a:pPr lvl="0"/>
            <a:r>
              <a:rPr lang="en-US"/>
              <a:t>Organization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B110F6E-0B47-7691-9751-12F585435727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39470" y="716957"/>
            <a:ext cx="3932237" cy="48033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800" b="1" i="0">
                <a:solidFill>
                  <a:schemeClr val="bg1"/>
                </a:solidFill>
                <a:latin typeface="Aptos SemiBold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“Large text or a quote goes here”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A69396-10B4-E494-346D-4177C9346F09}"/>
              </a:ext>
            </a:extLst>
          </p:cNvPr>
          <p:cNvGrpSpPr/>
          <p:nvPr userDrawn="1"/>
        </p:nvGrpSpPr>
        <p:grpSpPr>
          <a:xfrm>
            <a:off x="11577667" y="106426"/>
            <a:ext cx="443927" cy="395222"/>
            <a:chOff x="10830498" y="90551"/>
            <a:chExt cx="443927" cy="3952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AC6F2C1-373A-0AFC-60B4-358E19BD220C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5668A782-35E1-40D9-72B5-2DE2AD48A5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33084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465E69D-2EBA-EAF0-02C7-23C4EE46C5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843392"/>
            <a:ext cx="12191999" cy="551144"/>
          </a:xfrm>
          <a:prstGeom prst="rect">
            <a:avLst/>
          </a:prstGeom>
          <a:solidFill>
            <a:srgbClr val="0031A1"/>
          </a:solidFill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optional summary. Remove if not needed.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AF0F2-3CEF-3390-AFA9-92EA0122B71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9470" y="1733384"/>
            <a:ext cx="10614329" cy="3921981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1500"/>
              </a:spcBef>
              <a:defRPr/>
            </a:lvl1pPr>
            <a:lvl2pPr algn="l">
              <a:lnSpc>
                <a:spcPct val="100000"/>
              </a:lnSpc>
              <a:spcBef>
                <a:spcPts val="500"/>
              </a:spcBef>
              <a:defRPr sz="2400"/>
            </a:lvl2pPr>
            <a:lvl3pPr algn="l"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2391FE-461A-8305-C8F0-8FC09663BB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slide with summary box</a:t>
            </a:r>
            <a:br>
              <a:rPr lang="en-US"/>
            </a:br>
            <a:r>
              <a:rPr lang="en-US"/>
              <a:t>Title can be two lines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1A6CF2F-F87B-580E-E55A-5260D8CCD093}"/>
              </a:ext>
            </a:extLst>
          </p:cNvPr>
          <p:cNvGrpSpPr/>
          <p:nvPr userDrawn="1"/>
        </p:nvGrpSpPr>
        <p:grpSpPr>
          <a:xfrm>
            <a:off x="11577667" y="106426"/>
            <a:ext cx="443927" cy="395222"/>
            <a:chOff x="10830498" y="90551"/>
            <a:chExt cx="443927" cy="3952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A610CD-738E-D5AD-87BD-E5FD0B4ACA25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Graphic 6">
              <a:extLst>
                <a:ext uri="{FF2B5EF4-FFF2-40B4-BE49-F238E27FC236}">
                  <a16:creationId xmlns:a16="http://schemas.microsoft.com/office/drawing/2014/main" id="{E4653727-A3C9-DBD4-3E86-14C88B4104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95948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31FF6B2-35C7-D306-77E2-0CED076EEAAF}"/>
              </a:ext>
            </a:extLst>
          </p:cNvPr>
          <p:cNvGrpSpPr/>
          <p:nvPr userDrawn="1"/>
        </p:nvGrpSpPr>
        <p:grpSpPr>
          <a:xfrm>
            <a:off x="11622555" y="103251"/>
            <a:ext cx="354152" cy="382723"/>
            <a:chOff x="11622555" y="90551"/>
            <a:chExt cx="354152" cy="38272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2ED90EF-C05F-D7B5-C320-E6BBCD1B69A6}"/>
                </a:ext>
              </a:extLst>
            </p:cNvPr>
            <p:cNvSpPr/>
            <p:nvPr userDrawn="1"/>
          </p:nvSpPr>
          <p:spPr>
            <a:xfrm>
              <a:off x="11622555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B5A7D9F-8188-5BF9-BE92-C9BF876EFB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648902" y="122528"/>
              <a:ext cx="323829" cy="31876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56F4057-8E98-FA08-9013-6E5B914B0E72}"/>
              </a:ext>
            </a:extLst>
          </p:cNvPr>
          <p:cNvSpPr/>
          <p:nvPr userDrawn="1"/>
        </p:nvSpPr>
        <p:spPr>
          <a:xfrm>
            <a:off x="-9651" y="0"/>
            <a:ext cx="12201652" cy="68961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7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LLNL logomark">
            <a:extLst>
              <a:ext uri="{FF2B5EF4-FFF2-40B4-BE49-F238E27FC236}">
                <a16:creationId xmlns:a16="http://schemas.microsoft.com/office/drawing/2014/main" id="{D8DF9641-42BB-6DDC-39B7-5EE92E0E56B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95061" y="134938"/>
            <a:ext cx="4714244" cy="467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56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 One-line Joint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D6243BB-1A0B-F4EC-D8B0-BAFDB08E54A1}"/>
              </a:ext>
            </a:extLst>
          </p:cNvPr>
          <p:cNvSpPr/>
          <p:nvPr userDrawn="1"/>
        </p:nvSpPr>
        <p:spPr>
          <a:xfrm>
            <a:off x="87141" y="6447101"/>
            <a:ext cx="1605928" cy="374904"/>
          </a:xfrm>
          <a:prstGeom prst="rect">
            <a:avLst/>
          </a:prstGeom>
          <a:solidFill>
            <a:srgbClr val="EAF1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4C6F16-A438-2589-9430-9388132E1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BE1EF58-452F-3843-CE28-9BE2A077680A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tx1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24590B9-EEAD-CDBF-281A-18CAE5B6D8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1807" y="6045585"/>
            <a:ext cx="6228693" cy="27552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C8E7A4A-15BE-881A-D85E-180C7CDD7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1807" y="5710031"/>
            <a:ext cx="6228693" cy="29973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5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0677F880-7F53-9A2C-4A1A-3A656A5B31A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10120291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44DB0D0-9F93-469E-320E-13671CB6980D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70085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EEE6DCD-561B-BFA6-B32E-308CD0ABE450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022181" y="5068762"/>
            <a:ext cx="2290764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LLNL Primary Logo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1A5A724-1DDF-3949-9E8D-06FF184324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4148504"/>
            <a:ext cx="4306957" cy="4830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50ED97-7285-AA24-3C15-D276985031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18787"/>
            <a:ext cx="9144000" cy="4232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69688D-DC30-4CC3-F3B5-750F4874AD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9" y="1683611"/>
            <a:ext cx="9144000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CCADD8-BB05-BF76-2392-73E7C323FA28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BD938E-B952-528D-2A1A-537413FD4E1B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Graphic 6">
              <a:extLst>
                <a:ext uri="{FF2B5EF4-FFF2-40B4-BE49-F238E27FC236}">
                  <a16:creationId xmlns:a16="http://schemas.microsoft.com/office/drawing/2014/main" id="{6D1FCC57-ED1D-71CE-70FC-8F8D811D2B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7BCB6EF-FEF6-1E1F-F966-03AA4A64FE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5328" y="6521450"/>
            <a:ext cx="975700" cy="26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06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3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 Multi-line Subtitle Joint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542F7D7-D144-13A5-95F3-BE595396D22D}"/>
              </a:ext>
            </a:extLst>
          </p:cNvPr>
          <p:cNvSpPr/>
          <p:nvPr userDrawn="1"/>
        </p:nvSpPr>
        <p:spPr>
          <a:xfrm>
            <a:off x="87141" y="6447101"/>
            <a:ext cx="1605928" cy="374904"/>
          </a:xfrm>
          <a:prstGeom prst="rect">
            <a:avLst/>
          </a:prstGeom>
          <a:solidFill>
            <a:srgbClr val="EAF1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4C6F16-A438-2589-9430-9388132E1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BE1EF58-452F-3843-CE28-9BE2A077680A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rgbClr val="63666A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24590B9-EEAD-CDBF-281A-18CAE5B6D8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3535" y="6045585"/>
            <a:ext cx="5886965" cy="19520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66D38BB-8056-B61B-52F8-60F7D548B4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1807" y="5584038"/>
            <a:ext cx="6228693" cy="45549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3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8F4E51EA-0747-A2FA-CAED-E61AC89965D3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10120291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6CA6951-156C-8875-033B-2B0849F978CB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70085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3DC4330-0A31-CB8A-47F8-446E9E83C90B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6022181" y="5068762"/>
            <a:ext cx="2290764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LLNL Primary Logo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7D1CCA8-944E-8CE6-8C03-6B24E1A7A5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5145802"/>
            <a:ext cx="3867807" cy="4830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50ED97-7285-AA24-3C15-D276985031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9"/>
            <a:ext cx="9154510" cy="138559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 with up to three lines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69688D-DC30-4CC3-F3B5-750F4874AD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8" y="1683611"/>
            <a:ext cx="10094571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6BE22D1-E58A-5130-A388-4A66556232A7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386F14-D0C2-02ED-5268-ABF9BBE12B0F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Graphic 6">
              <a:extLst>
                <a:ext uri="{FF2B5EF4-FFF2-40B4-BE49-F238E27FC236}">
                  <a16:creationId xmlns:a16="http://schemas.microsoft.com/office/drawing/2014/main" id="{E78E0EFB-9EB4-5011-8318-1F645C722E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7E853F0-D96E-721F-CE05-A0B362058E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5328" y="6521450"/>
            <a:ext cx="975700" cy="26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01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32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F93694-358D-A57A-C9FB-DAE48C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3524"/>
            <a:ext cx="12192000" cy="1461315"/>
          </a:xfrm>
          <a:prstGeom prst="rect">
            <a:avLst/>
          </a:prstGeom>
          <a:solidFill>
            <a:srgbClr val="0032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A9E4A75-D5CC-0F01-2E3B-B2D109E54D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3745" y="1623606"/>
            <a:ext cx="9887615" cy="187991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1" i="0">
                <a:solidFill>
                  <a:srgbClr val="0032A1"/>
                </a:solidFill>
                <a:latin typeface="Aptos SemiBold" panose="020B0004020202020204" pitchFamily="34" charset="0"/>
              </a:defRPr>
            </a:lvl1pPr>
          </a:lstStyle>
          <a:p>
            <a:pPr lvl="0"/>
            <a:r>
              <a:rPr lang="en-US"/>
              <a:t>Optional section text</a:t>
            </a:r>
          </a:p>
          <a:p>
            <a:pPr lvl="0"/>
            <a:r>
              <a:rPr lang="en-US"/>
              <a:t>Can be two lines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B42CC85-9864-BE96-2E8D-D34502526B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3745" y="3776981"/>
            <a:ext cx="9887615" cy="914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heading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36EF51C-5B28-69A0-4081-D305F8505B73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864211F-02AB-9BFA-B3BC-419B89B787C9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772990ED-6DD0-CFE9-7573-250FE5EFDA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5751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78197-C994-67CF-A88C-31BCCFE041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9470" y="1733384"/>
            <a:ext cx="10614329" cy="450869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defRPr/>
            </a:lvl1pPr>
            <a:lvl2pPr>
              <a:lnSpc>
                <a:spcPct val="100000"/>
              </a:lnSpc>
              <a:spcBef>
                <a:spcPts val="500"/>
              </a:spcBef>
              <a:defRPr sz="2400"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33FBC9-EF00-BABA-8C3D-9A7B4C7AC6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and content slide</a:t>
            </a:r>
            <a:br>
              <a:rPr lang="en-US"/>
            </a:br>
            <a:r>
              <a:rPr lang="en-US"/>
              <a:t>Title can be two lines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214FD3-C327-3FE6-F070-4B63DC3F098D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161D9B-E0ED-6648-03F2-A2570D713627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Graphic 6">
              <a:extLst>
                <a:ext uri="{FF2B5EF4-FFF2-40B4-BE49-F238E27FC236}">
                  <a16:creationId xmlns:a16="http://schemas.microsoft.com/office/drawing/2014/main" id="{8EA23D31-52DF-2E69-A1B9-14117B62FA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9471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3FBC9-EF00-BABA-8C3D-9A7B4C7AC6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 slide</a:t>
            </a:r>
            <a:br>
              <a:rPr lang="en-US"/>
            </a:br>
            <a:r>
              <a:rPr lang="en-US"/>
              <a:t>Title can be two lines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2D1DA3A-3EB3-30D9-0FA8-E270E6305994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ED7EF15-B45D-8292-346B-AB7ECAABF705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Graphic 6">
              <a:extLst>
                <a:ext uri="{FF2B5EF4-FFF2-40B4-BE49-F238E27FC236}">
                  <a16:creationId xmlns:a16="http://schemas.microsoft.com/office/drawing/2014/main" id="{8BA73B38-82A8-5E92-72C8-F09315E37E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6107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97D851A-4359-3F09-9560-90BFF0B578F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0" y="2059189"/>
            <a:ext cx="5280329" cy="418289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defRPr/>
            </a:lvl1pPr>
            <a:lvl2pPr>
              <a:lnSpc>
                <a:spcPct val="100000"/>
              </a:lnSpc>
              <a:spcBef>
                <a:spcPts val="500"/>
              </a:spcBef>
              <a:defRPr sz="2400"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7CE74C1-C574-4101-7585-40715520DD5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39470" y="2059189"/>
            <a:ext cx="5280329" cy="418289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defRPr/>
            </a:lvl1pPr>
            <a:lvl2pPr>
              <a:lnSpc>
                <a:spcPct val="100000"/>
              </a:lnSpc>
              <a:spcBef>
                <a:spcPts val="500"/>
              </a:spcBef>
              <a:defRPr sz="2400"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8A98299-6BD5-007E-C74F-2ED00F0A4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and comparison slide</a:t>
            </a:r>
            <a:br>
              <a:rPr lang="en-US"/>
            </a:br>
            <a:r>
              <a:rPr lang="en-US"/>
              <a:t>Title can be two lines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4B03EA-6C6D-C3DC-CDA3-18CA43E1174F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FB949A9-B85D-4814-F862-030F85A23C7C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Graphic 6">
              <a:extLst>
                <a:ext uri="{FF2B5EF4-FFF2-40B4-BE49-F238E27FC236}">
                  <a16:creationId xmlns:a16="http://schemas.microsoft.com/office/drawing/2014/main" id="{54AD4CFA-B407-0A32-9EB6-77A0F75177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48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Imag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139AC7-FFA7-29D4-C18D-034BF13E0C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3D2A6D1-4E1F-9177-6043-4FD9871EF62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39470" y="2059189"/>
            <a:ext cx="3932237" cy="380186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defRPr/>
            </a:lvl1pPr>
            <a:lvl2pPr>
              <a:lnSpc>
                <a:spcPct val="100000"/>
              </a:lnSpc>
              <a:spcBef>
                <a:spcPts val="500"/>
              </a:spcBef>
              <a:defRPr sz="2400"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6A7522E-6D5F-889A-AD0D-BC092605091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39470" y="716957"/>
            <a:ext cx="3932237" cy="9623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rgbClr val="0032A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Content and image slide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C80D677-25A9-E52D-0927-94008A0E2555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15EBAF-4AA8-68C6-1238-80FAC84A5954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Graphic 6">
              <a:extLst>
                <a:ext uri="{FF2B5EF4-FFF2-40B4-BE49-F238E27FC236}">
                  <a16:creationId xmlns:a16="http://schemas.microsoft.com/office/drawing/2014/main" id="{CE1005F3-A568-C6C2-27BC-CE21D259A9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1878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1.sv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D6F184-D98A-76A1-D3A3-6220CD592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67" y="6383633"/>
            <a:ext cx="12199667" cy="501839"/>
          </a:xfrm>
          <a:prstGeom prst="rect">
            <a:avLst/>
          </a:prstGeom>
          <a:solidFill>
            <a:srgbClr val="EAF0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FF9AD165-772F-EC00-FCE9-651F03CD8A55}"/>
              </a:ext>
            </a:extLst>
          </p:cNvPr>
          <p:cNvSpPr txBox="1">
            <a:spLocks/>
          </p:cNvSpPr>
          <p:nvPr userDrawn="1"/>
        </p:nvSpPr>
        <p:spPr>
          <a:xfrm>
            <a:off x="11082131" y="6515434"/>
            <a:ext cx="975332" cy="257361"/>
          </a:xfrm>
          <a:prstGeom prst="rect">
            <a:avLst/>
          </a:prstGeom>
        </p:spPr>
        <p:txBody>
          <a:bodyPr rIns="45720" anchor="ctr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C8516-CBB0-4BEF-BA7F-65371927869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532A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532A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D88313-0A9D-F699-01E9-023C12C3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3193"/>
            <a:ext cx="12192000" cy="135721"/>
          </a:xfrm>
          <a:prstGeom prst="rect">
            <a:avLst/>
          </a:prstGeom>
          <a:solidFill>
            <a:srgbClr val="0032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6AFA23F-FEE1-1DA4-1DDD-8AB326D81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-7622" y="122528"/>
            <a:ext cx="1041925" cy="9834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551A2E-D8B5-88F1-6C7A-F6D05C3BC2D5}"/>
              </a:ext>
            </a:extLst>
          </p:cNvPr>
          <p:cNvSpPr txBox="1"/>
          <p:nvPr userDrawn="1"/>
        </p:nvSpPr>
        <p:spPr>
          <a:xfrm>
            <a:off x="1750786" y="6536424"/>
            <a:ext cx="1423033" cy="25736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LLNL-CFPRES-2013671</a:t>
            </a: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997AF6-180B-90C4-1FCF-46A9832F456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" t="11610" r="5288" b="21429"/>
          <a:stretch/>
        </p:blipFill>
        <p:spPr>
          <a:xfrm>
            <a:off x="111125" y="6486525"/>
            <a:ext cx="1505124" cy="307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959E4C-0B40-E11F-C73B-1542B31B37F9}"/>
              </a:ext>
            </a:extLst>
          </p:cNvPr>
          <p:cNvSpPr txBox="1"/>
          <p:nvPr userDrawn="1"/>
        </p:nvSpPr>
        <p:spPr>
          <a:xfrm>
            <a:off x="469806" y="-1652398"/>
            <a:ext cx="1774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Secondary colors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E7451D-7E0B-7E91-EA0B-DBF5AA8773AF}"/>
              </a:ext>
            </a:extLst>
          </p:cNvPr>
          <p:cNvSpPr txBox="1"/>
          <p:nvPr userDrawn="1"/>
        </p:nvSpPr>
        <p:spPr>
          <a:xfrm>
            <a:off x="716347" y="-665551"/>
            <a:ext cx="152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Primary colors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E0D5BE-76E4-60BB-30F4-339A39ECBA60}"/>
              </a:ext>
            </a:extLst>
          </p:cNvPr>
          <p:cNvSpPr/>
          <p:nvPr userDrawn="1"/>
        </p:nvSpPr>
        <p:spPr>
          <a:xfrm>
            <a:off x="2498958" y="-1807534"/>
            <a:ext cx="679605" cy="679605"/>
          </a:xfrm>
          <a:prstGeom prst="rect">
            <a:avLst/>
          </a:prstGeom>
          <a:solidFill>
            <a:srgbClr val="9D0C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8C5647-1017-7BF3-20C9-F6973980A515}"/>
              </a:ext>
            </a:extLst>
          </p:cNvPr>
          <p:cNvSpPr/>
          <p:nvPr userDrawn="1"/>
        </p:nvSpPr>
        <p:spPr>
          <a:xfrm>
            <a:off x="4362240" y="-1807534"/>
            <a:ext cx="679605" cy="679605"/>
          </a:xfrm>
          <a:prstGeom prst="rect">
            <a:avLst/>
          </a:prstGeom>
          <a:solidFill>
            <a:srgbClr val="FF7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B73925-972A-A7EB-0DA3-4307F45B33E5}"/>
              </a:ext>
            </a:extLst>
          </p:cNvPr>
          <p:cNvSpPr>
            <a:spLocks/>
          </p:cNvSpPr>
          <p:nvPr userDrawn="1"/>
        </p:nvSpPr>
        <p:spPr>
          <a:xfrm>
            <a:off x="6225564" y="-1807534"/>
            <a:ext cx="679605" cy="679605"/>
          </a:xfrm>
          <a:prstGeom prst="rect">
            <a:avLst/>
          </a:prstGeom>
          <a:solidFill>
            <a:srgbClr val="84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C6D589-70CA-D5E6-9ADC-2B66BFA18A99}"/>
              </a:ext>
            </a:extLst>
          </p:cNvPr>
          <p:cNvSpPr>
            <a:spLocks/>
          </p:cNvSpPr>
          <p:nvPr userDrawn="1"/>
        </p:nvSpPr>
        <p:spPr>
          <a:xfrm>
            <a:off x="5293902" y="-1807534"/>
            <a:ext cx="679605" cy="679605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70D093-72F0-FEEA-18FB-51F93411D07A}"/>
              </a:ext>
            </a:extLst>
          </p:cNvPr>
          <p:cNvSpPr>
            <a:spLocks noChangeAspect="1"/>
          </p:cNvSpPr>
          <p:nvPr userDrawn="1"/>
        </p:nvSpPr>
        <p:spPr>
          <a:xfrm>
            <a:off x="3424761" y="-823131"/>
            <a:ext cx="679428" cy="679605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>
              <a:highlight>
                <a:srgbClr val="FFFF00"/>
              </a:highligh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B3D9189-C597-53D9-85BF-96B774A10E3A}"/>
              </a:ext>
            </a:extLst>
          </p:cNvPr>
          <p:cNvSpPr>
            <a:spLocks noChangeAspect="1"/>
          </p:cNvSpPr>
          <p:nvPr userDrawn="1"/>
        </p:nvSpPr>
        <p:spPr>
          <a:xfrm>
            <a:off x="2490769" y="-823131"/>
            <a:ext cx="679428" cy="679605"/>
          </a:xfrm>
          <a:prstGeom prst="rect">
            <a:avLst/>
          </a:prstGeom>
          <a:solidFill>
            <a:srgbClr val="0032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038435-6BF1-5F0E-3BAB-57AFC315DFDB}"/>
              </a:ext>
            </a:extLst>
          </p:cNvPr>
          <p:cNvSpPr>
            <a:spLocks noChangeAspect="1"/>
          </p:cNvSpPr>
          <p:nvPr userDrawn="1"/>
        </p:nvSpPr>
        <p:spPr>
          <a:xfrm>
            <a:off x="4367119" y="-823131"/>
            <a:ext cx="679428" cy="679605"/>
          </a:xfrm>
          <a:prstGeom prst="rect">
            <a:avLst/>
          </a:prstGeom>
          <a:solidFill>
            <a:srgbClr val="33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6D5522-A6C5-EBCB-F43F-098B7950B145}"/>
              </a:ext>
            </a:extLst>
          </p:cNvPr>
          <p:cNvSpPr>
            <a:spLocks noChangeAspect="1"/>
          </p:cNvSpPr>
          <p:nvPr userDrawn="1"/>
        </p:nvSpPr>
        <p:spPr>
          <a:xfrm>
            <a:off x="5301111" y="-823131"/>
            <a:ext cx="679428" cy="679605"/>
          </a:xfrm>
          <a:prstGeom prst="rect">
            <a:avLst/>
          </a:prstGeom>
          <a:solidFill>
            <a:srgbClr val="EAF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F91CB4B-47EC-F4B9-9E72-4430825A4596}"/>
              </a:ext>
            </a:extLst>
          </p:cNvPr>
          <p:cNvSpPr>
            <a:spLocks noChangeAspect="1"/>
          </p:cNvSpPr>
          <p:nvPr userDrawn="1"/>
        </p:nvSpPr>
        <p:spPr>
          <a:xfrm>
            <a:off x="6235103" y="-823131"/>
            <a:ext cx="679428" cy="679605"/>
          </a:xfrm>
          <a:prstGeom prst="rect">
            <a:avLst/>
          </a:prstGeom>
          <a:solidFill>
            <a:srgbClr val="A9AA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471AE23-E2AD-B1B7-6FA7-B2FDDC470464}"/>
              </a:ext>
            </a:extLst>
          </p:cNvPr>
          <p:cNvSpPr>
            <a:spLocks noChangeAspect="1"/>
          </p:cNvSpPr>
          <p:nvPr userDrawn="1"/>
        </p:nvSpPr>
        <p:spPr>
          <a:xfrm>
            <a:off x="7169095" y="-823131"/>
            <a:ext cx="679428" cy="679605"/>
          </a:xfrm>
          <a:prstGeom prst="rect">
            <a:avLst/>
          </a:prstGeom>
          <a:solidFill>
            <a:srgbClr val="6E6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ABE289-2E64-A404-121A-62D28018A7BD}"/>
              </a:ext>
            </a:extLst>
          </p:cNvPr>
          <p:cNvSpPr/>
          <p:nvPr userDrawn="1"/>
        </p:nvSpPr>
        <p:spPr>
          <a:xfrm>
            <a:off x="3430577" y="-1807534"/>
            <a:ext cx="679605" cy="679605"/>
          </a:xfrm>
          <a:prstGeom prst="rect">
            <a:avLst/>
          </a:prstGeom>
          <a:solidFill>
            <a:srgbClr val="B40F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A244F8-9F2C-1D7C-7F4D-1D5CC47C377A}"/>
              </a:ext>
            </a:extLst>
          </p:cNvPr>
          <p:cNvSpPr/>
          <p:nvPr userDrawn="1"/>
        </p:nvSpPr>
        <p:spPr>
          <a:xfrm>
            <a:off x="7157226" y="-1807534"/>
            <a:ext cx="679605" cy="679605"/>
          </a:xfrm>
          <a:prstGeom prst="rect">
            <a:avLst/>
          </a:prstGeom>
          <a:solidFill>
            <a:srgbClr val="00A5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CBF98ED-2FAD-F9AF-C5CE-962954EAE6F9}"/>
              </a:ext>
            </a:extLst>
          </p:cNvPr>
          <p:cNvSpPr/>
          <p:nvPr userDrawn="1"/>
        </p:nvSpPr>
        <p:spPr>
          <a:xfrm>
            <a:off x="8088888" y="-1807534"/>
            <a:ext cx="679605" cy="679605"/>
          </a:xfrm>
          <a:prstGeom prst="rect">
            <a:avLst/>
          </a:prstGeom>
          <a:solidFill>
            <a:srgbClr val="4B0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4C00F2-DAA0-BF14-6AC5-A85947B03605}"/>
              </a:ext>
            </a:extLst>
          </p:cNvPr>
          <p:cNvSpPr>
            <a:spLocks noChangeAspect="1"/>
          </p:cNvSpPr>
          <p:nvPr userDrawn="1"/>
        </p:nvSpPr>
        <p:spPr>
          <a:xfrm>
            <a:off x="8118543" y="-823131"/>
            <a:ext cx="679428" cy="679605"/>
          </a:xfrm>
          <a:prstGeom prst="rect">
            <a:avLst/>
          </a:prstGeom>
          <a:solidFill>
            <a:srgbClr val="FCB3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CBB6D2-C908-7C4F-EFF9-0F9BE7C96D98}"/>
              </a:ext>
            </a:extLst>
          </p:cNvPr>
          <p:cNvSpPr txBox="1"/>
          <p:nvPr userDrawn="1"/>
        </p:nvSpPr>
        <p:spPr>
          <a:xfrm>
            <a:off x="3382444" y="-733839"/>
            <a:ext cx="764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Elemental</a:t>
            </a:r>
          </a:p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Navy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#</a:t>
            </a:r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001E62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F7AF79-99AD-EF3A-AEBF-02EC7D405413}"/>
              </a:ext>
            </a:extLst>
          </p:cNvPr>
          <p:cNvSpPr txBox="1"/>
          <p:nvPr userDrawn="1"/>
        </p:nvSpPr>
        <p:spPr>
          <a:xfrm>
            <a:off x="2448452" y="-733839"/>
            <a:ext cx="764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Impact</a:t>
            </a:r>
          </a:p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(Lab) Blue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#0032a1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FB10BD-EC4E-AD99-DF93-0031CAE62128}"/>
              </a:ext>
            </a:extLst>
          </p:cNvPr>
          <p:cNvSpPr txBox="1"/>
          <p:nvPr userDrawn="1"/>
        </p:nvSpPr>
        <p:spPr>
          <a:xfrm>
            <a:off x="4360061" y="-733839"/>
            <a:ext cx="6952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Energetic</a:t>
            </a:r>
          </a:p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Azure</a:t>
            </a:r>
          </a:p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#3366CC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FDAD7D3-FB35-2D1F-E87B-768FBC6980D1}"/>
              </a:ext>
            </a:extLst>
          </p:cNvPr>
          <p:cNvSpPr txBox="1"/>
          <p:nvPr userDrawn="1"/>
        </p:nvSpPr>
        <p:spPr>
          <a:xfrm>
            <a:off x="5169207" y="-733839"/>
            <a:ext cx="9386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Livermorium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Ice</a:t>
            </a:r>
            <a:endParaRPr lang="en-US" sz="9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ctr"/>
            <a:r>
              <a:rPr lang="en-US" sz="9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#</a:t>
            </a:r>
            <a:r>
              <a:rPr lang="en-US" sz="900" i="0" dirty="0">
                <a:effectLst/>
                <a:latin typeface="Aptos" panose="020B0004020202020204" pitchFamily="34" charset="0"/>
              </a:rPr>
              <a:t>eaf0fb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F0C0BC-D896-A401-AAC4-EE91E9B12C8E}"/>
              </a:ext>
            </a:extLst>
          </p:cNvPr>
          <p:cNvSpPr txBox="1"/>
          <p:nvPr userDrawn="1"/>
        </p:nvSpPr>
        <p:spPr>
          <a:xfrm>
            <a:off x="6243880" y="-713663"/>
            <a:ext cx="6794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Carbon 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Gray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#a9aabc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7DBC23D-583C-AFAB-1853-85EAFB10D8DB}"/>
              </a:ext>
            </a:extLst>
          </p:cNvPr>
          <p:cNvSpPr txBox="1"/>
          <p:nvPr userDrawn="1"/>
        </p:nvSpPr>
        <p:spPr>
          <a:xfrm>
            <a:off x="7179546" y="-713664"/>
            <a:ext cx="6689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Quantum</a:t>
            </a:r>
          </a:p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Slate</a:t>
            </a:r>
          </a:p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#6e6e7c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741003F-A5C7-1A1F-FCEA-0CC45DBBA0F3}"/>
              </a:ext>
            </a:extLst>
          </p:cNvPr>
          <p:cNvSpPr txBox="1"/>
          <p:nvPr userDrawn="1"/>
        </p:nvSpPr>
        <p:spPr>
          <a:xfrm>
            <a:off x="8081022" y="-713664"/>
            <a:ext cx="7544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Innovation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Yellow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#</a:t>
            </a:r>
            <a:r>
              <a:rPr lang="en-US" sz="900" i="0" dirty="0">
                <a:effectLst/>
                <a:latin typeface="Aptos" panose="020B0004020202020204" pitchFamily="34" charset="0"/>
              </a:rPr>
              <a:t>fcb317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D18BF93-7C34-E7D3-3B00-E87D36B0803F}"/>
              </a:ext>
            </a:extLst>
          </p:cNvPr>
          <p:cNvSpPr txBox="1"/>
          <p:nvPr userDrawn="1"/>
        </p:nvSpPr>
        <p:spPr>
          <a:xfrm>
            <a:off x="2498958" y="-1701414"/>
            <a:ext cx="6712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Research Red</a:t>
            </a:r>
          </a:p>
          <a:p>
            <a:pPr algn="ctr"/>
            <a:r>
              <a:rPr lang="en-US" sz="90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#9d0c0c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0B37A5C-1BD6-BD93-866F-F3DC930A6348}"/>
              </a:ext>
            </a:extLst>
          </p:cNvPr>
          <p:cNvSpPr txBox="1"/>
          <p:nvPr userDrawn="1"/>
        </p:nvSpPr>
        <p:spPr>
          <a:xfrm>
            <a:off x="3323492" y="-1701414"/>
            <a:ext cx="8985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Performance Pink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#b40f64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3F6CF33-72EA-84E9-EF88-0D5CF566B395}"/>
              </a:ext>
            </a:extLst>
          </p:cNvPr>
          <p:cNvSpPr txBox="1"/>
          <p:nvPr userDrawn="1"/>
        </p:nvSpPr>
        <p:spPr>
          <a:xfrm>
            <a:off x="4360061" y="-1701414"/>
            <a:ext cx="6748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 dirty="0">
                <a:effectLst/>
                <a:latin typeface="Aptos" panose="020B0004020202020204" pitchFamily="34" charset="0"/>
              </a:rPr>
              <a:t>Algorithm Orange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#ff7900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C23073A-1142-A88B-30BA-516E2B99FDCC}"/>
              </a:ext>
            </a:extLst>
          </p:cNvPr>
          <p:cNvSpPr txBox="1"/>
          <p:nvPr userDrawn="1"/>
        </p:nvSpPr>
        <p:spPr>
          <a:xfrm>
            <a:off x="5286950" y="-1701414"/>
            <a:ext cx="7111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Solar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Yellow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#ffd900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FFF46EA-2247-0672-B0F2-72BDABBFEAFC}"/>
              </a:ext>
            </a:extLst>
          </p:cNvPr>
          <p:cNvSpPr txBox="1"/>
          <p:nvPr userDrawn="1"/>
        </p:nvSpPr>
        <p:spPr>
          <a:xfrm>
            <a:off x="6243880" y="-1701414"/>
            <a:ext cx="6794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Gamma Green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#84c342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48578C-A2C1-33C7-A608-29A6AF95A044}"/>
              </a:ext>
            </a:extLst>
          </p:cNvPr>
          <p:cNvSpPr txBox="1"/>
          <p:nvPr userDrawn="1"/>
        </p:nvSpPr>
        <p:spPr>
          <a:xfrm>
            <a:off x="7179546" y="-1701414"/>
            <a:ext cx="6794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 dirty="0">
                <a:effectLst/>
                <a:latin typeface="Aptos" panose="020B0004020202020204" pitchFamily="34" charset="0"/>
              </a:rPr>
              <a:t>Extreme Turquoise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#00a5b8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4DCED45-5CA0-272F-02B2-18978BDB293C}"/>
              </a:ext>
            </a:extLst>
          </p:cNvPr>
          <p:cNvSpPr txBox="1"/>
          <p:nvPr userDrawn="1"/>
        </p:nvSpPr>
        <p:spPr>
          <a:xfrm>
            <a:off x="8043502" y="-1701414"/>
            <a:ext cx="754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 dirty="0">
                <a:solidFill>
                  <a:schemeClr val="bg1"/>
                </a:solidFill>
                <a:effectLst/>
                <a:latin typeface="Helvetica" pitchFamily="2" charset="0"/>
              </a:rPr>
              <a:t>Inspiration Indigo</a:t>
            </a:r>
          </a:p>
          <a:p>
            <a:pPr algn="ctr"/>
            <a:r>
              <a:rPr lang="en-US" sz="90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#4b0082</a:t>
            </a:r>
          </a:p>
        </p:txBody>
      </p:sp>
    </p:spTree>
    <p:extLst>
      <p:ext uri="{BB962C8B-B14F-4D97-AF65-F5344CB8AC3E}">
        <p14:creationId xmlns:p14="http://schemas.microsoft.com/office/powerpoint/2010/main" val="4048822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19" r:id="rId2"/>
    <p:sldLayoutId id="2147483748" r:id="rId3"/>
    <p:sldLayoutId id="2147483749" r:id="rId4"/>
    <p:sldLayoutId id="2147483686" r:id="rId5"/>
    <p:sldLayoutId id="2147483706" r:id="rId6"/>
    <p:sldLayoutId id="2147483744" r:id="rId7"/>
    <p:sldLayoutId id="2147483688" r:id="rId8"/>
    <p:sldLayoutId id="2147483690" r:id="rId9"/>
    <p:sldLayoutId id="2147483725" r:id="rId10"/>
    <p:sldLayoutId id="2147483742" r:id="rId11"/>
    <p:sldLayoutId id="2147483746" r:id="rId12"/>
    <p:sldLayoutId id="2147483687" r:id="rId13"/>
    <p:sldLayoutId id="2147483754" r:id="rId14"/>
    <p:sldLayoutId id="2147483755" r:id="rId15"/>
    <p:sldLayoutId id="214748375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532A0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orient="horz" pos="2088" userDrawn="1">
          <p15:clr>
            <a:srgbClr val="F26B43"/>
          </p15:clr>
        </p15:guide>
        <p15:guide id="5" orient="horz" pos="4200" userDrawn="1">
          <p15:clr>
            <a:srgbClr val="F26B43"/>
          </p15:clr>
        </p15:guide>
        <p15:guide id="6" orient="horz" pos="4224" userDrawn="1">
          <p15:clr>
            <a:srgbClr val="F26B43"/>
          </p15:clr>
        </p15:guide>
        <p15:guide id="7" orient="horz" pos="388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D6F184-D98A-76A1-D3A3-6220CD592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7622" y="6069"/>
            <a:ext cx="12199622" cy="6386623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570886-F1AB-A724-0F90-31CF909445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67" y="6383633"/>
            <a:ext cx="12199667" cy="501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FF9AD165-772F-EC00-FCE9-651F03CD8A55}"/>
              </a:ext>
            </a:extLst>
          </p:cNvPr>
          <p:cNvSpPr txBox="1">
            <a:spLocks/>
          </p:cNvSpPr>
          <p:nvPr userDrawn="1"/>
        </p:nvSpPr>
        <p:spPr>
          <a:xfrm>
            <a:off x="11032435" y="6515434"/>
            <a:ext cx="1025027" cy="257361"/>
          </a:xfrm>
          <a:prstGeom prst="rect">
            <a:avLst/>
          </a:prstGeom>
        </p:spPr>
        <p:txBody>
          <a:bodyPr rIns="45720" anchor="ctr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C8516-CBB0-4BEF-BA7F-65371927869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532A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532A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D88313-0A9D-F699-01E9-023C12C3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22" y="-3646"/>
            <a:ext cx="12192000" cy="135721"/>
          </a:xfrm>
          <a:prstGeom prst="rect">
            <a:avLst/>
          </a:prstGeom>
          <a:solidFill>
            <a:srgbClr val="0032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A3A5C465-1B9B-422D-7333-59CF628CE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50000"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7623" y="132074"/>
            <a:ext cx="1030960" cy="9875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773BBB-EBD8-923E-4E8D-AE21F233EF6D}"/>
              </a:ext>
            </a:extLst>
          </p:cNvPr>
          <p:cNvSpPr txBox="1"/>
          <p:nvPr userDrawn="1"/>
        </p:nvSpPr>
        <p:spPr>
          <a:xfrm>
            <a:off x="1750786" y="6536424"/>
            <a:ext cx="1423033" cy="25736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IM NUMBER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A7FB9D-0F50-CCE0-659E-1BECD8A1C18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" t="11610" r="5288" b="21429"/>
          <a:stretch/>
        </p:blipFill>
        <p:spPr>
          <a:xfrm>
            <a:off x="111125" y="6486525"/>
            <a:ext cx="1505124" cy="307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2A7DFA-65B0-0636-93FD-F828C0FDE051}"/>
              </a:ext>
            </a:extLst>
          </p:cNvPr>
          <p:cNvSpPr txBox="1"/>
          <p:nvPr userDrawn="1"/>
        </p:nvSpPr>
        <p:spPr>
          <a:xfrm>
            <a:off x="469806" y="-1652398"/>
            <a:ext cx="1774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Secondary colors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E2BF41-DE54-3917-0EC3-FB9E29DF5013}"/>
              </a:ext>
            </a:extLst>
          </p:cNvPr>
          <p:cNvSpPr txBox="1"/>
          <p:nvPr userDrawn="1"/>
        </p:nvSpPr>
        <p:spPr>
          <a:xfrm>
            <a:off x="716347" y="-665551"/>
            <a:ext cx="152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Primary colors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E9BBD5-C27C-7DE7-930C-9CF1269977E6}"/>
              </a:ext>
            </a:extLst>
          </p:cNvPr>
          <p:cNvSpPr/>
          <p:nvPr userDrawn="1"/>
        </p:nvSpPr>
        <p:spPr>
          <a:xfrm>
            <a:off x="2498958" y="-1807534"/>
            <a:ext cx="679605" cy="679605"/>
          </a:xfrm>
          <a:prstGeom prst="rect">
            <a:avLst/>
          </a:prstGeom>
          <a:solidFill>
            <a:srgbClr val="9D0C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A0FF3C-9AAB-6E70-2170-E6F82DEC227F}"/>
              </a:ext>
            </a:extLst>
          </p:cNvPr>
          <p:cNvSpPr/>
          <p:nvPr userDrawn="1"/>
        </p:nvSpPr>
        <p:spPr>
          <a:xfrm>
            <a:off x="4362240" y="-1807534"/>
            <a:ext cx="679605" cy="679605"/>
          </a:xfrm>
          <a:prstGeom prst="rect">
            <a:avLst/>
          </a:prstGeom>
          <a:solidFill>
            <a:srgbClr val="FF7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C60EE9-3C5D-8ADF-F3BA-245D5C56B604}"/>
              </a:ext>
            </a:extLst>
          </p:cNvPr>
          <p:cNvSpPr>
            <a:spLocks/>
          </p:cNvSpPr>
          <p:nvPr userDrawn="1"/>
        </p:nvSpPr>
        <p:spPr>
          <a:xfrm>
            <a:off x="6225564" y="-1807534"/>
            <a:ext cx="679605" cy="679605"/>
          </a:xfrm>
          <a:prstGeom prst="rect">
            <a:avLst/>
          </a:prstGeom>
          <a:solidFill>
            <a:srgbClr val="84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EFE9B1-65FE-BE22-0384-0AAD5A95D85C}"/>
              </a:ext>
            </a:extLst>
          </p:cNvPr>
          <p:cNvSpPr>
            <a:spLocks/>
          </p:cNvSpPr>
          <p:nvPr userDrawn="1"/>
        </p:nvSpPr>
        <p:spPr>
          <a:xfrm>
            <a:off x="5293902" y="-1807534"/>
            <a:ext cx="679605" cy="679605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A02CB6-0946-ACBC-BC1C-2FF6325A7329}"/>
              </a:ext>
            </a:extLst>
          </p:cNvPr>
          <p:cNvSpPr>
            <a:spLocks noChangeAspect="1"/>
          </p:cNvSpPr>
          <p:nvPr userDrawn="1"/>
        </p:nvSpPr>
        <p:spPr>
          <a:xfrm>
            <a:off x="3424761" y="-823131"/>
            <a:ext cx="679428" cy="679605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>
              <a:highlight>
                <a:srgbClr val="FFFF00"/>
              </a:highligh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A8102F-57B2-001C-4D81-F55ACD4E445B}"/>
              </a:ext>
            </a:extLst>
          </p:cNvPr>
          <p:cNvSpPr>
            <a:spLocks noChangeAspect="1"/>
          </p:cNvSpPr>
          <p:nvPr userDrawn="1"/>
        </p:nvSpPr>
        <p:spPr>
          <a:xfrm>
            <a:off x="2490769" y="-823131"/>
            <a:ext cx="679428" cy="679605"/>
          </a:xfrm>
          <a:prstGeom prst="rect">
            <a:avLst/>
          </a:prstGeom>
          <a:solidFill>
            <a:srgbClr val="0032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D90F5D6-AFE4-8CA5-35FB-0E291750B2B6}"/>
              </a:ext>
            </a:extLst>
          </p:cNvPr>
          <p:cNvSpPr>
            <a:spLocks noChangeAspect="1"/>
          </p:cNvSpPr>
          <p:nvPr userDrawn="1"/>
        </p:nvSpPr>
        <p:spPr>
          <a:xfrm>
            <a:off x="4367119" y="-823131"/>
            <a:ext cx="679428" cy="679605"/>
          </a:xfrm>
          <a:prstGeom prst="rect">
            <a:avLst/>
          </a:prstGeom>
          <a:solidFill>
            <a:srgbClr val="33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CF251F2-EE36-B660-AE40-842B8788BAB7}"/>
              </a:ext>
            </a:extLst>
          </p:cNvPr>
          <p:cNvSpPr>
            <a:spLocks noChangeAspect="1"/>
          </p:cNvSpPr>
          <p:nvPr userDrawn="1"/>
        </p:nvSpPr>
        <p:spPr>
          <a:xfrm>
            <a:off x="5301111" y="-823131"/>
            <a:ext cx="679428" cy="679605"/>
          </a:xfrm>
          <a:prstGeom prst="rect">
            <a:avLst/>
          </a:prstGeom>
          <a:solidFill>
            <a:srgbClr val="EAF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A82D47-E137-DBBD-DB5E-01894E4849DD}"/>
              </a:ext>
            </a:extLst>
          </p:cNvPr>
          <p:cNvSpPr>
            <a:spLocks noChangeAspect="1"/>
          </p:cNvSpPr>
          <p:nvPr userDrawn="1"/>
        </p:nvSpPr>
        <p:spPr>
          <a:xfrm>
            <a:off x="6235103" y="-823131"/>
            <a:ext cx="679428" cy="679605"/>
          </a:xfrm>
          <a:prstGeom prst="rect">
            <a:avLst/>
          </a:prstGeom>
          <a:solidFill>
            <a:srgbClr val="A9AA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05E0C1-DFA8-34CD-475F-9E012143B9AF}"/>
              </a:ext>
            </a:extLst>
          </p:cNvPr>
          <p:cNvSpPr>
            <a:spLocks noChangeAspect="1"/>
          </p:cNvSpPr>
          <p:nvPr userDrawn="1"/>
        </p:nvSpPr>
        <p:spPr>
          <a:xfrm>
            <a:off x="7169095" y="-823131"/>
            <a:ext cx="679428" cy="679605"/>
          </a:xfrm>
          <a:prstGeom prst="rect">
            <a:avLst/>
          </a:prstGeom>
          <a:solidFill>
            <a:srgbClr val="6E6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BCE5D2-964B-7DEB-C02A-60D7995DF62B}"/>
              </a:ext>
            </a:extLst>
          </p:cNvPr>
          <p:cNvSpPr/>
          <p:nvPr userDrawn="1"/>
        </p:nvSpPr>
        <p:spPr>
          <a:xfrm>
            <a:off x="3430577" y="-1807534"/>
            <a:ext cx="679605" cy="679605"/>
          </a:xfrm>
          <a:prstGeom prst="rect">
            <a:avLst/>
          </a:prstGeom>
          <a:solidFill>
            <a:srgbClr val="B40F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5C8363B-8B11-8CE6-61DE-A61A05D54B0F}"/>
              </a:ext>
            </a:extLst>
          </p:cNvPr>
          <p:cNvSpPr/>
          <p:nvPr userDrawn="1"/>
        </p:nvSpPr>
        <p:spPr>
          <a:xfrm>
            <a:off x="7157226" y="-1807534"/>
            <a:ext cx="679605" cy="679605"/>
          </a:xfrm>
          <a:prstGeom prst="rect">
            <a:avLst/>
          </a:prstGeom>
          <a:solidFill>
            <a:srgbClr val="00A5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370BF72-77DF-B466-3FD1-F7F081FA9CA6}"/>
              </a:ext>
            </a:extLst>
          </p:cNvPr>
          <p:cNvSpPr/>
          <p:nvPr userDrawn="1"/>
        </p:nvSpPr>
        <p:spPr>
          <a:xfrm>
            <a:off x="8088888" y="-1807534"/>
            <a:ext cx="679605" cy="679605"/>
          </a:xfrm>
          <a:prstGeom prst="rect">
            <a:avLst/>
          </a:prstGeom>
          <a:solidFill>
            <a:srgbClr val="4B0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9EBCDBE-DABB-3438-8C69-A481C74489B9}"/>
              </a:ext>
            </a:extLst>
          </p:cNvPr>
          <p:cNvSpPr>
            <a:spLocks noChangeAspect="1"/>
          </p:cNvSpPr>
          <p:nvPr userDrawn="1"/>
        </p:nvSpPr>
        <p:spPr>
          <a:xfrm>
            <a:off x="8118543" y="-823131"/>
            <a:ext cx="679428" cy="679605"/>
          </a:xfrm>
          <a:prstGeom prst="rect">
            <a:avLst/>
          </a:prstGeom>
          <a:solidFill>
            <a:srgbClr val="FCB3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12224D-01B0-1297-3FE3-13F0404B0F77}"/>
              </a:ext>
            </a:extLst>
          </p:cNvPr>
          <p:cNvSpPr txBox="1"/>
          <p:nvPr userDrawn="1"/>
        </p:nvSpPr>
        <p:spPr>
          <a:xfrm>
            <a:off x="3382444" y="-733839"/>
            <a:ext cx="764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Elemental</a:t>
            </a:r>
          </a:p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Navy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#</a:t>
            </a:r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001E62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8DF19DC-423E-4783-2C16-D373B1C5B24A}"/>
              </a:ext>
            </a:extLst>
          </p:cNvPr>
          <p:cNvSpPr txBox="1"/>
          <p:nvPr userDrawn="1"/>
        </p:nvSpPr>
        <p:spPr>
          <a:xfrm>
            <a:off x="2448452" y="-733839"/>
            <a:ext cx="764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Impact</a:t>
            </a:r>
          </a:p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(Lab) Blue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#0032a1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EDF076D-1D17-DA25-B8F4-C78C00AFB5D1}"/>
              </a:ext>
            </a:extLst>
          </p:cNvPr>
          <p:cNvSpPr txBox="1"/>
          <p:nvPr userDrawn="1"/>
        </p:nvSpPr>
        <p:spPr>
          <a:xfrm>
            <a:off x="4360061" y="-733839"/>
            <a:ext cx="6952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Energetic</a:t>
            </a:r>
          </a:p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Azure</a:t>
            </a:r>
          </a:p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#3366CC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917914D-589E-020D-9C16-400A30C7992C}"/>
              </a:ext>
            </a:extLst>
          </p:cNvPr>
          <p:cNvSpPr txBox="1"/>
          <p:nvPr userDrawn="1"/>
        </p:nvSpPr>
        <p:spPr>
          <a:xfrm>
            <a:off x="5169207" y="-733839"/>
            <a:ext cx="9386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Livermorium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Ice</a:t>
            </a:r>
            <a:endParaRPr lang="en-US" sz="9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ctr"/>
            <a:r>
              <a:rPr lang="en-US" sz="9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#</a:t>
            </a:r>
            <a:r>
              <a:rPr lang="en-US" sz="900" i="0" dirty="0">
                <a:effectLst/>
                <a:latin typeface="Aptos" panose="020B0004020202020204" pitchFamily="34" charset="0"/>
              </a:rPr>
              <a:t>eaf0fb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FFCEEF-1880-D2BC-D4CD-5AC62C1B16AE}"/>
              </a:ext>
            </a:extLst>
          </p:cNvPr>
          <p:cNvSpPr txBox="1"/>
          <p:nvPr userDrawn="1"/>
        </p:nvSpPr>
        <p:spPr>
          <a:xfrm>
            <a:off x="6243880" y="-713663"/>
            <a:ext cx="6794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Carbon 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Gray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#a9aabc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92074D8-7FD6-A412-5B3E-A83A96118029}"/>
              </a:ext>
            </a:extLst>
          </p:cNvPr>
          <p:cNvSpPr txBox="1"/>
          <p:nvPr userDrawn="1"/>
        </p:nvSpPr>
        <p:spPr>
          <a:xfrm>
            <a:off x="7179546" y="-713664"/>
            <a:ext cx="6689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Quantum</a:t>
            </a:r>
          </a:p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Slate</a:t>
            </a:r>
          </a:p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#6e6e7c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06CD0D2-A217-246E-86F0-7BAE0694613B}"/>
              </a:ext>
            </a:extLst>
          </p:cNvPr>
          <p:cNvSpPr txBox="1"/>
          <p:nvPr userDrawn="1"/>
        </p:nvSpPr>
        <p:spPr>
          <a:xfrm>
            <a:off x="8081022" y="-713664"/>
            <a:ext cx="7544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Innovation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Yellow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#</a:t>
            </a:r>
            <a:r>
              <a:rPr lang="en-US" sz="900" i="0" dirty="0">
                <a:effectLst/>
                <a:latin typeface="Aptos" panose="020B0004020202020204" pitchFamily="34" charset="0"/>
              </a:rPr>
              <a:t>fcb317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531D96-5978-B8C1-2305-1A521149E81D}"/>
              </a:ext>
            </a:extLst>
          </p:cNvPr>
          <p:cNvSpPr txBox="1"/>
          <p:nvPr userDrawn="1"/>
        </p:nvSpPr>
        <p:spPr>
          <a:xfrm>
            <a:off x="2498958" y="-1701414"/>
            <a:ext cx="6712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Research Red</a:t>
            </a:r>
          </a:p>
          <a:p>
            <a:pPr algn="ctr"/>
            <a:r>
              <a:rPr lang="en-US" sz="90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#9d0c0c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78734A2-9420-F13D-9F60-9A664115B793}"/>
              </a:ext>
            </a:extLst>
          </p:cNvPr>
          <p:cNvSpPr txBox="1"/>
          <p:nvPr userDrawn="1"/>
        </p:nvSpPr>
        <p:spPr>
          <a:xfrm>
            <a:off x="3323492" y="-1701414"/>
            <a:ext cx="8985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Performance Pink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#b40f64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67BB533-7CC3-816F-9772-4E7A55E01839}"/>
              </a:ext>
            </a:extLst>
          </p:cNvPr>
          <p:cNvSpPr txBox="1"/>
          <p:nvPr userDrawn="1"/>
        </p:nvSpPr>
        <p:spPr>
          <a:xfrm>
            <a:off x="4360061" y="-1701414"/>
            <a:ext cx="6748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 dirty="0">
                <a:effectLst/>
                <a:latin typeface="Aptos" panose="020B0004020202020204" pitchFamily="34" charset="0"/>
              </a:rPr>
              <a:t>Algorithm Orange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#ff7900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54D929E-06B5-C3C5-6BB2-6E2C4D68CB16}"/>
              </a:ext>
            </a:extLst>
          </p:cNvPr>
          <p:cNvSpPr txBox="1"/>
          <p:nvPr userDrawn="1"/>
        </p:nvSpPr>
        <p:spPr>
          <a:xfrm>
            <a:off x="5286950" y="-1701414"/>
            <a:ext cx="7111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Solar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Yellow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#ffd900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F86E4CA-2051-193B-B256-F949E089B5F0}"/>
              </a:ext>
            </a:extLst>
          </p:cNvPr>
          <p:cNvSpPr txBox="1"/>
          <p:nvPr userDrawn="1"/>
        </p:nvSpPr>
        <p:spPr>
          <a:xfrm>
            <a:off x="6243880" y="-1701414"/>
            <a:ext cx="6794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Gamma Green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#84c342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30328D9-49EE-6A7D-64F1-4F8C8F6C0EB8}"/>
              </a:ext>
            </a:extLst>
          </p:cNvPr>
          <p:cNvSpPr txBox="1"/>
          <p:nvPr userDrawn="1"/>
        </p:nvSpPr>
        <p:spPr>
          <a:xfrm>
            <a:off x="7179546" y="-1701414"/>
            <a:ext cx="6794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 dirty="0">
                <a:effectLst/>
                <a:latin typeface="Aptos" panose="020B0004020202020204" pitchFamily="34" charset="0"/>
              </a:rPr>
              <a:t>Extreme Turquoise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#00a5b8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EE25DD1-5379-B65B-5858-CB4529762F43}"/>
              </a:ext>
            </a:extLst>
          </p:cNvPr>
          <p:cNvSpPr txBox="1"/>
          <p:nvPr userDrawn="1"/>
        </p:nvSpPr>
        <p:spPr>
          <a:xfrm>
            <a:off x="8043502" y="-1701414"/>
            <a:ext cx="754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 dirty="0">
                <a:solidFill>
                  <a:schemeClr val="bg1"/>
                </a:solidFill>
                <a:effectLst/>
                <a:latin typeface="Helvetica" pitchFamily="2" charset="0"/>
              </a:rPr>
              <a:t>Inspiration Indigo</a:t>
            </a:r>
          </a:p>
          <a:p>
            <a:pPr algn="ctr"/>
            <a:r>
              <a:rPr lang="en-US" sz="90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#4b0082</a:t>
            </a:r>
          </a:p>
        </p:txBody>
      </p:sp>
    </p:spTree>
    <p:extLst>
      <p:ext uri="{BB962C8B-B14F-4D97-AF65-F5344CB8AC3E}">
        <p14:creationId xmlns:p14="http://schemas.microsoft.com/office/powerpoint/2010/main" val="106320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28" r:id="rId2"/>
    <p:sldLayoutId id="2147483752" r:id="rId3"/>
    <p:sldLayoutId id="2147483753" r:id="rId4"/>
    <p:sldLayoutId id="2147483710" r:id="rId5"/>
    <p:sldLayoutId id="2147483711" r:id="rId6"/>
    <p:sldLayoutId id="2147483745" r:id="rId7"/>
    <p:sldLayoutId id="2147483712" r:id="rId8"/>
    <p:sldLayoutId id="2147483713" r:id="rId9"/>
    <p:sldLayoutId id="2147483740" r:id="rId10"/>
    <p:sldLayoutId id="2147483743" r:id="rId11"/>
    <p:sldLayoutId id="2147483747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2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3.png"/><Relationship Id="rId7" Type="http://schemas.openxmlformats.org/officeDocument/2006/relationships/image" Target="../media/image3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54.jpeg"/><Relationship Id="rId4" Type="http://schemas.openxmlformats.org/officeDocument/2006/relationships/image" Target="../media/image47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E4A42B7-A293-E1D2-BFAC-21F7103056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Lawrence Livermore National Laboratory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B2176A8-BE07-CB51-14F7-F65A92F203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Car Reen Kok, Staff Scientist, Biosciences &amp; Biotechnology Division </a:t>
            </a:r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9E48297-46D6-1DB3-1066-7312E57519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November 19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4E2C4C41-7283-C16B-135F-97B0E36590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Future of the Microbiome Winter Summit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5A75D9F-B3EA-4508-C4F9-9D63CDF625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5929" y="1683611"/>
            <a:ext cx="10162750" cy="1826351"/>
          </a:xfrm>
        </p:spPr>
        <p:txBody>
          <a:bodyPr/>
          <a:lstStyle/>
          <a:p>
            <a:r>
              <a:rPr lang="en-US" dirty="0"/>
              <a:t>Metagenomic applications for military health and performance</a:t>
            </a:r>
          </a:p>
        </p:txBody>
      </p:sp>
    </p:spTree>
    <p:extLst>
      <p:ext uri="{BB962C8B-B14F-4D97-AF65-F5344CB8AC3E}">
        <p14:creationId xmlns:p14="http://schemas.microsoft.com/office/powerpoint/2010/main" val="1010802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3BDE66B0-8F87-B034-8035-6A56872A2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1C9854A-2F9C-D3EE-13F8-0BB04E88E4C0}"/>
              </a:ext>
            </a:extLst>
          </p:cNvPr>
          <p:cNvSpPr txBox="1">
            <a:spLocks/>
          </p:cNvSpPr>
          <p:nvPr/>
        </p:nvSpPr>
        <p:spPr>
          <a:xfrm>
            <a:off x="1961308" y="237409"/>
            <a:ext cx="9436068" cy="484487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 defTabSz="685800"/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omic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integration effectively distinguishes wound outcomes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FDCCE7-66B9-E169-B7B4-2E28694117B2}"/>
              </a:ext>
            </a:extLst>
          </p:cNvPr>
          <p:cNvGrpSpPr/>
          <p:nvPr/>
        </p:nvGrpSpPr>
        <p:grpSpPr>
          <a:xfrm>
            <a:off x="237485" y="260871"/>
            <a:ext cx="1436404" cy="739254"/>
            <a:chOff x="1231447" y="3587482"/>
            <a:chExt cx="2197554" cy="11960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7D5978B-2397-28EC-BE4F-85F693387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0627" r="50596" b="14620"/>
            <a:stretch>
              <a:fillRect/>
            </a:stretch>
          </p:blipFill>
          <p:spPr>
            <a:xfrm>
              <a:off x="1231447" y="3587482"/>
              <a:ext cx="2197554" cy="66610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8252AB9-8BF0-DFF2-A29C-A477E2EB3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0596" t="21001" b="21000"/>
            <a:stretch>
              <a:fillRect/>
            </a:stretch>
          </p:blipFill>
          <p:spPr>
            <a:xfrm>
              <a:off x="1231447" y="4186915"/>
              <a:ext cx="2197554" cy="59663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6F02376-6D26-1FC4-8CF6-15A1EFBE6B82}"/>
              </a:ext>
            </a:extLst>
          </p:cNvPr>
          <p:cNvGrpSpPr/>
          <p:nvPr/>
        </p:nvGrpSpPr>
        <p:grpSpPr>
          <a:xfrm>
            <a:off x="551073" y="1216936"/>
            <a:ext cx="4234035" cy="369332"/>
            <a:chOff x="5090616" y="5979149"/>
            <a:chExt cx="4234035" cy="36933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F26175D-25F3-3B11-7466-DB5E5ECA7AEF}"/>
                </a:ext>
              </a:extLst>
            </p:cNvPr>
            <p:cNvSpPr/>
            <p:nvPr/>
          </p:nvSpPr>
          <p:spPr>
            <a:xfrm>
              <a:off x="7207634" y="6047811"/>
              <a:ext cx="218364" cy="218364"/>
            </a:xfrm>
            <a:prstGeom prst="ellipse">
              <a:avLst/>
            </a:prstGeom>
            <a:solidFill>
              <a:srgbClr val="9C15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AC06A18-0707-5CF3-5F26-CA0EFA5CC4B4}"/>
                </a:ext>
              </a:extLst>
            </p:cNvPr>
            <p:cNvSpPr/>
            <p:nvPr/>
          </p:nvSpPr>
          <p:spPr>
            <a:xfrm>
              <a:off x="5090616" y="6047811"/>
              <a:ext cx="218364" cy="218364"/>
            </a:xfrm>
            <a:prstGeom prst="ellipse">
              <a:avLst/>
            </a:prstGeom>
            <a:solidFill>
              <a:srgbClr val="6383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01C12FA-714E-8787-9221-9E2ADF1FA8FF}"/>
                </a:ext>
              </a:extLst>
            </p:cNvPr>
            <p:cNvSpPr txBox="1"/>
            <p:nvPr/>
          </p:nvSpPr>
          <p:spPr>
            <a:xfrm>
              <a:off x="5281683" y="5979149"/>
              <a:ext cx="1925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Healed wounds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C4C4C33-9CC5-D340-D8E4-0B7E9B44D72E}"/>
                </a:ext>
              </a:extLst>
            </p:cNvPr>
            <p:cNvSpPr txBox="1"/>
            <p:nvPr/>
          </p:nvSpPr>
          <p:spPr>
            <a:xfrm>
              <a:off x="7398700" y="5979149"/>
              <a:ext cx="1925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Failed wounds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1AC7D24-01BB-FDF2-18E7-756A394565B6}"/>
              </a:ext>
            </a:extLst>
          </p:cNvPr>
          <p:cNvGrpSpPr/>
          <p:nvPr/>
        </p:nvGrpSpPr>
        <p:grpSpPr>
          <a:xfrm>
            <a:off x="0" y="1789435"/>
            <a:ext cx="11826487" cy="4371670"/>
            <a:chOff x="0" y="1818569"/>
            <a:chExt cx="11826487" cy="437167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CDC29F1-F134-86D3-016E-566DBBCCB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654" r="13806"/>
            <a:stretch>
              <a:fillRect/>
            </a:stretch>
          </p:blipFill>
          <p:spPr>
            <a:xfrm>
              <a:off x="0" y="2344593"/>
              <a:ext cx="11826487" cy="384564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8E9140E-9060-6584-26B7-275EA9BCEDD1}"/>
                </a:ext>
              </a:extLst>
            </p:cNvPr>
            <p:cNvSpPr txBox="1"/>
            <p:nvPr/>
          </p:nvSpPr>
          <p:spPr>
            <a:xfrm>
              <a:off x="1073387" y="2095568"/>
              <a:ext cx="24673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Data-level vectors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EF29215-8F78-7817-B907-BCCD67941BAF}"/>
                </a:ext>
              </a:extLst>
            </p:cNvPr>
            <p:cNvSpPr txBox="1"/>
            <p:nvPr/>
          </p:nvSpPr>
          <p:spPr>
            <a:xfrm>
              <a:off x="4276560" y="1818570"/>
              <a:ext cx="36388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Specimen-level centroids with multi-</a:t>
              </a:r>
              <a:r>
                <a:rPr lang="en-US" b="1" dirty="0" err="1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omic</a:t>
              </a:r>
              <a:r>
                <a:rPr lang="en-US" b="1" dirty="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 vectors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B46E9DC-04E6-DF04-4C78-E129A77EADB9}"/>
                </a:ext>
              </a:extLst>
            </p:cNvPr>
            <p:cNvSpPr txBox="1"/>
            <p:nvPr/>
          </p:nvSpPr>
          <p:spPr>
            <a:xfrm>
              <a:off x="8439128" y="1818569"/>
              <a:ext cx="32160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Group-level centroids with multi-</a:t>
              </a:r>
              <a:r>
                <a:rPr lang="en-US" b="1" dirty="0" err="1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omic</a:t>
              </a:r>
              <a:r>
                <a:rPr lang="en-US" b="1" dirty="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 vectors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29999685-0E02-3F2A-A80F-9AC929DFC5B7}"/>
              </a:ext>
            </a:extLst>
          </p:cNvPr>
          <p:cNvSpPr txBox="1"/>
          <p:nvPr/>
        </p:nvSpPr>
        <p:spPr>
          <a:xfrm>
            <a:off x="1470639" y="5074168"/>
            <a:ext cx="1504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metagenomics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BEAC31D-3476-7B3B-AC3B-67BF46EE05DE}"/>
              </a:ext>
            </a:extLst>
          </p:cNvPr>
          <p:cNvSpPr txBox="1"/>
          <p:nvPr/>
        </p:nvSpPr>
        <p:spPr>
          <a:xfrm>
            <a:off x="2248880" y="2497115"/>
            <a:ext cx="1630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host proteomics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8539DD-6ED3-443E-6110-08CC08DA2AC6}"/>
              </a:ext>
            </a:extLst>
          </p:cNvPr>
          <p:cNvSpPr txBox="1"/>
          <p:nvPr/>
        </p:nvSpPr>
        <p:spPr>
          <a:xfrm>
            <a:off x="660255" y="3594449"/>
            <a:ext cx="2019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host transcriptomics</a:t>
            </a:r>
          </a:p>
        </p:txBody>
      </p:sp>
    </p:spTree>
    <p:extLst>
      <p:ext uri="{BB962C8B-B14F-4D97-AF65-F5344CB8AC3E}">
        <p14:creationId xmlns:p14="http://schemas.microsoft.com/office/powerpoint/2010/main" val="1524659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AAE1ED25-87B9-B6A1-710E-532545169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7A8863D-9382-C49B-CF5E-0BDB0673309C}"/>
              </a:ext>
            </a:extLst>
          </p:cNvPr>
          <p:cNvSpPr txBox="1">
            <a:spLocks/>
          </p:cNvSpPr>
          <p:nvPr/>
        </p:nvSpPr>
        <p:spPr>
          <a:xfrm>
            <a:off x="1961308" y="331257"/>
            <a:ext cx="9436068" cy="484487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 defTabSz="685800"/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Temporal patterns of multi-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omic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signatures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3AB070-B056-3A2F-D194-DBD330DCB89A}"/>
              </a:ext>
            </a:extLst>
          </p:cNvPr>
          <p:cNvGrpSpPr/>
          <p:nvPr/>
        </p:nvGrpSpPr>
        <p:grpSpPr>
          <a:xfrm>
            <a:off x="237485" y="260871"/>
            <a:ext cx="1436404" cy="739254"/>
            <a:chOff x="1231447" y="3587482"/>
            <a:chExt cx="2197554" cy="11960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DD968A6-CEBA-6D48-62A7-1B3D6EC7C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0627" r="50596" b="14620"/>
            <a:stretch>
              <a:fillRect/>
            </a:stretch>
          </p:blipFill>
          <p:spPr>
            <a:xfrm>
              <a:off x="1231447" y="3587482"/>
              <a:ext cx="2197554" cy="66610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ED1612-2A9F-9D53-8E27-46DCC11E2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0596" t="21001" b="21000"/>
            <a:stretch>
              <a:fillRect/>
            </a:stretch>
          </p:blipFill>
          <p:spPr>
            <a:xfrm>
              <a:off x="1231447" y="4186915"/>
              <a:ext cx="2197554" cy="59663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BCCE278-A0E4-9C79-BABD-FAC1FF7853AF}"/>
              </a:ext>
            </a:extLst>
          </p:cNvPr>
          <p:cNvGrpSpPr/>
          <p:nvPr/>
        </p:nvGrpSpPr>
        <p:grpSpPr>
          <a:xfrm>
            <a:off x="615380" y="1370618"/>
            <a:ext cx="4234035" cy="369332"/>
            <a:chOff x="5090616" y="5979149"/>
            <a:chExt cx="4234035" cy="36933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7710663-06B9-13DC-C10B-2E89250C7170}"/>
                </a:ext>
              </a:extLst>
            </p:cNvPr>
            <p:cNvSpPr/>
            <p:nvPr/>
          </p:nvSpPr>
          <p:spPr>
            <a:xfrm>
              <a:off x="7207634" y="6047811"/>
              <a:ext cx="218364" cy="218364"/>
            </a:xfrm>
            <a:prstGeom prst="ellipse">
              <a:avLst/>
            </a:prstGeom>
            <a:solidFill>
              <a:srgbClr val="9C15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5CFFDC7-3623-A87C-27DE-7EFC4F8026F9}"/>
                </a:ext>
              </a:extLst>
            </p:cNvPr>
            <p:cNvSpPr/>
            <p:nvPr/>
          </p:nvSpPr>
          <p:spPr>
            <a:xfrm>
              <a:off x="5090616" y="6047811"/>
              <a:ext cx="218364" cy="218364"/>
            </a:xfrm>
            <a:prstGeom prst="ellipse">
              <a:avLst/>
            </a:prstGeom>
            <a:solidFill>
              <a:srgbClr val="6383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E63BD34-E730-C374-F7CE-E436964C833B}"/>
                </a:ext>
              </a:extLst>
            </p:cNvPr>
            <p:cNvSpPr txBox="1"/>
            <p:nvPr/>
          </p:nvSpPr>
          <p:spPr>
            <a:xfrm>
              <a:off x="5281683" y="5979149"/>
              <a:ext cx="1925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Healed wounds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8A0F21-3D69-9F26-DEC5-AC690E107A99}"/>
                </a:ext>
              </a:extLst>
            </p:cNvPr>
            <p:cNvSpPr txBox="1"/>
            <p:nvPr/>
          </p:nvSpPr>
          <p:spPr>
            <a:xfrm>
              <a:off x="7398700" y="5979149"/>
              <a:ext cx="1925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Failed wounds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60B69FA-F6B5-2190-446A-D8D4E0D61A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633"/>
          <a:stretch>
            <a:fillRect/>
          </a:stretch>
        </p:blipFill>
        <p:spPr>
          <a:xfrm>
            <a:off x="126652" y="1989665"/>
            <a:ext cx="11683050" cy="374057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084FBC4-AF40-5DDC-A0D3-AC464969AB54}"/>
              </a:ext>
            </a:extLst>
          </p:cNvPr>
          <p:cNvSpPr/>
          <p:nvPr/>
        </p:nvSpPr>
        <p:spPr>
          <a:xfrm>
            <a:off x="3860312" y="4136571"/>
            <a:ext cx="1120990" cy="45284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20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40187-6DF0-A34F-4769-1051D13A2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334EC1B-57E7-CE7D-8A40-D6A842381F1E}"/>
              </a:ext>
            </a:extLst>
          </p:cNvPr>
          <p:cNvSpPr txBox="1">
            <a:spLocks/>
          </p:cNvSpPr>
          <p:nvPr/>
        </p:nvSpPr>
        <p:spPr>
          <a:xfrm>
            <a:off x="1961308" y="386097"/>
            <a:ext cx="8331554" cy="484487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 defTabSz="685800"/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iosurveillance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operational settings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B8C357-726A-E4D6-52B8-8CF56B88B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68" y="249618"/>
            <a:ext cx="1278627" cy="127862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E068B1-9B26-DC50-31A1-28B77F56D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458" y="2527830"/>
            <a:ext cx="4419496" cy="29499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5D67E4-0F9F-5086-BA29-47D69720016F}"/>
              </a:ext>
            </a:extLst>
          </p:cNvPr>
          <p:cNvSpPr txBox="1"/>
          <p:nvPr/>
        </p:nvSpPr>
        <p:spPr>
          <a:xfrm>
            <a:off x="1164035" y="1858839"/>
            <a:ext cx="4134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Jungle Operations Training Course</a:t>
            </a:r>
            <a:br>
              <a:rPr lang="en-US" dirty="0">
                <a:solidFill>
                  <a:sysClr val="windowText" lastClr="000000"/>
                </a:solidFill>
                <a:cs typeface="Arial" panose="020B0604020202020204" pitchFamily="34" charset="0"/>
              </a:rPr>
            </a:br>
            <a:r>
              <a:rPr lang="en-US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Oahu, Hawaii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FDFE71-AF28-9618-6F33-5852F701F322}"/>
              </a:ext>
            </a:extLst>
          </p:cNvPr>
          <p:cNvSpPr txBox="1"/>
          <p:nvPr/>
        </p:nvSpPr>
        <p:spPr>
          <a:xfrm>
            <a:off x="6684529" y="1858839"/>
            <a:ext cx="4134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Garuda Shield</a:t>
            </a:r>
          </a:p>
          <a:p>
            <a:pPr algn="ctr"/>
            <a:r>
              <a:rPr lang="en-US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Indonesia</a:t>
            </a:r>
          </a:p>
          <a:p>
            <a:pPr algn="ctr"/>
            <a:endParaRPr lang="en-US" dirty="0">
              <a:solidFill>
                <a:sysClr val="windowText" lastClr="000000"/>
              </a:solidFill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EE8A4D-0C22-C263-4C6D-79E5126BE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7563" y="2505170"/>
            <a:ext cx="4380402" cy="294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8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9ABA5-C3D1-D302-2BAE-4A3D106A3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F3F9B9-D1D6-05B4-4BE1-56619CE36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68" y="249618"/>
            <a:ext cx="1278627" cy="1278627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F6502B7-10A9-F653-DB44-B7012E979B04}"/>
              </a:ext>
            </a:extLst>
          </p:cNvPr>
          <p:cNvGrpSpPr/>
          <p:nvPr/>
        </p:nvGrpSpPr>
        <p:grpSpPr>
          <a:xfrm>
            <a:off x="1375611" y="1621612"/>
            <a:ext cx="9777422" cy="4459369"/>
            <a:chOff x="1375611" y="1621612"/>
            <a:chExt cx="9777422" cy="445936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BF6214-C64E-7387-CACC-1B5A2F363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5611" y="2083277"/>
              <a:ext cx="9777422" cy="399770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DF654F2-16B1-F6DC-221A-EABF4E943F81}"/>
                </a:ext>
              </a:extLst>
            </p:cNvPr>
            <p:cNvSpPr txBox="1"/>
            <p:nvPr/>
          </p:nvSpPr>
          <p:spPr>
            <a:xfrm>
              <a:off x="2650067" y="1621612"/>
              <a:ext cx="26256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cs typeface="Arial" panose="020B0604020202020204" pitchFamily="34" charset="0"/>
                </a:rPr>
                <a:t>Day 0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F37D6B1-F68F-9C3F-016C-045A6A084DB5}"/>
                </a:ext>
              </a:extLst>
            </p:cNvPr>
            <p:cNvSpPr txBox="1"/>
            <p:nvPr/>
          </p:nvSpPr>
          <p:spPr>
            <a:xfrm>
              <a:off x="6916328" y="1621612"/>
              <a:ext cx="22418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cs typeface="Arial" panose="020B0604020202020204" pitchFamily="34" charset="0"/>
                </a:rPr>
                <a:t>Day 14</a:t>
              </a: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B6292C25-014D-2DA1-3F72-8BFE27D18C35}"/>
              </a:ext>
            </a:extLst>
          </p:cNvPr>
          <p:cNvSpPr txBox="1">
            <a:spLocks/>
          </p:cNvSpPr>
          <p:nvPr/>
        </p:nvSpPr>
        <p:spPr>
          <a:xfrm>
            <a:off x="1961308" y="386097"/>
            <a:ext cx="8331554" cy="484487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 defTabSz="685800"/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location drives microbial community structure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CACBCB-ABAD-BB9A-8A38-97E3833B33E6}"/>
              </a:ext>
            </a:extLst>
          </p:cNvPr>
          <p:cNvSpPr txBox="1"/>
          <p:nvPr/>
        </p:nvSpPr>
        <p:spPr>
          <a:xfrm>
            <a:off x="4702180" y="2926638"/>
            <a:ext cx="883612" cy="369332"/>
          </a:xfrm>
          <a:prstGeom prst="rect">
            <a:avLst/>
          </a:prstGeom>
          <a:solidFill>
            <a:srgbClr val="33484F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Hawaii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4EA7D0-58B6-AFB0-A6C1-B1608155B090}"/>
              </a:ext>
            </a:extLst>
          </p:cNvPr>
          <p:cNvSpPr txBox="1"/>
          <p:nvPr/>
        </p:nvSpPr>
        <p:spPr>
          <a:xfrm>
            <a:off x="2399478" y="5051722"/>
            <a:ext cx="1089157" cy="369332"/>
          </a:xfrm>
          <a:prstGeom prst="rect">
            <a:avLst/>
          </a:prstGeom>
          <a:solidFill>
            <a:srgbClr val="DF8F44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Indonesia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ED1C77-8964-8259-9D5E-F2BDD2CC8664}"/>
              </a:ext>
            </a:extLst>
          </p:cNvPr>
          <p:cNvSpPr txBox="1"/>
          <p:nvPr/>
        </p:nvSpPr>
        <p:spPr>
          <a:xfrm>
            <a:off x="8274536" y="2881476"/>
            <a:ext cx="883612" cy="369332"/>
          </a:xfrm>
          <a:prstGeom prst="rect">
            <a:avLst/>
          </a:prstGeom>
          <a:solidFill>
            <a:srgbClr val="33484F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Hawaii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EEAF80-5217-A4E7-41ED-9E0D9076D3DD}"/>
              </a:ext>
            </a:extLst>
          </p:cNvPr>
          <p:cNvSpPr txBox="1"/>
          <p:nvPr/>
        </p:nvSpPr>
        <p:spPr>
          <a:xfrm>
            <a:off x="6961540" y="4743515"/>
            <a:ext cx="1089157" cy="369332"/>
          </a:xfrm>
          <a:prstGeom prst="rect">
            <a:avLst/>
          </a:prstGeom>
          <a:solidFill>
            <a:srgbClr val="DF8F44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Indonesia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EBFA21-86F9-0A96-1D57-0B5613283C87}"/>
              </a:ext>
            </a:extLst>
          </p:cNvPr>
          <p:cNvSpPr txBox="1"/>
          <p:nvPr/>
        </p:nvSpPr>
        <p:spPr>
          <a:xfrm>
            <a:off x="213124" y="5995647"/>
            <a:ext cx="1535376" cy="27699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Kok et al. AEM. 2024.</a:t>
            </a:r>
          </a:p>
        </p:txBody>
      </p:sp>
    </p:spTree>
    <p:extLst>
      <p:ext uri="{BB962C8B-B14F-4D97-AF65-F5344CB8AC3E}">
        <p14:creationId xmlns:p14="http://schemas.microsoft.com/office/powerpoint/2010/main" val="2540848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2CF8B3-D67F-EF7E-B08D-27F2CBD92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68" y="249618"/>
            <a:ext cx="1278627" cy="127862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4873BDD-B099-D7FB-9D9C-0EFF14E5BFD9}"/>
              </a:ext>
            </a:extLst>
          </p:cNvPr>
          <p:cNvSpPr txBox="1">
            <a:spLocks/>
          </p:cNvSpPr>
          <p:nvPr/>
        </p:nvSpPr>
        <p:spPr>
          <a:xfrm>
            <a:off x="1961308" y="386097"/>
            <a:ext cx="8331554" cy="484487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 defTabSz="685800"/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location drives microbial community structure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5506D-4891-0B0C-8CDF-DAA202EA621C}"/>
              </a:ext>
            </a:extLst>
          </p:cNvPr>
          <p:cNvSpPr txBox="1"/>
          <p:nvPr/>
        </p:nvSpPr>
        <p:spPr>
          <a:xfrm>
            <a:off x="213124" y="5995647"/>
            <a:ext cx="1535376" cy="27699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Kok et al. AEM. 2024.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E5CE22-2C4A-BD60-8686-E24AED7840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608" b="50316"/>
          <a:stretch/>
        </p:blipFill>
        <p:spPr>
          <a:xfrm>
            <a:off x="980812" y="1988357"/>
            <a:ext cx="8855567" cy="18521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A1D123-A3D4-5E25-290E-1D24DF76F7C9}"/>
              </a:ext>
            </a:extLst>
          </p:cNvPr>
          <p:cNvSpPr txBox="1"/>
          <p:nvPr/>
        </p:nvSpPr>
        <p:spPr>
          <a:xfrm>
            <a:off x="1478297" y="3769184"/>
            <a:ext cx="30966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+mj-lt"/>
                <a:cs typeface="Arial" panose="020B0604020202020204" pitchFamily="34" charset="0"/>
              </a:rPr>
              <a:t>Indonesia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1993B8-29AB-86E6-B872-AE1121D16D52}"/>
              </a:ext>
            </a:extLst>
          </p:cNvPr>
          <p:cNvSpPr txBox="1"/>
          <p:nvPr/>
        </p:nvSpPr>
        <p:spPr>
          <a:xfrm>
            <a:off x="1498176" y="1642565"/>
            <a:ext cx="30003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+mj-lt"/>
                <a:cs typeface="Arial" panose="020B0604020202020204" pitchFamily="34" charset="0"/>
              </a:rPr>
              <a:t>Hawaii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371845-D078-78AA-69AC-D7ADB41F15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316" r="11608"/>
          <a:stretch/>
        </p:blipFill>
        <p:spPr>
          <a:xfrm>
            <a:off x="960934" y="4097357"/>
            <a:ext cx="8855566" cy="18521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734B1C-C0E8-0139-3334-BA19AC7728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868" t="32956" r="519" b="33953"/>
          <a:stretch/>
        </p:blipFill>
        <p:spPr>
          <a:xfrm>
            <a:off x="10025292" y="2517267"/>
            <a:ext cx="1753798" cy="2034855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DA086B1-E026-143C-02F7-21407E0ABB3F}"/>
              </a:ext>
            </a:extLst>
          </p:cNvPr>
          <p:cNvCxnSpPr>
            <a:cxnSpLocks/>
          </p:cNvCxnSpPr>
          <p:nvPr/>
        </p:nvCxnSpPr>
        <p:spPr>
          <a:xfrm flipH="1" flipV="1">
            <a:off x="3768419" y="2738640"/>
            <a:ext cx="1469504" cy="416255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1DD0C6C-35B9-ADEC-3DA9-2669E76AACC9}"/>
              </a:ext>
            </a:extLst>
          </p:cNvPr>
          <p:cNvCxnSpPr>
            <a:cxnSpLocks/>
          </p:cNvCxnSpPr>
          <p:nvPr/>
        </p:nvCxnSpPr>
        <p:spPr>
          <a:xfrm flipH="1" flipV="1">
            <a:off x="6495053" y="4770114"/>
            <a:ext cx="750573" cy="1179367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A8AF931-17DD-4972-2751-1E9CFD099F0B}"/>
              </a:ext>
            </a:extLst>
          </p:cNvPr>
          <p:cNvCxnSpPr>
            <a:cxnSpLocks/>
          </p:cNvCxnSpPr>
          <p:nvPr/>
        </p:nvCxnSpPr>
        <p:spPr>
          <a:xfrm flipV="1">
            <a:off x="7339497" y="4585741"/>
            <a:ext cx="709373" cy="136374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9D016A6-6877-C99A-B16B-92D1785A60B5}"/>
              </a:ext>
            </a:extLst>
          </p:cNvPr>
          <p:cNvSpPr txBox="1"/>
          <p:nvPr/>
        </p:nvSpPr>
        <p:spPr>
          <a:xfrm>
            <a:off x="6604112" y="5903314"/>
            <a:ext cx="16986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 err="1">
                <a:latin typeface="+mj-lt"/>
                <a:cs typeface="Arial" panose="020B0604020202020204" pitchFamily="34" charset="0"/>
              </a:rPr>
              <a:t>Staphyloccous</a:t>
            </a:r>
            <a:endParaRPr lang="en-US" i="1" dirty="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6C4DAE3-47D7-2793-EFCF-C975E484461F}"/>
              </a:ext>
            </a:extLst>
          </p:cNvPr>
          <p:cNvCxnSpPr>
            <a:cxnSpLocks/>
          </p:cNvCxnSpPr>
          <p:nvPr/>
        </p:nvCxnSpPr>
        <p:spPr>
          <a:xfrm flipV="1">
            <a:off x="5859197" y="2492708"/>
            <a:ext cx="830809" cy="739033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FF85DF7-7056-4D42-B923-67E94C08FA61}"/>
              </a:ext>
            </a:extLst>
          </p:cNvPr>
          <p:cNvSpPr txBox="1"/>
          <p:nvPr/>
        </p:nvSpPr>
        <p:spPr>
          <a:xfrm>
            <a:off x="4905491" y="3159133"/>
            <a:ext cx="16986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latin typeface="+mj-lt"/>
                <a:cs typeface="Arial" panose="020B0604020202020204" pitchFamily="34" charset="0"/>
              </a:rPr>
              <a:t>Acinetobacter</a:t>
            </a:r>
          </a:p>
        </p:txBody>
      </p:sp>
    </p:spTree>
    <p:extLst>
      <p:ext uri="{BB962C8B-B14F-4D97-AF65-F5344CB8AC3E}">
        <p14:creationId xmlns:p14="http://schemas.microsoft.com/office/powerpoint/2010/main" val="3539019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1B755-0145-6BB8-F176-AD868878F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2DE68E9-B6B9-D0CC-0226-DA06BCDD9B7C}"/>
              </a:ext>
            </a:extLst>
          </p:cNvPr>
          <p:cNvSpPr txBox="1">
            <a:spLocks/>
          </p:cNvSpPr>
          <p:nvPr/>
        </p:nvSpPr>
        <p:spPr>
          <a:xfrm>
            <a:off x="1694228" y="311462"/>
            <a:ext cx="9760430" cy="546363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 defTabSz="685800"/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Microbiome convergence in the congregate environment of U.S. Army Infantry training</a:t>
            </a:r>
            <a:endParaRPr lang="en-US" sz="3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F60B13-5C69-C25B-815C-004B7E669237}"/>
              </a:ext>
            </a:extLst>
          </p:cNvPr>
          <p:cNvSpPr txBox="1"/>
          <p:nvPr/>
        </p:nvSpPr>
        <p:spPr>
          <a:xfrm>
            <a:off x="281145" y="5954646"/>
            <a:ext cx="2826167" cy="27699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Kok et al. Microbiology Spectrum.  In press.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320EC1-5318-B654-ACB8-11F9125AD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33" y="331217"/>
            <a:ext cx="1200096" cy="7813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F6E61C-64D5-DDDE-CC1A-7A40E532E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525" y="1612467"/>
            <a:ext cx="4886869" cy="40320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98B3F3-FF5F-1178-53DF-EF13D02330BB}"/>
              </a:ext>
            </a:extLst>
          </p:cNvPr>
          <p:cNvSpPr txBox="1"/>
          <p:nvPr/>
        </p:nvSpPr>
        <p:spPr>
          <a:xfrm>
            <a:off x="3107312" y="4579612"/>
            <a:ext cx="872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Nasal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5D9C18-C27A-755D-833B-9D4AB5DFE422}"/>
              </a:ext>
            </a:extLst>
          </p:cNvPr>
          <p:cNvSpPr txBox="1"/>
          <p:nvPr/>
        </p:nvSpPr>
        <p:spPr>
          <a:xfrm>
            <a:off x="2745907" y="2208717"/>
            <a:ext cx="10771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Perianal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2E13DA-3837-C7A2-527B-26014DC553FF}"/>
              </a:ext>
            </a:extLst>
          </p:cNvPr>
          <p:cNvSpPr txBox="1"/>
          <p:nvPr/>
        </p:nvSpPr>
        <p:spPr>
          <a:xfrm>
            <a:off x="2114535" y="1872720"/>
            <a:ext cx="10771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Oral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9D83F8-F0DF-F704-9130-939821A5DC17}"/>
              </a:ext>
            </a:extLst>
          </p:cNvPr>
          <p:cNvSpPr txBox="1"/>
          <p:nvPr/>
        </p:nvSpPr>
        <p:spPr>
          <a:xfrm>
            <a:off x="3915857" y="2445637"/>
            <a:ext cx="10771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Inguinal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13AA863-20B3-20F5-B9C6-BD523C000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036" y="1612467"/>
            <a:ext cx="4724894" cy="409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44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FCF2C-E90B-02B4-40F0-642C750A1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DF3282-6025-EBDE-93D5-03E2BCA7E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33" y="331217"/>
            <a:ext cx="1200096" cy="7813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0C8B869-1587-D869-8CED-2568695130D1}"/>
              </a:ext>
            </a:extLst>
          </p:cNvPr>
          <p:cNvSpPr txBox="1">
            <a:spLocks/>
          </p:cNvSpPr>
          <p:nvPr/>
        </p:nvSpPr>
        <p:spPr>
          <a:xfrm>
            <a:off x="1961308" y="249619"/>
            <a:ext cx="9436068" cy="484487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 defTabSz="685800"/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Evaluating field study fecal collection methods in deployed environments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9F6F44-4337-4180-20C5-87C876856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181" y="1575027"/>
            <a:ext cx="3000375" cy="3000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B100CF-D77E-B695-62E4-E000C2FD67D7}"/>
              </a:ext>
            </a:extLst>
          </p:cNvPr>
          <p:cNvSpPr txBox="1"/>
          <p:nvPr/>
        </p:nvSpPr>
        <p:spPr>
          <a:xfrm>
            <a:off x="1320125" y="4831548"/>
            <a:ext cx="2548485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Immediate freezing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“Gold standard”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52820B-3D54-E61C-BB49-D3139F745BCF}"/>
              </a:ext>
            </a:extLst>
          </p:cNvPr>
          <p:cNvSpPr txBox="1"/>
          <p:nvPr/>
        </p:nvSpPr>
        <p:spPr>
          <a:xfrm>
            <a:off x="6616096" y="4526720"/>
            <a:ext cx="4080216" cy="15696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collection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Harsh, remote environments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fluctuations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access to cold chain storage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 constraints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 compliance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5E19DB-77CB-1B75-1FE6-A33EB3FB6F3E}"/>
              </a:ext>
            </a:extLst>
          </p:cNvPr>
          <p:cNvSpPr txBox="1"/>
          <p:nvPr/>
        </p:nvSpPr>
        <p:spPr>
          <a:xfrm>
            <a:off x="6744633" y="3492269"/>
            <a:ext cx="19540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FTA cards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49525B0-598C-0D2F-102A-1CAD3DEEA8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153" t="41067" r="2809" b="6835"/>
          <a:stretch/>
        </p:blipFill>
        <p:spPr>
          <a:xfrm>
            <a:off x="9037346" y="1724562"/>
            <a:ext cx="1112922" cy="18637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6D4227-80AB-88E8-1600-EE8D05043F17}"/>
              </a:ext>
            </a:extLst>
          </p:cNvPr>
          <p:cNvSpPr txBox="1"/>
          <p:nvPr/>
        </p:nvSpPr>
        <p:spPr>
          <a:xfrm>
            <a:off x="8616802" y="3661546"/>
            <a:ext cx="19540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OMNIgene® gut</a:t>
            </a:r>
          </a:p>
        </p:txBody>
      </p:sp>
      <p:pic>
        <p:nvPicPr>
          <p:cNvPr id="26" name="Picture 25" descr="A picture containing text">
            <a:extLst>
              <a:ext uri="{FF2B5EF4-FFF2-40B4-BE49-F238E27FC236}">
                <a16:creationId xmlns:a16="http://schemas.microsoft.com/office/drawing/2014/main" id="{9243D2F8-C85B-FC82-F3B6-45E269392A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t="22457" r="47222" b="9258"/>
          <a:stretch/>
        </p:blipFill>
        <p:spPr>
          <a:xfrm>
            <a:off x="6956068" y="1907283"/>
            <a:ext cx="1384443" cy="152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21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57F7B-78AC-1110-88EA-CDB41E163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A0A2B2C-9662-DF19-38A9-C92427571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33" y="331217"/>
            <a:ext cx="1200096" cy="7813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B77245D-CCDA-BCAC-C3D8-D27D170257CE}"/>
              </a:ext>
            </a:extLst>
          </p:cNvPr>
          <p:cNvSpPr txBox="1">
            <a:spLocks/>
          </p:cNvSpPr>
          <p:nvPr/>
        </p:nvSpPr>
        <p:spPr>
          <a:xfrm>
            <a:off x="1961308" y="249619"/>
            <a:ext cx="9436068" cy="484487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 defTabSz="685800"/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Collection methods impact DNA yield and microbiome composition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0D362F-EA00-0F60-40EF-B8D64489B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575"/>
          <a:stretch/>
        </p:blipFill>
        <p:spPr>
          <a:xfrm>
            <a:off x="5963262" y="1559651"/>
            <a:ext cx="4975550" cy="45944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D4F279B-96F9-5A11-F41B-453DA10778D3}"/>
              </a:ext>
            </a:extLst>
          </p:cNvPr>
          <p:cNvGrpSpPr/>
          <p:nvPr/>
        </p:nvGrpSpPr>
        <p:grpSpPr>
          <a:xfrm>
            <a:off x="494132" y="1559651"/>
            <a:ext cx="3458830" cy="785631"/>
            <a:chOff x="-1325958" y="446078"/>
            <a:chExt cx="3458830" cy="7856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B22C91-A730-309D-5ACF-5654E742ED71}"/>
                </a:ext>
              </a:extLst>
            </p:cNvPr>
            <p:cNvSpPr txBox="1"/>
            <p:nvPr/>
          </p:nvSpPr>
          <p:spPr>
            <a:xfrm>
              <a:off x="-883699" y="446078"/>
              <a:ext cx="301657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FTA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BEB00E-59B5-EB56-CA93-5337F5CF4624}"/>
                </a:ext>
              </a:extLst>
            </p:cNvPr>
            <p:cNvSpPr txBox="1"/>
            <p:nvPr/>
          </p:nvSpPr>
          <p:spPr>
            <a:xfrm>
              <a:off x="-883699" y="893155"/>
              <a:ext cx="270280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OMNIgene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2FD43D-3BB0-03DE-89B5-87C324DCFF19}"/>
                </a:ext>
              </a:extLst>
            </p:cNvPr>
            <p:cNvSpPr/>
            <p:nvPr/>
          </p:nvSpPr>
          <p:spPr bwMode="auto">
            <a:xfrm>
              <a:off x="-1325958" y="514247"/>
              <a:ext cx="442259" cy="202216"/>
            </a:xfrm>
            <a:prstGeom prst="rect">
              <a:avLst/>
            </a:prstGeom>
            <a:solidFill>
              <a:srgbClr val="94A59F"/>
            </a:solidFill>
            <a:ln w="19050">
              <a:solidFill>
                <a:schemeClr val="tx1"/>
              </a:solidFill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853D2A-4441-05B7-6AF1-EE71207ACF29}"/>
                </a:ext>
              </a:extLst>
            </p:cNvPr>
            <p:cNvSpPr/>
            <p:nvPr/>
          </p:nvSpPr>
          <p:spPr bwMode="auto">
            <a:xfrm>
              <a:off x="-1325958" y="961324"/>
              <a:ext cx="442259" cy="202216"/>
            </a:xfrm>
            <a:prstGeom prst="rect">
              <a:avLst/>
            </a:prstGeom>
            <a:solidFill>
              <a:srgbClr val="C07933"/>
            </a:solidFill>
            <a:ln w="19050">
              <a:solidFill>
                <a:schemeClr val="tx1"/>
              </a:solidFill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pic>
        <p:nvPicPr>
          <p:cNvPr id="27" name="Picture 26" descr="Chart, box and whisker chart&#10;&#10;Description automatically generated">
            <a:extLst>
              <a:ext uri="{FF2B5EF4-FFF2-40B4-BE49-F238E27FC236}">
                <a16:creationId xmlns:a16="http://schemas.microsoft.com/office/drawing/2014/main" id="{F724D1E6-28D4-232D-0B69-482D568DA2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0703"/>
          <a:stretch>
            <a:fillRect/>
          </a:stretch>
        </p:blipFill>
        <p:spPr>
          <a:xfrm>
            <a:off x="2870117" y="1559651"/>
            <a:ext cx="2343410" cy="2028738"/>
          </a:xfrm>
          <a:prstGeom prst="rect">
            <a:avLst/>
          </a:prstGeom>
        </p:spPr>
      </p:pic>
      <p:pic>
        <p:nvPicPr>
          <p:cNvPr id="28" name="Picture 27" descr="Chart, box and whisker chart&#10;&#10;Description automatically generated">
            <a:extLst>
              <a:ext uri="{FF2B5EF4-FFF2-40B4-BE49-F238E27FC236}">
                <a16:creationId xmlns:a16="http://schemas.microsoft.com/office/drawing/2014/main" id="{F724D1E6-28D4-232D-0B69-482D568DA2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0093"/>
          <a:stretch>
            <a:fillRect/>
          </a:stretch>
        </p:blipFill>
        <p:spPr>
          <a:xfrm>
            <a:off x="2682113" y="3670536"/>
            <a:ext cx="2541699" cy="215549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466327A-F57B-97B8-0BB7-669312D9B8FA}"/>
              </a:ext>
            </a:extLst>
          </p:cNvPr>
          <p:cNvSpPr txBox="1"/>
          <p:nvPr/>
        </p:nvSpPr>
        <p:spPr>
          <a:xfrm>
            <a:off x="190169" y="6015626"/>
            <a:ext cx="1771139" cy="27699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Kok et al. mSphere. 2025.</a:t>
            </a:r>
          </a:p>
        </p:txBody>
      </p:sp>
    </p:spTree>
    <p:extLst>
      <p:ext uri="{BB962C8B-B14F-4D97-AF65-F5344CB8AC3E}">
        <p14:creationId xmlns:p14="http://schemas.microsoft.com/office/powerpoint/2010/main" val="760940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91D712-4ECB-CF09-1668-435B4649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33" y="331217"/>
            <a:ext cx="1200096" cy="7813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78A6ED8-44C4-814D-4926-DADB50AF2062}"/>
              </a:ext>
            </a:extLst>
          </p:cNvPr>
          <p:cNvSpPr txBox="1">
            <a:spLocks/>
          </p:cNvSpPr>
          <p:nvPr/>
        </p:nvSpPr>
        <p:spPr>
          <a:xfrm>
            <a:off x="1961308" y="249619"/>
            <a:ext cx="9436068" cy="484487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 defTabSz="685800"/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Diarrheal-associated microbiome 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 in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deployed military service members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A37A9F-197A-E66D-14D8-E9F48E8E9D7F}"/>
              </a:ext>
            </a:extLst>
          </p:cNvPr>
          <p:cNvGrpSpPr/>
          <p:nvPr/>
        </p:nvGrpSpPr>
        <p:grpSpPr>
          <a:xfrm>
            <a:off x="670320" y="2529034"/>
            <a:ext cx="2326061" cy="899966"/>
            <a:chOff x="494134" y="2483894"/>
            <a:chExt cx="2326061" cy="89996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150FAB8-7A3C-04E3-27EF-B160A3771559}"/>
                </a:ext>
              </a:extLst>
            </p:cNvPr>
            <p:cNvSpPr/>
            <p:nvPr/>
          </p:nvSpPr>
          <p:spPr>
            <a:xfrm>
              <a:off x="494134" y="2490156"/>
              <a:ext cx="400110" cy="400110"/>
            </a:xfrm>
            <a:prstGeom prst="rect">
              <a:avLst/>
            </a:prstGeom>
            <a:solidFill>
              <a:srgbClr val="ABB7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F83BAB4-7DBA-027C-640C-F85C6D915C44}"/>
                </a:ext>
              </a:extLst>
            </p:cNvPr>
            <p:cNvSpPr/>
            <p:nvPr/>
          </p:nvSpPr>
          <p:spPr>
            <a:xfrm>
              <a:off x="494134" y="2983750"/>
              <a:ext cx="400110" cy="400110"/>
            </a:xfrm>
            <a:prstGeom prst="rect">
              <a:avLst/>
            </a:prstGeom>
            <a:solidFill>
              <a:srgbClr val="B995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5E4C74E-8F1E-146A-EEF9-5F89134847BB}"/>
                </a:ext>
              </a:extLst>
            </p:cNvPr>
            <p:cNvSpPr txBox="1"/>
            <p:nvPr/>
          </p:nvSpPr>
          <p:spPr>
            <a:xfrm>
              <a:off x="894244" y="2983750"/>
              <a:ext cx="19259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Diarrhea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B66AFB-DC1F-8B0D-60E6-2D6FE606CC8C}"/>
                </a:ext>
              </a:extLst>
            </p:cNvPr>
            <p:cNvSpPr txBox="1"/>
            <p:nvPr/>
          </p:nvSpPr>
          <p:spPr>
            <a:xfrm>
              <a:off x="894244" y="2483894"/>
              <a:ext cx="19259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Healthy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66DFF3-0CF2-8986-8F87-499FE0906DC6}"/>
              </a:ext>
            </a:extLst>
          </p:cNvPr>
          <p:cNvGrpSpPr/>
          <p:nvPr/>
        </p:nvGrpSpPr>
        <p:grpSpPr>
          <a:xfrm>
            <a:off x="2363334" y="1535656"/>
            <a:ext cx="7995315" cy="4587507"/>
            <a:chOff x="2445222" y="1781315"/>
            <a:chExt cx="7301554" cy="418944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9A18E4E-ECF7-D3D8-626C-F8540EE7A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6007"/>
            <a:stretch>
              <a:fillRect/>
            </a:stretch>
          </p:blipFill>
          <p:spPr>
            <a:xfrm>
              <a:off x="2445223" y="1781315"/>
              <a:ext cx="7301553" cy="418944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DFCE5A7-6211-AFF7-6683-92C41AF0FF76}"/>
                </a:ext>
              </a:extLst>
            </p:cNvPr>
            <p:cNvSpPr/>
            <p:nvPr/>
          </p:nvSpPr>
          <p:spPr>
            <a:xfrm>
              <a:off x="2445222" y="2884004"/>
              <a:ext cx="452033" cy="590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E614095-868A-FEC8-1706-81B4254E2BAD}"/>
              </a:ext>
            </a:extLst>
          </p:cNvPr>
          <p:cNvSpPr/>
          <p:nvPr/>
        </p:nvSpPr>
        <p:spPr>
          <a:xfrm>
            <a:off x="3944203" y="2074460"/>
            <a:ext cx="655093" cy="222458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86C373-847A-EDAF-995B-FD5FFA4ABDB4}"/>
              </a:ext>
            </a:extLst>
          </p:cNvPr>
          <p:cNvSpPr/>
          <p:nvPr/>
        </p:nvSpPr>
        <p:spPr>
          <a:xfrm>
            <a:off x="5996953" y="1692322"/>
            <a:ext cx="655093" cy="2606723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9CF11B-A1A0-B596-D94B-D33CCF719925}"/>
              </a:ext>
            </a:extLst>
          </p:cNvPr>
          <p:cNvSpPr txBox="1"/>
          <p:nvPr/>
        </p:nvSpPr>
        <p:spPr>
          <a:xfrm>
            <a:off x="4784897" y="5818164"/>
            <a:ext cx="3349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Microbial species</a:t>
            </a:r>
          </a:p>
        </p:txBody>
      </p:sp>
    </p:spTree>
    <p:extLst>
      <p:ext uri="{BB962C8B-B14F-4D97-AF65-F5344CB8AC3E}">
        <p14:creationId xmlns:p14="http://schemas.microsoft.com/office/powerpoint/2010/main" val="129339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72C94-0C4D-C70E-AF6C-B19A6F850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5AC552-ACBC-FDCA-F6CD-2244D6BCB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58" y="225337"/>
            <a:ext cx="2604522" cy="7813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2859766-7AFC-733A-08B9-A59AA84C0A73}"/>
              </a:ext>
            </a:extLst>
          </p:cNvPr>
          <p:cNvSpPr txBox="1">
            <a:spLocks/>
          </p:cNvSpPr>
          <p:nvPr/>
        </p:nvSpPr>
        <p:spPr>
          <a:xfrm>
            <a:off x="2733741" y="297980"/>
            <a:ext cx="8028853" cy="484487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 defTabSz="685800"/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Wastewater surveillance for pathogenic signatures at the US Naval Academy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5545F3-BB63-410A-6F95-6AD8FF6F9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932" y="1922217"/>
            <a:ext cx="10938567" cy="45267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6E7BC1-CFA0-00E6-DA7C-F319E1210555}"/>
              </a:ext>
            </a:extLst>
          </p:cNvPr>
          <p:cNvSpPr txBox="1"/>
          <p:nvPr/>
        </p:nvSpPr>
        <p:spPr>
          <a:xfrm>
            <a:off x="1579419" y="1620562"/>
            <a:ext cx="6684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Virulence + antimicrobial resistance gene targets</a:t>
            </a:r>
          </a:p>
        </p:txBody>
      </p:sp>
    </p:spTree>
    <p:extLst>
      <p:ext uri="{BB962C8B-B14F-4D97-AF65-F5344CB8AC3E}">
        <p14:creationId xmlns:p14="http://schemas.microsoft.com/office/powerpoint/2010/main" val="4058275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77611745-DEE9-CA57-B371-B4A4CD987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31">
            <a:extLst>
              <a:ext uri="{FF2B5EF4-FFF2-40B4-BE49-F238E27FC236}">
                <a16:creationId xmlns:a16="http://schemas.microsoft.com/office/drawing/2014/main" id="{0A413F5E-D9D2-7426-6862-CF07EC57BC4C}"/>
              </a:ext>
            </a:extLst>
          </p:cNvPr>
          <p:cNvSpPr/>
          <p:nvPr/>
        </p:nvSpPr>
        <p:spPr bwMode="auto">
          <a:xfrm>
            <a:off x="3876675" y="3210710"/>
            <a:ext cx="3197796" cy="436580"/>
          </a:xfrm>
          <a:prstGeom prst="rightArrow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Right Arrow 32">
            <a:extLst>
              <a:ext uri="{FF2B5EF4-FFF2-40B4-BE49-F238E27FC236}">
                <a16:creationId xmlns:a16="http://schemas.microsoft.com/office/drawing/2014/main" id="{0E38B27D-9A42-DE96-86D4-DB628B5AD968}"/>
              </a:ext>
            </a:extLst>
          </p:cNvPr>
          <p:cNvSpPr/>
          <p:nvPr/>
        </p:nvSpPr>
        <p:spPr bwMode="auto">
          <a:xfrm rot="20516831">
            <a:off x="6639878" y="2511232"/>
            <a:ext cx="2829775" cy="436580"/>
          </a:xfrm>
          <a:prstGeom prst="rightArrow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Right Arrow 33">
            <a:extLst>
              <a:ext uri="{FF2B5EF4-FFF2-40B4-BE49-F238E27FC236}">
                <a16:creationId xmlns:a16="http://schemas.microsoft.com/office/drawing/2014/main" id="{532DCCBE-8AF5-381C-CB90-5B9AC8908A94}"/>
              </a:ext>
            </a:extLst>
          </p:cNvPr>
          <p:cNvSpPr/>
          <p:nvPr/>
        </p:nvSpPr>
        <p:spPr bwMode="auto">
          <a:xfrm rot="1036466">
            <a:off x="6646247" y="3962504"/>
            <a:ext cx="2852642" cy="436580"/>
          </a:xfrm>
          <a:prstGeom prst="rightArrow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" name="Right Arrow 34">
            <a:extLst>
              <a:ext uri="{FF2B5EF4-FFF2-40B4-BE49-F238E27FC236}">
                <a16:creationId xmlns:a16="http://schemas.microsoft.com/office/drawing/2014/main" id="{F51A221D-EE93-7519-7A63-B27A00918C27}"/>
              </a:ext>
            </a:extLst>
          </p:cNvPr>
          <p:cNvSpPr/>
          <p:nvPr/>
        </p:nvSpPr>
        <p:spPr bwMode="auto">
          <a:xfrm>
            <a:off x="6710821" y="3186598"/>
            <a:ext cx="2658359" cy="436580"/>
          </a:xfrm>
          <a:prstGeom prst="rightArrow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B8EC88E-E956-954F-0500-D0478EAF8C5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0617" t="9657" r="13641" b="10076"/>
          <a:stretch>
            <a:fillRect/>
          </a:stretch>
        </p:blipFill>
        <p:spPr>
          <a:xfrm>
            <a:off x="5809034" y="2541320"/>
            <a:ext cx="1734637" cy="1858086"/>
          </a:xfrm>
          <a:prstGeom prst="ellipse">
            <a:avLst/>
          </a:prstGeom>
        </p:spPr>
      </p:pic>
      <p:sp>
        <p:nvSpPr>
          <p:cNvPr id="87" name="Google Shape;87;p2">
            <a:extLst>
              <a:ext uri="{FF2B5EF4-FFF2-40B4-BE49-F238E27FC236}">
                <a16:creationId xmlns:a16="http://schemas.microsoft.com/office/drawing/2014/main" id="{1BBB5D57-6E97-D9F7-168B-859E9772A7B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845716" y="6476430"/>
            <a:ext cx="500569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2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278ADD-8139-C88B-4050-EE7FEB4C5359}"/>
              </a:ext>
            </a:extLst>
          </p:cNvPr>
          <p:cNvSpPr txBox="1"/>
          <p:nvPr/>
        </p:nvSpPr>
        <p:spPr>
          <a:xfrm>
            <a:off x="9449032" y="1974211"/>
            <a:ext cx="3572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Composition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9C761F-6D79-19E3-22A2-74CCE55718EA}"/>
              </a:ext>
            </a:extLst>
          </p:cNvPr>
          <p:cNvSpPr txBox="1"/>
          <p:nvPr/>
        </p:nvSpPr>
        <p:spPr>
          <a:xfrm>
            <a:off x="9434239" y="3046670"/>
            <a:ext cx="3572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Antimicrobial resistance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523759-44B3-34C1-40CA-A59E155DBD97}"/>
              </a:ext>
            </a:extLst>
          </p:cNvPr>
          <p:cNvSpPr txBox="1"/>
          <p:nvPr/>
        </p:nvSpPr>
        <p:spPr>
          <a:xfrm>
            <a:off x="9499374" y="4351118"/>
            <a:ext cx="3572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Virulence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546B2A-1A9A-E618-316D-AE0F3F395F93}"/>
              </a:ext>
            </a:extLst>
          </p:cNvPr>
          <p:cNvSpPr txBox="1">
            <a:spLocks/>
          </p:cNvSpPr>
          <p:nvPr/>
        </p:nvSpPr>
        <p:spPr>
          <a:xfrm>
            <a:off x="1103472" y="202314"/>
            <a:ext cx="10131939" cy="1149401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 defTabSz="685800"/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Applying microbiome features toward outcome prediction for military service members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9AB716-DFB9-ACD4-9A0D-9774B7AABF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40000"/>
          </a:blip>
          <a:srcRect l="-1597" t="90" r="50799"/>
          <a:stretch/>
        </p:blipFill>
        <p:spPr>
          <a:xfrm>
            <a:off x="655230" y="1370764"/>
            <a:ext cx="2463800" cy="48457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B3A66D-3214-93F5-73E6-34EA6F7A6D2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alphaModFix amt="80000"/>
          </a:blip>
          <a:stretch>
            <a:fillRect/>
          </a:stretch>
        </p:blipFill>
        <p:spPr>
          <a:xfrm>
            <a:off x="2104116" y="1417309"/>
            <a:ext cx="2329382" cy="4688375"/>
          </a:xfrm>
          <a:prstGeom prst="rect">
            <a:avLst/>
          </a:prstGeom>
        </p:spPr>
      </p:pic>
      <p:pic>
        <p:nvPicPr>
          <p:cNvPr id="46" name="Picture 45" descr="A picture containing underwear&#10;&#10;AI-generated content may be incorrect.">
            <a:extLst>
              <a:ext uri="{FF2B5EF4-FFF2-40B4-BE49-F238E27FC236}">
                <a16:creationId xmlns:a16="http://schemas.microsoft.com/office/drawing/2014/main" id="{06BEC297-5523-C6B3-2BD8-4B7813D7007F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6788">
            <a:off x="4996631" y="2565930"/>
            <a:ext cx="3258807" cy="183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09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30758-961E-CE55-F5C8-EC728D38B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FB6015-040F-80E5-DDF0-E5F51B0C6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58" y="225337"/>
            <a:ext cx="2604522" cy="7813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C41C944-8661-F1BC-B68F-94D07C28DE6C}"/>
              </a:ext>
            </a:extLst>
          </p:cNvPr>
          <p:cNvSpPr txBox="1">
            <a:spLocks/>
          </p:cNvSpPr>
          <p:nvPr/>
        </p:nvSpPr>
        <p:spPr>
          <a:xfrm>
            <a:off x="2733741" y="297980"/>
            <a:ext cx="8028853" cy="484487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 defTabSz="685800"/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Wastewater surveillance for pathogenic signatures at the US Naval Academy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4E07A5-47F2-8905-1272-FE145687E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60" y="1301660"/>
            <a:ext cx="10047000" cy="498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09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73AA4-18CD-B61A-D1B8-8B9C2197B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9878BCA-768F-ED9A-C255-0C5BC951350C}"/>
              </a:ext>
            </a:extLst>
          </p:cNvPr>
          <p:cNvSpPr txBox="1">
            <a:spLocks/>
          </p:cNvSpPr>
          <p:nvPr/>
        </p:nvSpPr>
        <p:spPr>
          <a:xfrm>
            <a:off x="1172799" y="279346"/>
            <a:ext cx="10131939" cy="1149401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 defTabSz="685800"/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Meta2DB : Curated Shotgun Metagenomic Feature Sets and Metadata for Health State Prediction</a:t>
            </a:r>
            <a:endParaRPr lang="en-US" sz="2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9E8A483-C906-9525-F2C8-D4DE4FE7B8EF}"/>
              </a:ext>
            </a:extLst>
          </p:cNvPr>
          <p:cNvGrpSpPr/>
          <p:nvPr/>
        </p:nvGrpSpPr>
        <p:grpSpPr>
          <a:xfrm>
            <a:off x="806566" y="2396042"/>
            <a:ext cx="10195439" cy="2506158"/>
            <a:chOff x="1829364" y="419545"/>
            <a:chExt cx="9084394" cy="223305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836483-CEE0-E0A1-D699-984BDC01DEED}"/>
                </a:ext>
              </a:extLst>
            </p:cNvPr>
            <p:cNvSpPr/>
            <p:nvPr/>
          </p:nvSpPr>
          <p:spPr>
            <a:xfrm>
              <a:off x="2363828" y="714318"/>
              <a:ext cx="1019097" cy="911057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48A92A-05A7-FFB3-56AC-4C1562C57E14}"/>
                </a:ext>
              </a:extLst>
            </p:cNvPr>
            <p:cNvSpPr txBox="1"/>
            <p:nvPr/>
          </p:nvSpPr>
          <p:spPr>
            <a:xfrm>
              <a:off x="2363827" y="437319"/>
              <a:ext cx="1077236" cy="2742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Data source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C588C0A-78A9-E4AC-4E3B-22D1F7AD4872}"/>
                </a:ext>
              </a:extLst>
            </p:cNvPr>
            <p:cNvSpPr txBox="1"/>
            <p:nvPr/>
          </p:nvSpPr>
          <p:spPr>
            <a:xfrm>
              <a:off x="2426169" y="945371"/>
              <a:ext cx="894412" cy="466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NCBI,EBI,</a:t>
              </a:r>
            </a:p>
            <a:p>
              <a:pPr algn="ctr"/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iHMP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7AC2301-78E6-B58C-9E7A-4CB411FB130D}"/>
                </a:ext>
              </a:extLst>
            </p:cNvPr>
            <p:cNvSpPr txBox="1"/>
            <p:nvPr/>
          </p:nvSpPr>
          <p:spPr>
            <a:xfrm>
              <a:off x="4009048" y="831087"/>
              <a:ext cx="1473477" cy="658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Raw sequences</a:t>
              </a:r>
              <a:b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- 84 studies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- 13,897 samples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BDBB32A-3333-8CDC-E0DD-13B48F305E6D}"/>
                </a:ext>
              </a:extLst>
            </p:cNvPr>
            <p:cNvSpPr txBox="1"/>
            <p:nvPr/>
          </p:nvSpPr>
          <p:spPr>
            <a:xfrm>
              <a:off x="7194902" y="764298"/>
              <a:ext cx="1798283" cy="850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Taxonomic classification (</a:t>
              </a:r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centrifuge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/ </a:t>
              </a:r>
              <a:r>
                <a:rPr lang="en-US" sz="1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recentrifuge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E352F4-52B6-86CD-96AE-72D382F12D13}"/>
                </a:ext>
              </a:extLst>
            </p:cNvPr>
            <p:cNvSpPr txBox="1"/>
            <p:nvPr/>
          </p:nvSpPr>
          <p:spPr>
            <a:xfrm>
              <a:off x="5673900" y="419545"/>
              <a:ext cx="1404320" cy="2742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Data processing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38926D7-AAC5-7BEC-9A3C-C51E24D5212A}"/>
                </a:ext>
              </a:extLst>
            </p:cNvPr>
            <p:cNvSpPr txBox="1"/>
            <p:nvPr/>
          </p:nvSpPr>
          <p:spPr>
            <a:xfrm>
              <a:off x="9715640" y="432357"/>
              <a:ext cx="10406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Data output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29118FA-4C41-8D27-760A-78F2EC070D0A}"/>
                </a:ext>
              </a:extLst>
            </p:cNvPr>
            <p:cNvSpPr/>
            <p:nvPr/>
          </p:nvSpPr>
          <p:spPr>
            <a:xfrm>
              <a:off x="4001526" y="714318"/>
              <a:ext cx="4994277" cy="911057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BB9D95B-4B88-4D43-80E0-2CB88AF07476}"/>
                </a:ext>
              </a:extLst>
            </p:cNvPr>
            <p:cNvSpPr txBox="1"/>
            <p:nvPr/>
          </p:nvSpPr>
          <p:spPr>
            <a:xfrm>
              <a:off x="5705636" y="940353"/>
              <a:ext cx="1317034" cy="466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Quality filtering (</a:t>
              </a:r>
              <a:r>
                <a:rPr lang="en-US" sz="1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fastp</a:t>
              </a:r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49A8DB9-9025-9F66-2EF5-143E3B836189}"/>
                </a:ext>
              </a:extLst>
            </p:cNvPr>
            <p:cNvSpPr/>
            <p:nvPr/>
          </p:nvSpPr>
          <p:spPr>
            <a:xfrm>
              <a:off x="9578107" y="714318"/>
              <a:ext cx="1253220" cy="911057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8835F91-8E3B-ED2F-6161-A3F04EEB450B}"/>
                </a:ext>
              </a:extLst>
            </p:cNvPr>
            <p:cNvSpPr txBox="1"/>
            <p:nvPr/>
          </p:nvSpPr>
          <p:spPr>
            <a:xfrm>
              <a:off x="9565901" y="940353"/>
              <a:ext cx="1253220" cy="466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Taxonomic count table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2A0997E-A605-1DB3-0FAB-90306B7864D7}"/>
                </a:ext>
              </a:extLst>
            </p:cNvPr>
            <p:cNvSpPr txBox="1"/>
            <p:nvPr/>
          </p:nvSpPr>
          <p:spPr>
            <a:xfrm>
              <a:off x="9471264" y="2028460"/>
              <a:ext cx="14424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Metadata table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750BC64-F152-F4BB-5597-07C9A6E3D137}"/>
                </a:ext>
              </a:extLst>
            </p:cNvPr>
            <p:cNvCxnSpPr>
              <a:cxnSpLocks/>
            </p:cNvCxnSpPr>
            <p:nvPr/>
          </p:nvCxnSpPr>
          <p:spPr>
            <a:xfrm>
              <a:off x="5465288" y="1171186"/>
              <a:ext cx="27337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8746480-FA27-76F4-EF4D-7A79053E0501}"/>
                </a:ext>
              </a:extLst>
            </p:cNvPr>
            <p:cNvCxnSpPr>
              <a:cxnSpLocks/>
            </p:cNvCxnSpPr>
            <p:nvPr/>
          </p:nvCxnSpPr>
          <p:spPr>
            <a:xfrm>
              <a:off x="3511992" y="1683456"/>
              <a:ext cx="3930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5BAB8FC-164E-405C-E543-55D036F3D1C6}"/>
                </a:ext>
              </a:extLst>
            </p:cNvPr>
            <p:cNvCxnSpPr>
              <a:cxnSpLocks/>
            </p:cNvCxnSpPr>
            <p:nvPr/>
          </p:nvCxnSpPr>
          <p:spPr>
            <a:xfrm>
              <a:off x="9078232" y="1690563"/>
              <a:ext cx="3930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2B1CC35-4FD7-F4BC-44C4-2E9B92A84B01}"/>
                </a:ext>
              </a:extLst>
            </p:cNvPr>
            <p:cNvCxnSpPr>
              <a:cxnSpLocks/>
            </p:cNvCxnSpPr>
            <p:nvPr/>
          </p:nvCxnSpPr>
          <p:spPr>
            <a:xfrm>
              <a:off x="7022670" y="1171187"/>
              <a:ext cx="27337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6923F97-FE77-C6CB-91E8-C6E3801F8003}"/>
                </a:ext>
              </a:extLst>
            </p:cNvPr>
            <p:cNvSpPr/>
            <p:nvPr/>
          </p:nvSpPr>
          <p:spPr>
            <a:xfrm>
              <a:off x="4001524" y="1741538"/>
              <a:ext cx="4994277" cy="911057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3E446BF-AAE4-F14E-C362-DDB736C4370A}"/>
                </a:ext>
              </a:extLst>
            </p:cNvPr>
            <p:cNvSpPr/>
            <p:nvPr/>
          </p:nvSpPr>
          <p:spPr>
            <a:xfrm>
              <a:off x="9593761" y="1741537"/>
              <a:ext cx="1253220" cy="911057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3F861DB-C21A-3BBD-E496-76B2F9ED1DC8}"/>
                </a:ext>
              </a:extLst>
            </p:cNvPr>
            <p:cNvSpPr/>
            <p:nvPr/>
          </p:nvSpPr>
          <p:spPr>
            <a:xfrm>
              <a:off x="2371109" y="1741537"/>
              <a:ext cx="1011815" cy="911057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0C25420-7997-6685-ED86-CA64BFDD20FE}"/>
                </a:ext>
              </a:extLst>
            </p:cNvPr>
            <p:cNvSpPr txBox="1"/>
            <p:nvPr/>
          </p:nvSpPr>
          <p:spPr>
            <a:xfrm>
              <a:off x="6477766" y="1895278"/>
              <a:ext cx="1831008" cy="658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MIxS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standardization and unification across studies</a:t>
              </a:r>
              <a:endParaRPr lang="en-US" sz="1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3220F3B-6F50-1673-6D65-0C1E9F708396}"/>
                </a:ext>
              </a:extLst>
            </p:cNvPr>
            <p:cNvSpPr txBox="1"/>
            <p:nvPr/>
          </p:nvSpPr>
          <p:spPr>
            <a:xfrm>
              <a:off x="4816487" y="2039453"/>
              <a:ext cx="13170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Manual curation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7157445-8A24-A5F3-9EDD-D642CB12AE36}"/>
                </a:ext>
              </a:extLst>
            </p:cNvPr>
            <p:cNvCxnSpPr>
              <a:cxnSpLocks/>
            </p:cNvCxnSpPr>
            <p:nvPr/>
          </p:nvCxnSpPr>
          <p:spPr>
            <a:xfrm>
              <a:off x="6187458" y="2177952"/>
              <a:ext cx="27337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54A4D54-15C9-801F-F96C-3A1CEEBD3348}"/>
                </a:ext>
              </a:extLst>
            </p:cNvPr>
            <p:cNvSpPr txBox="1"/>
            <p:nvPr/>
          </p:nvSpPr>
          <p:spPr>
            <a:xfrm>
              <a:off x="2340171" y="1874015"/>
              <a:ext cx="1091253" cy="658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NCBI, EBI,</a:t>
              </a:r>
            </a:p>
            <a:p>
              <a:pPr algn="ctr"/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iHMP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, publication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2DBECBE-72FB-9DA7-0D64-5825B68F9C7A}"/>
                </a:ext>
              </a:extLst>
            </p:cNvPr>
            <p:cNvSpPr txBox="1"/>
            <p:nvPr/>
          </p:nvSpPr>
          <p:spPr>
            <a:xfrm rot="16200000">
              <a:off x="1742665" y="2064681"/>
              <a:ext cx="8242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metadata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D526CAA-C92C-9D3A-FAC1-220FDAB09B1E}"/>
                </a:ext>
              </a:extLst>
            </p:cNvPr>
            <p:cNvSpPr txBox="1"/>
            <p:nvPr/>
          </p:nvSpPr>
          <p:spPr>
            <a:xfrm rot="16200000">
              <a:off x="1460548" y="1000572"/>
              <a:ext cx="1203833" cy="466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metagenomic sequence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CDEA7B0-5F48-8540-4A00-BEEFC1F16F16}"/>
              </a:ext>
            </a:extLst>
          </p:cNvPr>
          <p:cNvSpPr txBox="1"/>
          <p:nvPr/>
        </p:nvSpPr>
        <p:spPr>
          <a:xfrm>
            <a:off x="1499368" y="1812122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TB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C7BA0B8-7B96-1D3E-BD08-AF8C9F8C3367}"/>
              </a:ext>
            </a:extLst>
          </p:cNvPr>
          <p:cNvSpPr txBox="1"/>
          <p:nvPr/>
        </p:nvSpPr>
        <p:spPr>
          <a:xfrm>
            <a:off x="3521416" y="1812121"/>
            <a:ext cx="5149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13,897 samples, 23 disease states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FF63D4-C1B7-32AC-FFDB-4D1995EF0F11}"/>
              </a:ext>
            </a:extLst>
          </p:cNvPr>
          <p:cNvSpPr txBox="1"/>
          <p:nvPr/>
        </p:nvSpPr>
        <p:spPr>
          <a:xfrm>
            <a:off x="9428744" y="1798068"/>
            <a:ext cx="1503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Meta2DB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4A46DF-7AAE-45D4-E05C-4CE9A3564FD8}"/>
              </a:ext>
            </a:extLst>
          </p:cNvPr>
          <p:cNvSpPr txBox="1"/>
          <p:nvPr/>
        </p:nvSpPr>
        <p:spPr>
          <a:xfrm>
            <a:off x="167773" y="5939772"/>
            <a:ext cx="1721987" cy="27699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Kok et al. bioRxiv. 2024. </a:t>
            </a:r>
          </a:p>
        </p:txBody>
      </p:sp>
    </p:spTree>
    <p:extLst>
      <p:ext uri="{BB962C8B-B14F-4D97-AF65-F5344CB8AC3E}">
        <p14:creationId xmlns:p14="http://schemas.microsoft.com/office/powerpoint/2010/main" val="1474603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0438F7-644C-FA64-E76A-44A6272DDF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9424" y="908468"/>
            <a:ext cx="9133489" cy="5191415"/>
          </a:xfrm>
          <a:prstGeom prst="rect">
            <a:avLst/>
          </a:prstGeom>
        </p:spPr>
      </p:pic>
      <p:pic>
        <p:nvPicPr>
          <p:cNvPr id="5" name="Picture 6" descr="Profile photo of Jose Manuel Martí, PhD">
            <a:extLst>
              <a:ext uri="{FF2B5EF4-FFF2-40B4-BE49-F238E27FC236}">
                <a16:creationId xmlns:a16="http://schemas.microsoft.com/office/drawing/2014/main" id="{1A9FE1EB-2D04-0004-2407-8388760486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2491" y="2462576"/>
            <a:ext cx="1096125" cy="136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8320D1-B807-72D1-BCBB-6A076B58877F}"/>
              </a:ext>
            </a:extLst>
          </p:cNvPr>
          <p:cNvSpPr txBox="1"/>
          <p:nvPr/>
        </p:nvSpPr>
        <p:spPr>
          <a:xfrm>
            <a:off x="254052" y="3795251"/>
            <a:ext cx="1515973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Jose Manuel Marti Martinez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4C70FE-3B54-0C84-CE13-98D426AF4F90}"/>
              </a:ext>
            </a:extLst>
          </p:cNvPr>
          <p:cNvSpPr txBox="1">
            <a:spLocks/>
          </p:cNvSpPr>
          <p:nvPr/>
        </p:nvSpPr>
        <p:spPr>
          <a:xfrm>
            <a:off x="-249386" y="342883"/>
            <a:ext cx="12690772" cy="1149401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 defTabSz="685800"/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LLNL’s custom metagenomic database and analytical pipeline</a:t>
            </a:r>
            <a:endParaRPr lang="en-US" sz="2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56B4DF-C6DE-3EB8-EE8E-602FE91DD5BA}"/>
              </a:ext>
            </a:extLst>
          </p:cNvPr>
          <p:cNvSpPr txBox="1"/>
          <p:nvPr/>
        </p:nvSpPr>
        <p:spPr>
          <a:xfrm>
            <a:off x="315012" y="5961383"/>
            <a:ext cx="1966634" cy="27699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Marti et al. mSystems. 2025.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3EB19E-B123-4597-151F-1300F9141257}"/>
              </a:ext>
            </a:extLst>
          </p:cNvPr>
          <p:cNvSpPr/>
          <p:nvPr/>
        </p:nvSpPr>
        <p:spPr>
          <a:xfrm>
            <a:off x="4872653" y="3756176"/>
            <a:ext cx="1161724" cy="227167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9332C1E2-C11C-3069-FB33-3ED1C7F34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31">
            <a:extLst>
              <a:ext uri="{FF2B5EF4-FFF2-40B4-BE49-F238E27FC236}">
                <a16:creationId xmlns:a16="http://schemas.microsoft.com/office/drawing/2014/main" id="{E370133E-F09F-237B-924F-A59D9A58664F}"/>
              </a:ext>
            </a:extLst>
          </p:cNvPr>
          <p:cNvSpPr/>
          <p:nvPr/>
        </p:nvSpPr>
        <p:spPr bwMode="auto">
          <a:xfrm>
            <a:off x="3876675" y="3210710"/>
            <a:ext cx="3197796" cy="436580"/>
          </a:xfrm>
          <a:prstGeom prst="rightArrow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Right Arrow 32">
            <a:extLst>
              <a:ext uri="{FF2B5EF4-FFF2-40B4-BE49-F238E27FC236}">
                <a16:creationId xmlns:a16="http://schemas.microsoft.com/office/drawing/2014/main" id="{D901E4F2-4A83-841D-6DA8-704C6A589A0E}"/>
              </a:ext>
            </a:extLst>
          </p:cNvPr>
          <p:cNvSpPr/>
          <p:nvPr/>
        </p:nvSpPr>
        <p:spPr bwMode="auto">
          <a:xfrm rot="20516831">
            <a:off x="6639878" y="2511232"/>
            <a:ext cx="2829775" cy="436580"/>
          </a:xfrm>
          <a:prstGeom prst="rightArrow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Right Arrow 33">
            <a:extLst>
              <a:ext uri="{FF2B5EF4-FFF2-40B4-BE49-F238E27FC236}">
                <a16:creationId xmlns:a16="http://schemas.microsoft.com/office/drawing/2014/main" id="{C6D10E1C-7F06-BA2F-1C68-228DD8ACDCB8}"/>
              </a:ext>
            </a:extLst>
          </p:cNvPr>
          <p:cNvSpPr/>
          <p:nvPr/>
        </p:nvSpPr>
        <p:spPr bwMode="auto">
          <a:xfrm rot="1036466">
            <a:off x="6646247" y="3962504"/>
            <a:ext cx="2852642" cy="436580"/>
          </a:xfrm>
          <a:prstGeom prst="rightArrow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" name="Right Arrow 34">
            <a:extLst>
              <a:ext uri="{FF2B5EF4-FFF2-40B4-BE49-F238E27FC236}">
                <a16:creationId xmlns:a16="http://schemas.microsoft.com/office/drawing/2014/main" id="{E820200D-0F3F-2447-01F6-7864E540AA6D}"/>
              </a:ext>
            </a:extLst>
          </p:cNvPr>
          <p:cNvSpPr/>
          <p:nvPr/>
        </p:nvSpPr>
        <p:spPr bwMode="auto">
          <a:xfrm>
            <a:off x="6710821" y="3186598"/>
            <a:ext cx="2658359" cy="436580"/>
          </a:xfrm>
          <a:prstGeom prst="rightArrow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F4BF784-F610-B7CE-5ED8-0643C065EEF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0617" t="9657" r="13641" b="10076"/>
          <a:stretch>
            <a:fillRect/>
          </a:stretch>
        </p:blipFill>
        <p:spPr>
          <a:xfrm>
            <a:off x="5809034" y="2541320"/>
            <a:ext cx="1734637" cy="1858086"/>
          </a:xfrm>
          <a:prstGeom prst="ellipse">
            <a:avLst/>
          </a:prstGeom>
        </p:spPr>
      </p:pic>
      <p:sp>
        <p:nvSpPr>
          <p:cNvPr id="87" name="Google Shape;87;p2">
            <a:extLst>
              <a:ext uri="{FF2B5EF4-FFF2-40B4-BE49-F238E27FC236}">
                <a16:creationId xmlns:a16="http://schemas.microsoft.com/office/drawing/2014/main" id="{CD228809-1CB7-CA29-C96F-E6289833C25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845716" y="6476430"/>
            <a:ext cx="500569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23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98830E-459F-3DE7-0EAF-A32465ED6EE1}"/>
              </a:ext>
            </a:extLst>
          </p:cNvPr>
          <p:cNvSpPr txBox="1"/>
          <p:nvPr/>
        </p:nvSpPr>
        <p:spPr>
          <a:xfrm>
            <a:off x="9449032" y="1974211"/>
            <a:ext cx="3572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Composition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D4E884-0B62-7AEA-2701-6D4D043F06FC}"/>
              </a:ext>
            </a:extLst>
          </p:cNvPr>
          <p:cNvSpPr txBox="1"/>
          <p:nvPr/>
        </p:nvSpPr>
        <p:spPr>
          <a:xfrm>
            <a:off x="9434239" y="3046670"/>
            <a:ext cx="3572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Antimicrobial resistance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32FB3A-4246-8313-426E-3D8698C60C13}"/>
              </a:ext>
            </a:extLst>
          </p:cNvPr>
          <p:cNvSpPr txBox="1"/>
          <p:nvPr/>
        </p:nvSpPr>
        <p:spPr>
          <a:xfrm>
            <a:off x="9499374" y="4351118"/>
            <a:ext cx="3572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Virulence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A8E2A1C-ABAB-057D-8030-6D0F818A85FD}"/>
              </a:ext>
            </a:extLst>
          </p:cNvPr>
          <p:cNvSpPr txBox="1">
            <a:spLocks/>
          </p:cNvSpPr>
          <p:nvPr/>
        </p:nvSpPr>
        <p:spPr>
          <a:xfrm>
            <a:off x="1153814" y="261221"/>
            <a:ext cx="10131939" cy="1149401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 defTabSz="685800"/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Applying microbiome features toward outcome prediction for military service members</a:t>
            </a:r>
          </a:p>
        </p:txBody>
      </p:sp>
      <p:pic>
        <p:nvPicPr>
          <p:cNvPr id="46" name="Picture 45" descr="A picture containing underwear&#10;&#10;AI-generated content may be incorrect.">
            <a:extLst>
              <a:ext uri="{FF2B5EF4-FFF2-40B4-BE49-F238E27FC236}">
                <a16:creationId xmlns:a16="http://schemas.microsoft.com/office/drawing/2014/main" id="{5605B7EC-0E71-E2FD-436A-56DBCBC39A7D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6788">
            <a:off x="4996631" y="2565930"/>
            <a:ext cx="3258807" cy="1833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017C1B-85A4-0E5D-18F3-7BE879F18E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938" r="16938"/>
          <a:stretch>
            <a:fillRect/>
          </a:stretch>
        </p:blipFill>
        <p:spPr>
          <a:xfrm>
            <a:off x="2453486" y="4768042"/>
            <a:ext cx="1239033" cy="1239033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tx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9EC96D-26A3-756D-4DB2-5353AAD071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19" r="2313"/>
          <a:stretch/>
        </p:blipFill>
        <p:spPr>
          <a:xfrm>
            <a:off x="972890" y="4768041"/>
            <a:ext cx="1240788" cy="1239034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tx2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F617EF-FEF1-F776-0103-C07E8307BB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57" t="727" r="21085" b="-727"/>
          <a:stretch>
            <a:fillRect/>
          </a:stretch>
        </p:blipFill>
        <p:spPr bwMode="auto">
          <a:xfrm>
            <a:off x="348954" y="2225365"/>
            <a:ext cx="1288889" cy="1288889"/>
          </a:xfrm>
          <a:prstGeom prst="ellipse">
            <a:avLst/>
          </a:prstGeom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TextBox 21">
            <a:extLst>
              <a:ext uri="{FF2B5EF4-FFF2-40B4-BE49-F238E27FC236}">
                <a16:creationId xmlns:a16="http://schemas.microsoft.com/office/drawing/2014/main" id="{882A481D-EF2E-8128-CD0A-FD588F9D5637}"/>
              </a:ext>
            </a:extLst>
          </p:cNvPr>
          <p:cNvSpPr txBox="1"/>
          <p:nvPr/>
        </p:nvSpPr>
        <p:spPr>
          <a:xfrm>
            <a:off x="663504" y="1593055"/>
            <a:ext cx="3350473" cy="4001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Host-Associated Microbiomes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3C4908-C64F-DE7B-5EF5-D022DA3E19C4}"/>
              </a:ext>
            </a:extLst>
          </p:cNvPr>
          <p:cNvSpPr txBox="1"/>
          <p:nvPr/>
        </p:nvSpPr>
        <p:spPr>
          <a:xfrm>
            <a:off x="723618" y="3885410"/>
            <a:ext cx="3290360" cy="7078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Environmental Microbiome Surveillance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5A77B07-1A1F-0A7A-4A4A-6535C88716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7609" y="2186850"/>
            <a:ext cx="1235280" cy="1279765"/>
          </a:xfrm>
          <a:prstGeom prst="ellipse">
            <a:avLst/>
          </a:prstGeom>
          <a:ln w="19050">
            <a:solidFill>
              <a:schemeClr val="tx2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FEC5D7-1FF7-27BF-E2D2-85C3876AD2A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4689" t="38205" r="35053" b="10734"/>
          <a:stretch>
            <a:fillRect/>
          </a:stretch>
        </p:blipFill>
        <p:spPr>
          <a:xfrm>
            <a:off x="3147546" y="2224035"/>
            <a:ext cx="1298736" cy="1290219"/>
          </a:xfrm>
          <a:prstGeom prst="ellipse">
            <a:avLst/>
          </a:prstGeom>
          <a:ln w="190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726084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61677B0-62DB-7334-50D1-8E6C4B6B209E}"/>
              </a:ext>
            </a:extLst>
          </p:cNvPr>
          <p:cNvGrpSpPr/>
          <p:nvPr/>
        </p:nvGrpSpPr>
        <p:grpSpPr>
          <a:xfrm>
            <a:off x="-493396" y="1337768"/>
            <a:ext cx="3961039" cy="2596578"/>
            <a:chOff x="57357" y="2055687"/>
            <a:chExt cx="2542794" cy="16668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86D1445-99F7-0A10-DDB9-397B1A46E6AC}"/>
                </a:ext>
              </a:extLst>
            </p:cNvPr>
            <p:cNvSpPr txBox="1"/>
            <p:nvPr/>
          </p:nvSpPr>
          <p:spPr>
            <a:xfrm>
              <a:off x="57357" y="2556855"/>
              <a:ext cx="2542794" cy="11657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Nisha Mulakken</a:t>
              </a:r>
              <a:b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Aram Avila-Herrera</a:t>
              </a:r>
              <a:endParaRPr lang="en-US" sz="14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James B. Thissen</a:t>
              </a:r>
              <a:b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Shalini Mabery</a:t>
              </a:r>
              <a:endParaRPr lang="en-US" sz="14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Jose Manuel Marti Martinez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Crystal Jaing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Nicholas A. Be</a:t>
              </a:r>
              <a:b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14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AE66B7-F0CF-6AF8-201C-739FA6FC6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6524" y="2055687"/>
              <a:ext cx="454165" cy="456738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BBDE582-29B4-8D82-4316-5A48E0DD34B1}"/>
              </a:ext>
            </a:extLst>
          </p:cNvPr>
          <p:cNvSpPr txBox="1"/>
          <p:nvPr/>
        </p:nvSpPr>
        <p:spPr>
          <a:xfrm>
            <a:off x="2869654" y="2083981"/>
            <a:ext cx="273591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Scott F. Grey</a:t>
            </a:r>
            <a:endParaRPr lang="en-US" sz="1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Felipe A. Lisboa</a:t>
            </a:r>
            <a:endParaRPr lang="en-US" sz="1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Eric A. Elster</a:t>
            </a:r>
            <a:endParaRPr lang="en-US" sz="1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Seth A.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Schobel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Eric Gann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Michael Rouse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Kimberly Mclaughlin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50DAFE-C06C-6897-1069-729A068F34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96"/>
          <a:stretch/>
        </p:blipFill>
        <p:spPr>
          <a:xfrm>
            <a:off x="2655292" y="1213060"/>
            <a:ext cx="3109072" cy="7806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850FE2-376A-7489-F4D7-F710E5FA25E9}"/>
              </a:ext>
            </a:extLst>
          </p:cNvPr>
          <p:cNvSpPr txBox="1"/>
          <p:nvPr/>
        </p:nvSpPr>
        <p:spPr>
          <a:xfrm>
            <a:off x="9399914" y="2127351"/>
            <a:ext cx="27359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Richard Agans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Capt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William Kowallis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Madeline Gruenberg</a:t>
            </a:r>
            <a:endParaRPr lang="en-US" sz="1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372292-F60F-E1E6-E19A-297A36E54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9914" y="1337768"/>
            <a:ext cx="2604522" cy="7813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32BB27-410E-0A95-1FA9-23EDEC5B258C}"/>
              </a:ext>
            </a:extLst>
          </p:cNvPr>
          <p:cNvSpPr txBox="1"/>
          <p:nvPr/>
        </p:nvSpPr>
        <p:spPr>
          <a:xfrm>
            <a:off x="6269425" y="2201138"/>
            <a:ext cx="2735913" cy="1313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Zakariae Bram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Timothy S. Horseman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Kristina Thompson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Viseth Ngauy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Catherine F. Uyehara</a:t>
            </a:r>
            <a:endParaRPr lang="en-US" sz="1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6">
            <a:extLst>
              <a:ext uri="{FF2B5EF4-FFF2-40B4-BE49-F238E27FC236}">
                <a16:creationId xmlns:a16="http://schemas.microsoft.com/office/drawing/2014/main" id="{FF640DEC-A948-969E-072D-5263253AC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812" y="1264415"/>
            <a:ext cx="2078755" cy="936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F1CF59-1F1F-E7D9-D9F6-D5CC6B012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9425" y="1338200"/>
            <a:ext cx="789151" cy="7891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4CD165-57FA-14BF-9F36-187478CCF5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276" y="4059090"/>
            <a:ext cx="1200320" cy="7815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D459FA-C3F3-8A26-3B7F-1B7422310D87}"/>
              </a:ext>
            </a:extLst>
          </p:cNvPr>
          <p:cNvSpPr txBox="1"/>
          <p:nvPr/>
        </p:nvSpPr>
        <p:spPr>
          <a:xfrm>
            <a:off x="218480" y="4891106"/>
            <a:ext cx="2735913" cy="1313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Tahaniyat Lalani</a:t>
            </a:r>
          </a:p>
          <a:p>
            <a:pPr algn="ctr"/>
            <a:r>
              <a:rPr lang="it-IT" sz="1400" dirty="0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David Tribble</a:t>
            </a:r>
          </a:p>
          <a:p>
            <a:pPr algn="ctr"/>
            <a:r>
              <a:rPr lang="it-IT" sz="1400" dirty="0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Michele Cerroni</a:t>
            </a:r>
            <a:br>
              <a:rPr lang="it-IT" sz="1400" dirty="0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400" dirty="0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Katrin Mende</a:t>
            </a:r>
          </a:p>
          <a:p>
            <a:pPr algn="ctr"/>
            <a:r>
              <a:rPr lang="it-IT" sz="14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Leigh Carson</a:t>
            </a:r>
            <a:endParaRPr lang="en-US" sz="1400" dirty="0">
              <a:solidFill>
                <a:srgbClr val="26262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83599FD-CA15-436A-2F0F-17255F4145A9}"/>
              </a:ext>
            </a:extLst>
          </p:cNvPr>
          <p:cNvSpPr txBox="1">
            <a:spLocks/>
          </p:cNvSpPr>
          <p:nvPr/>
        </p:nvSpPr>
        <p:spPr>
          <a:xfrm>
            <a:off x="218480" y="315627"/>
            <a:ext cx="10972800" cy="10087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532A0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DBB813-2D76-2049-7640-1858E9E5A583}"/>
              </a:ext>
            </a:extLst>
          </p:cNvPr>
          <p:cNvSpPr txBox="1"/>
          <p:nvPr/>
        </p:nvSpPr>
        <p:spPr>
          <a:xfrm>
            <a:off x="9562576" y="6446561"/>
            <a:ext cx="2020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Contact: kok1@llnl.gov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795EE5-A71F-F704-4410-0CF4BD5DA3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6529" y="4141764"/>
            <a:ext cx="5318076" cy="18158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B4422D-7D60-1929-0FF1-03AE886981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9273" y="3890244"/>
            <a:ext cx="2735913" cy="205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51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08A07001-AA4C-A6EF-43DD-2BED62E04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31">
            <a:extLst>
              <a:ext uri="{FF2B5EF4-FFF2-40B4-BE49-F238E27FC236}">
                <a16:creationId xmlns:a16="http://schemas.microsoft.com/office/drawing/2014/main" id="{08092F74-6840-D52B-05E1-849CE6AF0A0E}"/>
              </a:ext>
            </a:extLst>
          </p:cNvPr>
          <p:cNvSpPr/>
          <p:nvPr/>
        </p:nvSpPr>
        <p:spPr bwMode="auto">
          <a:xfrm>
            <a:off x="3876675" y="3210710"/>
            <a:ext cx="3197796" cy="436580"/>
          </a:xfrm>
          <a:prstGeom prst="rightArrow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Right Arrow 32">
            <a:extLst>
              <a:ext uri="{FF2B5EF4-FFF2-40B4-BE49-F238E27FC236}">
                <a16:creationId xmlns:a16="http://schemas.microsoft.com/office/drawing/2014/main" id="{8B38A321-5235-6104-CBDF-F4BC5BEADCCB}"/>
              </a:ext>
            </a:extLst>
          </p:cNvPr>
          <p:cNvSpPr/>
          <p:nvPr/>
        </p:nvSpPr>
        <p:spPr bwMode="auto">
          <a:xfrm rot="20516831">
            <a:off x="6639878" y="2511232"/>
            <a:ext cx="2829775" cy="436580"/>
          </a:xfrm>
          <a:prstGeom prst="rightArrow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Right Arrow 33">
            <a:extLst>
              <a:ext uri="{FF2B5EF4-FFF2-40B4-BE49-F238E27FC236}">
                <a16:creationId xmlns:a16="http://schemas.microsoft.com/office/drawing/2014/main" id="{006756C5-00C6-CA91-026D-CA2A8B196725}"/>
              </a:ext>
            </a:extLst>
          </p:cNvPr>
          <p:cNvSpPr/>
          <p:nvPr/>
        </p:nvSpPr>
        <p:spPr bwMode="auto">
          <a:xfrm rot="1036466">
            <a:off x="6646247" y="3962504"/>
            <a:ext cx="2852642" cy="436580"/>
          </a:xfrm>
          <a:prstGeom prst="rightArrow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" name="Right Arrow 34">
            <a:extLst>
              <a:ext uri="{FF2B5EF4-FFF2-40B4-BE49-F238E27FC236}">
                <a16:creationId xmlns:a16="http://schemas.microsoft.com/office/drawing/2014/main" id="{A9C63103-6850-9422-C9C0-DD46BAA78C26}"/>
              </a:ext>
            </a:extLst>
          </p:cNvPr>
          <p:cNvSpPr/>
          <p:nvPr/>
        </p:nvSpPr>
        <p:spPr bwMode="auto">
          <a:xfrm>
            <a:off x="6710821" y="3186598"/>
            <a:ext cx="2658359" cy="436580"/>
          </a:xfrm>
          <a:prstGeom prst="rightArrow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CF2A660-C4B9-9221-E709-0A7CC2D9718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0617" t="9657" r="13641" b="10076"/>
          <a:stretch>
            <a:fillRect/>
          </a:stretch>
        </p:blipFill>
        <p:spPr>
          <a:xfrm>
            <a:off x="5809034" y="2541320"/>
            <a:ext cx="1734637" cy="1858086"/>
          </a:xfrm>
          <a:prstGeom prst="ellipse">
            <a:avLst/>
          </a:prstGeom>
        </p:spPr>
      </p:pic>
      <p:sp>
        <p:nvSpPr>
          <p:cNvPr id="87" name="Google Shape;87;p2">
            <a:extLst>
              <a:ext uri="{FF2B5EF4-FFF2-40B4-BE49-F238E27FC236}">
                <a16:creationId xmlns:a16="http://schemas.microsoft.com/office/drawing/2014/main" id="{551A879A-3636-BCBE-5FAB-6FEEF4AE694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845716" y="6476430"/>
            <a:ext cx="500569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3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A639EC-3BE9-DF9D-CBBD-FE54D6F1DE58}"/>
              </a:ext>
            </a:extLst>
          </p:cNvPr>
          <p:cNvSpPr txBox="1"/>
          <p:nvPr/>
        </p:nvSpPr>
        <p:spPr>
          <a:xfrm>
            <a:off x="9449032" y="1974211"/>
            <a:ext cx="3572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Composition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87E142-8C14-01EF-1455-17941F7D3A38}"/>
              </a:ext>
            </a:extLst>
          </p:cNvPr>
          <p:cNvSpPr txBox="1"/>
          <p:nvPr/>
        </p:nvSpPr>
        <p:spPr>
          <a:xfrm>
            <a:off x="9434239" y="3046670"/>
            <a:ext cx="3572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Antimicrobial resistance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098E86-C5D0-66B8-CDE6-0073C53EF99A}"/>
              </a:ext>
            </a:extLst>
          </p:cNvPr>
          <p:cNvSpPr txBox="1"/>
          <p:nvPr/>
        </p:nvSpPr>
        <p:spPr>
          <a:xfrm>
            <a:off x="9499374" y="4351118"/>
            <a:ext cx="3572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Virulence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B43CA67-27FD-AE01-D9B8-2DEC52756792}"/>
              </a:ext>
            </a:extLst>
          </p:cNvPr>
          <p:cNvSpPr txBox="1">
            <a:spLocks/>
          </p:cNvSpPr>
          <p:nvPr/>
        </p:nvSpPr>
        <p:spPr>
          <a:xfrm>
            <a:off x="1103472" y="236653"/>
            <a:ext cx="10131939" cy="1149401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 defTabSz="685800"/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Applying microbiome features toward outcome prediction for military service members</a:t>
            </a:r>
          </a:p>
        </p:txBody>
      </p:sp>
      <p:pic>
        <p:nvPicPr>
          <p:cNvPr id="46" name="Picture 45" descr="A picture containing underwear&#10;&#10;AI-generated content may be incorrect.">
            <a:extLst>
              <a:ext uri="{FF2B5EF4-FFF2-40B4-BE49-F238E27FC236}">
                <a16:creationId xmlns:a16="http://schemas.microsoft.com/office/drawing/2014/main" id="{354BA760-3263-EBCF-343F-00DD88F6D760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6788">
            <a:off x="4996631" y="2565930"/>
            <a:ext cx="3258807" cy="1833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E5B2D-DC36-6FBF-28C7-C2C8356587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938" r="16938"/>
          <a:stretch>
            <a:fillRect/>
          </a:stretch>
        </p:blipFill>
        <p:spPr>
          <a:xfrm>
            <a:off x="2453486" y="4768042"/>
            <a:ext cx="1239033" cy="1239033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tx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839336-66F7-32A5-7FBF-3ABAA5A6C0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19" r="2313"/>
          <a:stretch/>
        </p:blipFill>
        <p:spPr>
          <a:xfrm>
            <a:off x="972890" y="4768041"/>
            <a:ext cx="1240788" cy="1239034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tx2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C945E4-2197-345D-FA57-913B32A9B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57" t="727" r="21085" b="-727"/>
          <a:stretch>
            <a:fillRect/>
          </a:stretch>
        </p:blipFill>
        <p:spPr bwMode="auto">
          <a:xfrm>
            <a:off x="348954" y="2225365"/>
            <a:ext cx="1288889" cy="1288889"/>
          </a:xfrm>
          <a:prstGeom prst="ellipse">
            <a:avLst/>
          </a:prstGeom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TextBox 21">
            <a:extLst>
              <a:ext uri="{FF2B5EF4-FFF2-40B4-BE49-F238E27FC236}">
                <a16:creationId xmlns:a16="http://schemas.microsoft.com/office/drawing/2014/main" id="{8E7CEDF1-63DA-5526-052B-E05DDC983105}"/>
              </a:ext>
            </a:extLst>
          </p:cNvPr>
          <p:cNvSpPr txBox="1"/>
          <p:nvPr/>
        </p:nvSpPr>
        <p:spPr>
          <a:xfrm>
            <a:off x="663504" y="1593055"/>
            <a:ext cx="3350473" cy="4001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Host-Associated Microbiomes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A647AE-097E-C4F8-B134-A1E60FBB2DA5}"/>
              </a:ext>
            </a:extLst>
          </p:cNvPr>
          <p:cNvSpPr txBox="1"/>
          <p:nvPr/>
        </p:nvSpPr>
        <p:spPr>
          <a:xfrm>
            <a:off x="723618" y="3885410"/>
            <a:ext cx="3290360" cy="7078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Environmental Microbiome Surveillance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C05260A-F98A-AB16-DD12-6B201CA52E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7609" y="2186850"/>
            <a:ext cx="1235280" cy="1279765"/>
          </a:xfrm>
          <a:prstGeom prst="ellipse">
            <a:avLst/>
          </a:prstGeom>
          <a:ln w="19050">
            <a:solidFill>
              <a:schemeClr val="tx2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D53BB4A-CD02-AA97-9DF7-229F9725468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4689" t="38205" r="35053" b="10734"/>
          <a:stretch>
            <a:fillRect/>
          </a:stretch>
        </p:blipFill>
        <p:spPr>
          <a:xfrm>
            <a:off x="3147546" y="2224035"/>
            <a:ext cx="1298736" cy="1290219"/>
          </a:xfrm>
          <a:prstGeom prst="ellipse">
            <a:avLst/>
          </a:prstGeom>
          <a:ln w="190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69819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"/>
          <p:cNvSpPr txBox="1">
            <a:spLocks noGrp="1"/>
          </p:cNvSpPr>
          <p:nvPr>
            <p:ph type="sldNum" idx="12"/>
          </p:nvPr>
        </p:nvSpPr>
        <p:spPr>
          <a:xfrm>
            <a:off x="5845716" y="6476430"/>
            <a:ext cx="500569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4</a:t>
            </a:fld>
            <a:endParaRPr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8444114-2AE7-EF17-A31F-432DB2B98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36" y="2100550"/>
            <a:ext cx="4984640" cy="309274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BD1243B4-049C-CFEA-1158-56D68B0C9DF9}"/>
              </a:ext>
            </a:extLst>
          </p:cNvPr>
          <p:cNvSpPr txBox="1">
            <a:spLocks/>
          </p:cNvSpPr>
          <p:nvPr/>
        </p:nvSpPr>
        <p:spPr>
          <a:xfrm>
            <a:off x="2093687" y="366676"/>
            <a:ext cx="8147594" cy="484487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 defTabSz="685800"/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Microbiome features predict combat wound outcomes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8D3EA3A-BA43-50BF-43B4-75164E101066}"/>
              </a:ext>
            </a:extLst>
          </p:cNvPr>
          <p:cNvGrpSpPr/>
          <p:nvPr/>
        </p:nvGrpSpPr>
        <p:grpSpPr>
          <a:xfrm>
            <a:off x="237485" y="260871"/>
            <a:ext cx="1159515" cy="624958"/>
            <a:chOff x="1231447" y="3587482"/>
            <a:chExt cx="2197554" cy="1196065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BCF4E9D-C4A9-5C3F-B8A9-BFF0BA38B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0627" r="50596" b="14620"/>
            <a:stretch>
              <a:fillRect/>
            </a:stretch>
          </p:blipFill>
          <p:spPr>
            <a:xfrm>
              <a:off x="1231447" y="3587482"/>
              <a:ext cx="2197554" cy="66610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9CCEF1A-C0BD-912A-611E-0C6A65506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0596" t="21001" b="21000"/>
            <a:stretch>
              <a:fillRect/>
            </a:stretch>
          </p:blipFill>
          <p:spPr>
            <a:xfrm>
              <a:off x="1231447" y="4186915"/>
              <a:ext cx="2197554" cy="596632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AD55265-178D-320D-762D-80E4A914E406}"/>
              </a:ext>
            </a:extLst>
          </p:cNvPr>
          <p:cNvSpPr txBox="1"/>
          <p:nvPr/>
        </p:nvSpPr>
        <p:spPr>
          <a:xfrm>
            <a:off x="814985" y="6006919"/>
            <a:ext cx="2267849" cy="27699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Avila-Herrera et al. Sci Rep. 2022.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7C56BDE-AD27-300D-96D5-55D655983110}"/>
              </a:ext>
            </a:extLst>
          </p:cNvPr>
          <p:cNvSpPr txBox="1"/>
          <p:nvPr/>
        </p:nvSpPr>
        <p:spPr>
          <a:xfrm>
            <a:off x="6455427" y="6004276"/>
            <a:ext cx="2426267" cy="27699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Kok et al. Manuscript in preparation.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C5597BE-E548-EB4F-6175-73154386BE0D}"/>
              </a:ext>
            </a:extLst>
          </p:cNvPr>
          <p:cNvGrpSpPr/>
          <p:nvPr/>
        </p:nvGrpSpPr>
        <p:grpSpPr>
          <a:xfrm>
            <a:off x="6096000" y="1559925"/>
            <a:ext cx="5770564" cy="4258403"/>
            <a:chOff x="5980984" y="1587085"/>
            <a:chExt cx="5770564" cy="4258403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44D03A2-04B1-0878-9149-015C5AB20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80984" y="1872007"/>
              <a:ext cx="5770564" cy="3973481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921F440-0969-4B89-4A21-64F904CF9938}"/>
                </a:ext>
              </a:extLst>
            </p:cNvPr>
            <p:cNvSpPr txBox="1"/>
            <p:nvPr/>
          </p:nvSpPr>
          <p:spPr>
            <a:xfrm>
              <a:off x="6204303" y="1587085"/>
              <a:ext cx="25623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No complications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CEBC733-4D60-E464-AAA8-3CB80C894729}"/>
                </a:ext>
              </a:extLst>
            </p:cNvPr>
            <p:cNvSpPr txBox="1"/>
            <p:nvPr/>
          </p:nvSpPr>
          <p:spPr>
            <a:xfrm>
              <a:off x="6214462" y="3633441"/>
              <a:ext cx="25623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Multiple complications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D1299AB-20AE-B71B-3C5C-20B94F123E9B}"/>
              </a:ext>
            </a:extLst>
          </p:cNvPr>
          <p:cNvCxnSpPr>
            <a:cxnSpLocks/>
          </p:cNvCxnSpPr>
          <p:nvPr/>
        </p:nvCxnSpPr>
        <p:spPr>
          <a:xfrm flipV="1">
            <a:off x="7205870" y="2585884"/>
            <a:ext cx="1977459" cy="31634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9A189FA-9C09-C31E-422A-20F4AB52AB89}"/>
              </a:ext>
            </a:extLst>
          </p:cNvPr>
          <p:cNvCxnSpPr>
            <a:cxnSpLocks/>
          </p:cNvCxnSpPr>
          <p:nvPr/>
        </p:nvCxnSpPr>
        <p:spPr>
          <a:xfrm>
            <a:off x="7454348" y="4565297"/>
            <a:ext cx="3022796" cy="1473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32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"/>
          <p:cNvSpPr txBox="1">
            <a:spLocks noGrp="1"/>
          </p:cNvSpPr>
          <p:nvPr>
            <p:ph type="sldNum" idx="12"/>
          </p:nvPr>
        </p:nvSpPr>
        <p:spPr>
          <a:xfrm>
            <a:off x="5845716" y="6476430"/>
            <a:ext cx="500569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5</a:t>
            </a:fld>
            <a:endParaRPr/>
          </a:p>
        </p:txBody>
      </p:sp>
      <p:pic>
        <p:nvPicPr>
          <p:cNvPr id="3" name="Picture 2" descr="Diagram, box and whisker chart&#10;&#10;Description automatically generated">
            <a:extLst>
              <a:ext uri="{FF2B5EF4-FFF2-40B4-BE49-F238E27FC236}">
                <a16:creationId xmlns:a16="http://schemas.microsoft.com/office/drawing/2014/main" id="{DE33FFD1-5E83-7E04-C269-796D3A08AE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89"/>
          <a:stretch/>
        </p:blipFill>
        <p:spPr bwMode="auto">
          <a:xfrm>
            <a:off x="1057815" y="1513367"/>
            <a:ext cx="3510627" cy="44757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 descr="Diagram, box and whisker chart&#10;&#10;Description automatically generated">
            <a:extLst>
              <a:ext uri="{FF2B5EF4-FFF2-40B4-BE49-F238E27FC236}">
                <a16:creationId xmlns:a16="http://schemas.microsoft.com/office/drawing/2014/main" id="{147A14B0-4A0E-3C78-89F1-DEA8CE9BB5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6" t="33579" r="552" b="41070"/>
          <a:stretch/>
        </p:blipFill>
        <p:spPr bwMode="auto">
          <a:xfrm>
            <a:off x="4379606" y="1602218"/>
            <a:ext cx="1596079" cy="8476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E45FC2A-632E-CC88-5DDB-D3FACC12118A}"/>
              </a:ext>
            </a:extLst>
          </p:cNvPr>
          <p:cNvGrpSpPr/>
          <p:nvPr/>
        </p:nvGrpSpPr>
        <p:grpSpPr>
          <a:xfrm>
            <a:off x="6786286" y="1602218"/>
            <a:ext cx="4839894" cy="4532908"/>
            <a:chOff x="6801199" y="1343399"/>
            <a:chExt cx="4839894" cy="453290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C80BE8D-B898-A843-3C9C-8B326D282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1199" y="1343399"/>
              <a:ext cx="4839894" cy="447575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65421A-D09D-BAFC-855B-0FD775DB5DF6}"/>
                </a:ext>
              </a:extLst>
            </p:cNvPr>
            <p:cNvSpPr txBox="1"/>
            <p:nvPr/>
          </p:nvSpPr>
          <p:spPr>
            <a:xfrm>
              <a:off x="7924978" y="5476197"/>
              <a:ext cx="237671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Importance score</a:t>
              </a:r>
              <a:endParaRPr lang="en-US" sz="2000" dirty="0"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9580C89B-017C-94F1-A3E9-2CA8CD6AA5CF}"/>
              </a:ext>
            </a:extLst>
          </p:cNvPr>
          <p:cNvSpPr txBox="1"/>
          <p:nvPr/>
        </p:nvSpPr>
        <p:spPr>
          <a:xfrm>
            <a:off x="127960" y="6006919"/>
            <a:ext cx="2258189" cy="27699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Kok et al. Microbiol Spectr. 2023.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E94E3AB-3199-E250-C176-2FF5742DEE45}"/>
              </a:ext>
            </a:extLst>
          </p:cNvPr>
          <p:cNvSpPr/>
          <p:nvPr/>
        </p:nvSpPr>
        <p:spPr>
          <a:xfrm>
            <a:off x="3111066" y="2316708"/>
            <a:ext cx="1268540" cy="1845014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F746148-47D0-B8E1-2154-2399178A9C76}"/>
              </a:ext>
            </a:extLst>
          </p:cNvPr>
          <p:cNvSpPr/>
          <p:nvPr/>
        </p:nvSpPr>
        <p:spPr>
          <a:xfrm>
            <a:off x="3132731" y="4752115"/>
            <a:ext cx="1268540" cy="592518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859EB615-470B-BF30-962C-157382EAB4B6}"/>
              </a:ext>
            </a:extLst>
          </p:cNvPr>
          <p:cNvSpPr txBox="1">
            <a:spLocks/>
          </p:cNvSpPr>
          <p:nvPr/>
        </p:nvSpPr>
        <p:spPr>
          <a:xfrm>
            <a:off x="1965597" y="286351"/>
            <a:ext cx="8260806" cy="84762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 defTabSz="685800"/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Microbiome features predict combat wound outcomes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D9514F1-53F8-996A-8A00-CEBBEC2A1AF2}"/>
              </a:ext>
            </a:extLst>
          </p:cNvPr>
          <p:cNvGrpSpPr/>
          <p:nvPr/>
        </p:nvGrpSpPr>
        <p:grpSpPr>
          <a:xfrm>
            <a:off x="237485" y="260871"/>
            <a:ext cx="1159515" cy="624958"/>
            <a:chOff x="1231447" y="3587482"/>
            <a:chExt cx="2197554" cy="1196065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69403D1-9D43-E34C-C829-9E0C0577A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20627" r="50596" b="14620"/>
            <a:stretch>
              <a:fillRect/>
            </a:stretch>
          </p:blipFill>
          <p:spPr>
            <a:xfrm>
              <a:off x="1231447" y="3587482"/>
              <a:ext cx="2197554" cy="66610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7CF53B2-3616-F045-9C48-E01F24EC8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0596" t="21001" b="21000"/>
            <a:stretch>
              <a:fillRect/>
            </a:stretch>
          </p:blipFill>
          <p:spPr>
            <a:xfrm>
              <a:off x="1231447" y="4186915"/>
              <a:ext cx="2197554" cy="596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86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"/>
          <p:cNvSpPr txBox="1">
            <a:spLocks noGrp="1"/>
          </p:cNvSpPr>
          <p:nvPr>
            <p:ph type="sldNum" idx="12"/>
          </p:nvPr>
        </p:nvSpPr>
        <p:spPr>
          <a:xfrm>
            <a:off x="5845716" y="6476430"/>
            <a:ext cx="500569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6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6810F0-E5DF-5E59-3629-7947666316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31" r="17900" b="4426"/>
          <a:stretch>
            <a:fillRect/>
          </a:stretch>
        </p:blipFill>
        <p:spPr>
          <a:xfrm>
            <a:off x="5881364" y="1534107"/>
            <a:ext cx="4682174" cy="51008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D55352-A2CA-9FFB-D70C-E224E1C541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0453"/>
          <a:stretch>
            <a:fillRect/>
          </a:stretch>
        </p:blipFill>
        <p:spPr>
          <a:xfrm>
            <a:off x="537350" y="1348061"/>
            <a:ext cx="4336992" cy="54521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77BAF2-4F53-F46D-3018-957DBF66A6E5}"/>
              </a:ext>
            </a:extLst>
          </p:cNvPr>
          <p:cNvSpPr txBox="1"/>
          <p:nvPr/>
        </p:nvSpPr>
        <p:spPr>
          <a:xfrm>
            <a:off x="9680808" y="4582631"/>
            <a:ext cx="99704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GI taxa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EA3FCC-266E-B392-57F9-F8290BF61DBF}"/>
              </a:ext>
            </a:extLst>
          </p:cNvPr>
          <p:cNvSpPr txBox="1"/>
          <p:nvPr/>
        </p:nvSpPr>
        <p:spPr>
          <a:xfrm>
            <a:off x="5524536" y="1837951"/>
            <a:ext cx="2110929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Environmental taxa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16CA1-2BA0-3A7D-2AF4-C6E674D6BC90}"/>
              </a:ext>
            </a:extLst>
          </p:cNvPr>
          <p:cNvSpPr txBox="1">
            <a:spLocks/>
          </p:cNvSpPr>
          <p:nvPr/>
        </p:nvSpPr>
        <p:spPr>
          <a:xfrm>
            <a:off x="1905221" y="184476"/>
            <a:ext cx="8381558" cy="484487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 defTabSz="685800"/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Microbial networks vary with wound complication severity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6DBAA6C-41DC-76F4-C98D-0E640CE503BC}"/>
              </a:ext>
            </a:extLst>
          </p:cNvPr>
          <p:cNvGrpSpPr/>
          <p:nvPr/>
        </p:nvGrpSpPr>
        <p:grpSpPr>
          <a:xfrm>
            <a:off x="237485" y="260871"/>
            <a:ext cx="1436404" cy="739254"/>
            <a:chOff x="1231447" y="3587482"/>
            <a:chExt cx="2197554" cy="11960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2F07C7-F97D-DE11-3D89-A5736E454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20627" r="50596" b="14620"/>
            <a:stretch>
              <a:fillRect/>
            </a:stretch>
          </p:blipFill>
          <p:spPr>
            <a:xfrm>
              <a:off x="1231447" y="3587482"/>
              <a:ext cx="2197554" cy="66610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96E35E3-3C99-6613-1795-DC6F33B82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0596" t="21001" b="21000"/>
            <a:stretch>
              <a:fillRect/>
            </a:stretch>
          </p:blipFill>
          <p:spPr>
            <a:xfrm>
              <a:off x="1231447" y="4186915"/>
              <a:ext cx="2197554" cy="596632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A258684-1E99-278B-FC58-786C4C0D6D23}"/>
              </a:ext>
            </a:extLst>
          </p:cNvPr>
          <p:cNvSpPr/>
          <p:nvPr/>
        </p:nvSpPr>
        <p:spPr>
          <a:xfrm>
            <a:off x="4967785" y="4074115"/>
            <a:ext cx="600501" cy="365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BEBE2C-BC01-2100-6B1D-2A4623B10D7B}"/>
              </a:ext>
            </a:extLst>
          </p:cNvPr>
          <p:cNvSpPr/>
          <p:nvPr/>
        </p:nvSpPr>
        <p:spPr>
          <a:xfrm>
            <a:off x="10903022" y="4074115"/>
            <a:ext cx="751628" cy="365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B30725-74A0-F548-66EE-B2401785862A}"/>
              </a:ext>
            </a:extLst>
          </p:cNvPr>
          <p:cNvSpPr txBox="1"/>
          <p:nvPr/>
        </p:nvSpPr>
        <p:spPr>
          <a:xfrm>
            <a:off x="7495581" y="1216686"/>
            <a:ext cx="2724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Multiple complications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5455E4-F93D-D374-F411-63676E24AA3F}"/>
              </a:ext>
            </a:extLst>
          </p:cNvPr>
          <p:cNvSpPr txBox="1"/>
          <p:nvPr/>
        </p:nvSpPr>
        <p:spPr>
          <a:xfrm>
            <a:off x="1673889" y="1186702"/>
            <a:ext cx="2326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No complications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840C0F-D615-AAA6-9E49-90F12F789543}"/>
              </a:ext>
            </a:extLst>
          </p:cNvPr>
          <p:cNvGrpSpPr/>
          <p:nvPr/>
        </p:nvGrpSpPr>
        <p:grpSpPr>
          <a:xfrm>
            <a:off x="10306323" y="1534107"/>
            <a:ext cx="1649112" cy="535512"/>
            <a:chOff x="4940489" y="3392245"/>
            <a:chExt cx="1649112" cy="53551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39D5605-0D9A-37E4-AFF5-D09F058D9C73}"/>
                </a:ext>
              </a:extLst>
            </p:cNvPr>
            <p:cNvCxnSpPr>
              <a:cxnSpLocks/>
            </p:cNvCxnSpPr>
            <p:nvPr/>
          </p:nvCxnSpPr>
          <p:spPr>
            <a:xfrm>
              <a:off x="4940489" y="3565774"/>
              <a:ext cx="383256" cy="0"/>
            </a:xfrm>
            <a:prstGeom prst="line">
              <a:avLst/>
            </a:prstGeom>
            <a:ln w="76200">
              <a:solidFill>
                <a:srgbClr val="4DA79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04BD7FD-C174-14E3-7235-3E18D80B503A}"/>
                </a:ext>
              </a:extLst>
            </p:cNvPr>
            <p:cNvSpPr txBox="1"/>
            <p:nvPr/>
          </p:nvSpPr>
          <p:spPr>
            <a:xfrm>
              <a:off x="5201737" y="3392245"/>
              <a:ext cx="13584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positive (taxa)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DE2F9DC-74E5-1070-D62C-83CDD5150794}"/>
                </a:ext>
              </a:extLst>
            </p:cNvPr>
            <p:cNvCxnSpPr>
              <a:cxnSpLocks/>
            </p:cNvCxnSpPr>
            <p:nvPr/>
          </p:nvCxnSpPr>
          <p:spPr>
            <a:xfrm>
              <a:off x="4940489" y="3811335"/>
              <a:ext cx="383256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B6A1D66-24BD-3E59-47C2-D98E3037CD96}"/>
                </a:ext>
              </a:extLst>
            </p:cNvPr>
            <p:cNvSpPr txBox="1"/>
            <p:nvPr/>
          </p:nvSpPr>
          <p:spPr>
            <a:xfrm>
              <a:off x="5231169" y="3619980"/>
              <a:ext cx="13584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negative (taxa)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2025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A178095-D5D9-5444-24F8-59F2BE6B9B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9787"/>
          <a:stretch>
            <a:fillRect/>
          </a:stretch>
        </p:blipFill>
        <p:spPr>
          <a:xfrm>
            <a:off x="537350" y="1348061"/>
            <a:ext cx="4373298" cy="5452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8A5B99-5E33-AE52-3C2C-1BFFF121F6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59" r="20405" b="5788"/>
          <a:stretch>
            <a:fillRect/>
          </a:stretch>
        </p:blipFill>
        <p:spPr>
          <a:xfrm>
            <a:off x="5663171" y="1580616"/>
            <a:ext cx="4623608" cy="52195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4D6AA62-7EC8-D00D-7B55-5ECEC878180F}"/>
              </a:ext>
            </a:extLst>
          </p:cNvPr>
          <p:cNvSpPr txBox="1"/>
          <p:nvPr/>
        </p:nvSpPr>
        <p:spPr>
          <a:xfrm>
            <a:off x="7006206" y="1177682"/>
            <a:ext cx="2724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Multiple complications</a:t>
            </a:r>
          </a:p>
        </p:txBody>
      </p:sp>
      <p:sp>
        <p:nvSpPr>
          <p:cNvPr id="87" name="Google Shape;87;p2"/>
          <p:cNvSpPr txBox="1">
            <a:spLocks noGrp="1"/>
          </p:cNvSpPr>
          <p:nvPr>
            <p:ph type="sldNum" idx="12"/>
          </p:nvPr>
        </p:nvSpPr>
        <p:spPr>
          <a:xfrm>
            <a:off x="5845716" y="6476430"/>
            <a:ext cx="500569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7</a:t>
            </a:fld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1D1B7B-7923-35E6-2C09-6700A2F3885C}"/>
              </a:ext>
            </a:extLst>
          </p:cNvPr>
          <p:cNvSpPr txBox="1">
            <a:spLocks/>
          </p:cNvSpPr>
          <p:nvPr/>
        </p:nvSpPr>
        <p:spPr>
          <a:xfrm>
            <a:off x="1905221" y="184476"/>
            <a:ext cx="8381558" cy="484487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 defTabSz="685800"/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Microbial networks vary with wound complication severity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B93670-9CF2-262B-CA4A-53FC319C61E6}"/>
              </a:ext>
            </a:extLst>
          </p:cNvPr>
          <p:cNvSpPr txBox="1"/>
          <p:nvPr/>
        </p:nvSpPr>
        <p:spPr>
          <a:xfrm>
            <a:off x="1673889" y="1186702"/>
            <a:ext cx="2326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No complications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54169E-1FF2-378D-3516-9514C8F1792F}"/>
              </a:ext>
            </a:extLst>
          </p:cNvPr>
          <p:cNvGrpSpPr/>
          <p:nvPr/>
        </p:nvGrpSpPr>
        <p:grpSpPr>
          <a:xfrm>
            <a:off x="237485" y="260871"/>
            <a:ext cx="1436404" cy="739254"/>
            <a:chOff x="1231447" y="3587482"/>
            <a:chExt cx="2197554" cy="11960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4777EF1-3E4B-4045-8C2A-F8BC7646D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20627" r="50596" b="14620"/>
            <a:stretch>
              <a:fillRect/>
            </a:stretch>
          </p:blipFill>
          <p:spPr>
            <a:xfrm>
              <a:off x="1231447" y="3587482"/>
              <a:ext cx="2197554" cy="66610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A088B17-AB11-019A-1CA3-9420E3F8B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0596" t="21001" b="21000"/>
            <a:stretch>
              <a:fillRect/>
            </a:stretch>
          </p:blipFill>
          <p:spPr>
            <a:xfrm>
              <a:off x="1231447" y="4186915"/>
              <a:ext cx="2197554" cy="59663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EC5D377-AD94-D096-7291-EB9CCA23E120}"/>
              </a:ext>
            </a:extLst>
          </p:cNvPr>
          <p:cNvSpPr txBox="1"/>
          <p:nvPr/>
        </p:nvSpPr>
        <p:spPr>
          <a:xfrm>
            <a:off x="5961491" y="3116714"/>
            <a:ext cx="2866911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proinflammatory cytokines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018DF5-9A37-3BB1-9FD3-8594855DAD45}"/>
              </a:ext>
            </a:extLst>
          </p:cNvPr>
          <p:cNvSpPr txBox="1"/>
          <p:nvPr/>
        </p:nvSpPr>
        <p:spPr>
          <a:xfrm>
            <a:off x="9232597" y="4708855"/>
            <a:ext cx="99704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GI taxa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E4B01F-1478-F5C7-FF48-133C9ED326A8}"/>
              </a:ext>
            </a:extLst>
          </p:cNvPr>
          <p:cNvSpPr txBox="1"/>
          <p:nvPr/>
        </p:nvSpPr>
        <p:spPr>
          <a:xfrm>
            <a:off x="5540341" y="1946129"/>
            <a:ext cx="2110929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Environmental taxa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B08F083-5BD9-EA9F-1607-FA3A882788F6}"/>
              </a:ext>
            </a:extLst>
          </p:cNvPr>
          <p:cNvSpPr/>
          <p:nvPr/>
        </p:nvSpPr>
        <p:spPr>
          <a:xfrm>
            <a:off x="4967785" y="4074115"/>
            <a:ext cx="600501" cy="365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CCDEE9-644B-DB44-606E-484F64557F3A}"/>
              </a:ext>
            </a:extLst>
          </p:cNvPr>
          <p:cNvSpPr/>
          <p:nvPr/>
        </p:nvSpPr>
        <p:spPr>
          <a:xfrm>
            <a:off x="10852244" y="3671248"/>
            <a:ext cx="639171" cy="476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697AE4C-2AEF-8608-D8C5-E061EF778B27}"/>
              </a:ext>
            </a:extLst>
          </p:cNvPr>
          <p:cNvGrpSpPr/>
          <p:nvPr/>
        </p:nvGrpSpPr>
        <p:grpSpPr>
          <a:xfrm>
            <a:off x="10097555" y="1394447"/>
            <a:ext cx="2035448" cy="809178"/>
            <a:chOff x="10474648" y="1425892"/>
            <a:chExt cx="2035448" cy="80917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E676CDC-EC9C-2E9B-B794-8E69EF9EE706}"/>
                </a:ext>
              </a:extLst>
            </p:cNvPr>
            <p:cNvGrpSpPr/>
            <p:nvPr/>
          </p:nvGrpSpPr>
          <p:grpSpPr>
            <a:xfrm>
              <a:off x="10474648" y="1425892"/>
              <a:ext cx="1649112" cy="570348"/>
              <a:chOff x="4940489" y="3392245"/>
              <a:chExt cx="1649112" cy="570348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1DF13A5-796E-8BDA-CE08-AF42AC800E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0489" y="3565774"/>
                <a:ext cx="383256" cy="0"/>
              </a:xfrm>
              <a:prstGeom prst="line">
                <a:avLst/>
              </a:prstGeom>
              <a:ln w="76200">
                <a:solidFill>
                  <a:srgbClr val="4DA79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7747271-D030-28FD-2D1E-2EEAEDB1E5BE}"/>
                  </a:ext>
                </a:extLst>
              </p:cNvPr>
              <p:cNvSpPr txBox="1"/>
              <p:nvPr/>
            </p:nvSpPr>
            <p:spPr>
              <a:xfrm>
                <a:off x="5201737" y="3392245"/>
                <a:ext cx="13584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ysClr val="windowText" lastClr="000000"/>
                    </a:solidFill>
                    <a:cs typeface="Arial" panose="020B0604020202020204" pitchFamily="34" charset="0"/>
                  </a:rPr>
                  <a:t>positive (taxa)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683553E-2DB7-F255-A7B4-128A999CD6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0489" y="3811335"/>
                <a:ext cx="383256" cy="0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0F4F84B-F43D-25E5-AA8B-C181384C96F3}"/>
                  </a:ext>
                </a:extLst>
              </p:cNvPr>
              <p:cNvSpPr txBox="1"/>
              <p:nvPr/>
            </p:nvSpPr>
            <p:spPr>
              <a:xfrm>
                <a:off x="5231169" y="3654816"/>
                <a:ext cx="13584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ysClr val="windowText" lastClr="000000"/>
                    </a:solidFill>
                    <a:cs typeface="Arial" panose="020B0604020202020204" pitchFamily="34" charset="0"/>
                  </a:rPr>
                  <a:t>negative (taxa)</a:t>
                </a: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C856C52-70F4-BFDB-722E-50F8FA31E7EA}"/>
                </a:ext>
              </a:extLst>
            </p:cNvPr>
            <p:cNvCxnSpPr>
              <a:cxnSpLocks/>
            </p:cNvCxnSpPr>
            <p:nvPr/>
          </p:nvCxnSpPr>
          <p:spPr>
            <a:xfrm>
              <a:off x="10477697" y="2092521"/>
              <a:ext cx="383256" cy="0"/>
            </a:xfrm>
            <a:prstGeom prst="line">
              <a:avLst/>
            </a:prstGeom>
            <a:ln w="76200">
              <a:solidFill>
                <a:srgbClr val="9C15E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6469387-BDF2-3D4C-D503-3AD501982350}"/>
                </a:ext>
              </a:extLst>
            </p:cNvPr>
            <p:cNvSpPr txBox="1"/>
            <p:nvPr/>
          </p:nvSpPr>
          <p:spPr>
            <a:xfrm>
              <a:off x="10742250" y="1927293"/>
              <a:ext cx="17678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positive (cytokines)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0CF2F024-3894-08FA-5D3C-82B9F8F72F68}"/>
              </a:ext>
            </a:extLst>
          </p:cNvPr>
          <p:cNvSpPr/>
          <p:nvPr/>
        </p:nvSpPr>
        <p:spPr>
          <a:xfrm>
            <a:off x="8696273" y="2566219"/>
            <a:ext cx="522075" cy="54767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7ABC200-1D39-88D5-8BCF-DF047975A20E}"/>
              </a:ext>
            </a:extLst>
          </p:cNvPr>
          <p:cNvSpPr/>
          <p:nvPr/>
        </p:nvSpPr>
        <p:spPr>
          <a:xfrm>
            <a:off x="8465052" y="4074115"/>
            <a:ext cx="522075" cy="54767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4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56241FA2-5337-E9D2-FFE5-7C021869E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7286C8C-71C0-832F-F845-29CEA4215629}"/>
              </a:ext>
            </a:extLst>
          </p:cNvPr>
          <p:cNvSpPr txBox="1">
            <a:spLocks/>
          </p:cNvSpPr>
          <p:nvPr/>
        </p:nvSpPr>
        <p:spPr>
          <a:xfrm>
            <a:off x="1961308" y="237409"/>
            <a:ext cx="9436068" cy="484487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 defTabSz="685800"/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omic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integration effectively distinguishes wound outcomes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B9F926-4334-E41F-B201-3CC975386A1B}"/>
              </a:ext>
            </a:extLst>
          </p:cNvPr>
          <p:cNvGrpSpPr/>
          <p:nvPr/>
        </p:nvGrpSpPr>
        <p:grpSpPr>
          <a:xfrm>
            <a:off x="237485" y="260871"/>
            <a:ext cx="1436404" cy="739254"/>
            <a:chOff x="1231447" y="3587482"/>
            <a:chExt cx="2197554" cy="11960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9F1DEC1-70D5-BF74-AD67-5E430B853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0627" r="50596" b="14620"/>
            <a:stretch>
              <a:fillRect/>
            </a:stretch>
          </p:blipFill>
          <p:spPr>
            <a:xfrm>
              <a:off x="1231447" y="3587482"/>
              <a:ext cx="2197554" cy="66610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91D8716-8425-8FE8-CE1C-98D363D96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0596" t="21001" b="21000"/>
            <a:stretch>
              <a:fillRect/>
            </a:stretch>
          </p:blipFill>
          <p:spPr>
            <a:xfrm>
              <a:off x="1231447" y="4186915"/>
              <a:ext cx="2197554" cy="59663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787C87B-41D1-805B-BA4A-313308D61420}"/>
              </a:ext>
            </a:extLst>
          </p:cNvPr>
          <p:cNvGrpSpPr/>
          <p:nvPr/>
        </p:nvGrpSpPr>
        <p:grpSpPr>
          <a:xfrm>
            <a:off x="551073" y="1216936"/>
            <a:ext cx="4234035" cy="369332"/>
            <a:chOff x="5090616" y="5979149"/>
            <a:chExt cx="4234035" cy="36933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8B1CE63-2913-FB18-46DA-BC330E91CD5B}"/>
                </a:ext>
              </a:extLst>
            </p:cNvPr>
            <p:cNvSpPr/>
            <p:nvPr/>
          </p:nvSpPr>
          <p:spPr>
            <a:xfrm>
              <a:off x="7207634" y="6047811"/>
              <a:ext cx="218364" cy="218364"/>
            </a:xfrm>
            <a:prstGeom prst="ellipse">
              <a:avLst/>
            </a:prstGeom>
            <a:solidFill>
              <a:srgbClr val="9C15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D707F5C-45EF-FC27-458A-C03A2F68CE5B}"/>
                </a:ext>
              </a:extLst>
            </p:cNvPr>
            <p:cNvSpPr/>
            <p:nvPr/>
          </p:nvSpPr>
          <p:spPr>
            <a:xfrm>
              <a:off x="5090616" y="6047811"/>
              <a:ext cx="218364" cy="218364"/>
            </a:xfrm>
            <a:prstGeom prst="ellipse">
              <a:avLst/>
            </a:prstGeom>
            <a:solidFill>
              <a:srgbClr val="6383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F0E89C1-C102-F4D1-E33C-788D4E12D4CB}"/>
                </a:ext>
              </a:extLst>
            </p:cNvPr>
            <p:cNvSpPr txBox="1"/>
            <p:nvPr/>
          </p:nvSpPr>
          <p:spPr>
            <a:xfrm>
              <a:off x="5281683" y="5979149"/>
              <a:ext cx="1925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Healed wounds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4C2CDD4-2091-E537-EA80-D6BFFE2D91B0}"/>
                </a:ext>
              </a:extLst>
            </p:cNvPr>
            <p:cNvSpPr txBox="1"/>
            <p:nvPr/>
          </p:nvSpPr>
          <p:spPr>
            <a:xfrm>
              <a:off x="7398700" y="5979149"/>
              <a:ext cx="1925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Failed wounds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B16282A-F880-4662-5954-F63E78B195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t="6654" r="70524"/>
          <a:stretch>
            <a:fillRect/>
          </a:stretch>
        </p:blipFill>
        <p:spPr>
          <a:xfrm>
            <a:off x="1" y="2315459"/>
            <a:ext cx="4044462" cy="384564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AA32418-3747-C2CD-8624-D068C74A3218}"/>
              </a:ext>
            </a:extLst>
          </p:cNvPr>
          <p:cNvSpPr txBox="1"/>
          <p:nvPr/>
        </p:nvSpPr>
        <p:spPr>
          <a:xfrm>
            <a:off x="1073387" y="2066434"/>
            <a:ext cx="2467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Data-level vectors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B310898-5FF8-749D-63B8-14265905065D}"/>
              </a:ext>
            </a:extLst>
          </p:cNvPr>
          <p:cNvSpPr txBox="1"/>
          <p:nvPr/>
        </p:nvSpPr>
        <p:spPr>
          <a:xfrm>
            <a:off x="1470639" y="5074168"/>
            <a:ext cx="1504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metagenomics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C4EEF4-9CF1-1A4A-AE39-F0BC35DA9BEB}"/>
              </a:ext>
            </a:extLst>
          </p:cNvPr>
          <p:cNvSpPr txBox="1"/>
          <p:nvPr/>
        </p:nvSpPr>
        <p:spPr>
          <a:xfrm>
            <a:off x="2248880" y="2497115"/>
            <a:ext cx="1630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host proteomics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97492CE-3067-3980-DD06-25FC4FA551D8}"/>
              </a:ext>
            </a:extLst>
          </p:cNvPr>
          <p:cNvSpPr txBox="1"/>
          <p:nvPr/>
        </p:nvSpPr>
        <p:spPr>
          <a:xfrm>
            <a:off x="660255" y="3594449"/>
            <a:ext cx="2019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host transcriptomics</a:t>
            </a:r>
          </a:p>
        </p:txBody>
      </p:sp>
    </p:spTree>
    <p:extLst>
      <p:ext uri="{BB962C8B-B14F-4D97-AF65-F5344CB8AC3E}">
        <p14:creationId xmlns:p14="http://schemas.microsoft.com/office/powerpoint/2010/main" val="83818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15F7B639-09E2-C12C-772A-54D44D030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5D51697-5A08-1F25-7B7D-A19D619D991A}"/>
              </a:ext>
            </a:extLst>
          </p:cNvPr>
          <p:cNvSpPr txBox="1">
            <a:spLocks/>
          </p:cNvSpPr>
          <p:nvPr/>
        </p:nvSpPr>
        <p:spPr>
          <a:xfrm>
            <a:off x="1961308" y="237409"/>
            <a:ext cx="9436068" cy="484487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 defTabSz="685800"/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omic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integration effectively distinguishes wound outcomes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2809A1-A5A3-941F-12EA-922B8F204AA8}"/>
              </a:ext>
            </a:extLst>
          </p:cNvPr>
          <p:cNvGrpSpPr/>
          <p:nvPr/>
        </p:nvGrpSpPr>
        <p:grpSpPr>
          <a:xfrm>
            <a:off x="237485" y="260871"/>
            <a:ext cx="1436404" cy="739254"/>
            <a:chOff x="1231447" y="3587482"/>
            <a:chExt cx="2197554" cy="11960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CA12ACF-12D4-0476-09E4-F5D68AFB6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0627" r="50596" b="14620"/>
            <a:stretch>
              <a:fillRect/>
            </a:stretch>
          </p:blipFill>
          <p:spPr>
            <a:xfrm>
              <a:off x="1231447" y="3587482"/>
              <a:ext cx="2197554" cy="66610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162EE39-7DED-EEAA-237D-AA2F60EC5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0596" t="21001" b="21000"/>
            <a:stretch>
              <a:fillRect/>
            </a:stretch>
          </p:blipFill>
          <p:spPr>
            <a:xfrm>
              <a:off x="1231447" y="4186915"/>
              <a:ext cx="2197554" cy="59663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1542EC8-2EBB-90A0-04AB-6FEDBC3FCE26}"/>
              </a:ext>
            </a:extLst>
          </p:cNvPr>
          <p:cNvGrpSpPr/>
          <p:nvPr/>
        </p:nvGrpSpPr>
        <p:grpSpPr>
          <a:xfrm>
            <a:off x="551073" y="1216936"/>
            <a:ext cx="4234035" cy="369332"/>
            <a:chOff x="5090616" y="5979149"/>
            <a:chExt cx="4234035" cy="36933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91476B1-F9C9-2FC2-B443-B9A16315D501}"/>
                </a:ext>
              </a:extLst>
            </p:cNvPr>
            <p:cNvSpPr/>
            <p:nvPr/>
          </p:nvSpPr>
          <p:spPr>
            <a:xfrm>
              <a:off x="7207634" y="6047811"/>
              <a:ext cx="218364" cy="218364"/>
            </a:xfrm>
            <a:prstGeom prst="ellipse">
              <a:avLst/>
            </a:prstGeom>
            <a:solidFill>
              <a:srgbClr val="9C15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397BC38-BF35-481D-8C54-6ED36A4885FA}"/>
                </a:ext>
              </a:extLst>
            </p:cNvPr>
            <p:cNvSpPr/>
            <p:nvPr/>
          </p:nvSpPr>
          <p:spPr>
            <a:xfrm>
              <a:off x="5090616" y="6047811"/>
              <a:ext cx="218364" cy="218364"/>
            </a:xfrm>
            <a:prstGeom prst="ellipse">
              <a:avLst/>
            </a:prstGeom>
            <a:solidFill>
              <a:srgbClr val="6383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E8AFF6B-E13C-C8A7-772A-D0CAB2F341CF}"/>
                </a:ext>
              </a:extLst>
            </p:cNvPr>
            <p:cNvSpPr txBox="1"/>
            <p:nvPr/>
          </p:nvSpPr>
          <p:spPr>
            <a:xfrm>
              <a:off x="5281683" y="5979149"/>
              <a:ext cx="1925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Healed wounds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8C0DBE4-7BE3-F392-E5D7-E462D7A1EA19}"/>
                </a:ext>
              </a:extLst>
            </p:cNvPr>
            <p:cNvSpPr txBox="1"/>
            <p:nvPr/>
          </p:nvSpPr>
          <p:spPr>
            <a:xfrm>
              <a:off x="7398700" y="5979149"/>
              <a:ext cx="1925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Failed wounds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C30561D-3913-AD32-2067-AD07990724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t="6654" r="41732"/>
          <a:stretch>
            <a:fillRect/>
          </a:stretch>
        </p:blipFill>
        <p:spPr>
          <a:xfrm>
            <a:off x="0" y="2315459"/>
            <a:ext cx="7995137" cy="384564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EDE2BC5-5A3A-7C1A-4241-B79CEBDBDA55}"/>
              </a:ext>
            </a:extLst>
          </p:cNvPr>
          <p:cNvSpPr txBox="1"/>
          <p:nvPr/>
        </p:nvSpPr>
        <p:spPr>
          <a:xfrm>
            <a:off x="1073387" y="2066434"/>
            <a:ext cx="2467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Data-level vectors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99DF1A-E067-7022-9D6B-1FCB4B0C4C48}"/>
              </a:ext>
            </a:extLst>
          </p:cNvPr>
          <p:cNvSpPr txBox="1"/>
          <p:nvPr/>
        </p:nvSpPr>
        <p:spPr>
          <a:xfrm>
            <a:off x="1470639" y="5074168"/>
            <a:ext cx="1504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metagenomics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D6603F-B81D-9713-6CC0-69877749714E}"/>
              </a:ext>
            </a:extLst>
          </p:cNvPr>
          <p:cNvSpPr txBox="1"/>
          <p:nvPr/>
        </p:nvSpPr>
        <p:spPr>
          <a:xfrm>
            <a:off x="2248880" y="2497115"/>
            <a:ext cx="1630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host proteomics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FFD6B6-24B2-30ED-9DCE-81DC21B7DC86}"/>
              </a:ext>
            </a:extLst>
          </p:cNvPr>
          <p:cNvSpPr txBox="1"/>
          <p:nvPr/>
        </p:nvSpPr>
        <p:spPr>
          <a:xfrm>
            <a:off x="660255" y="3594449"/>
            <a:ext cx="2019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host transcriptomics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B9426D-1D45-E00B-8A00-FA1489731586}"/>
              </a:ext>
            </a:extLst>
          </p:cNvPr>
          <p:cNvSpPr txBox="1"/>
          <p:nvPr/>
        </p:nvSpPr>
        <p:spPr>
          <a:xfrm>
            <a:off x="4276560" y="1789436"/>
            <a:ext cx="3638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Specimen-level centroids with multi-</a:t>
            </a:r>
            <a:r>
              <a:rPr lang="en-US" b="1" dirty="0" err="1">
                <a:solidFill>
                  <a:sysClr val="windowText" lastClr="000000"/>
                </a:solidFill>
                <a:cs typeface="Arial" panose="020B0604020202020204" pitchFamily="34" charset="0"/>
              </a:rPr>
              <a:t>omic</a:t>
            </a:r>
            <a:r>
              <a:rPr lang="en-US" b="1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vectors</a:t>
            </a:r>
          </a:p>
        </p:txBody>
      </p:sp>
    </p:spTree>
    <p:extLst>
      <p:ext uri="{BB962C8B-B14F-4D97-AF65-F5344CB8AC3E}">
        <p14:creationId xmlns:p14="http://schemas.microsoft.com/office/powerpoint/2010/main" val="459046222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5F059441-9832-334E-92B2-478FB950A103}" vid="{84D85146-E095-EC40-87B7-7FF6588318BB}"/>
    </a:ext>
  </a:extLst>
</a:theme>
</file>

<file path=ppt/theme/theme2.xml><?xml version="1.0" encoding="utf-8"?>
<a:theme xmlns:a="http://schemas.openxmlformats.org/drawingml/2006/main" name="Elemental Nav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5F059441-9832-334E-92B2-478FB950A103}" vid="{EFBBE62B-2702-F542-8EF6-7C64180AE12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8CE4DFD6590746BF79C031605283F1" ma:contentTypeVersion="15" ma:contentTypeDescription="Create a new document." ma:contentTypeScope="" ma:versionID="f861d932f8c2571c942809486b31595d">
  <xsd:schema xmlns:xsd="http://www.w3.org/2001/XMLSchema" xmlns:xs="http://www.w3.org/2001/XMLSchema" xmlns:p="http://schemas.microsoft.com/office/2006/metadata/properties" xmlns:ns2="1fcefbb1-3cd4-4f76-bca8-277149e9cb2e" xmlns:ns3="16def0d5-3fd6-4c70-b9c9-54c2f38dbc03" targetNamespace="http://schemas.microsoft.com/office/2006/metadata/properties" ma:root="true" ma:fieldsID="ce6ae0412eb56a46bb7dd979781f3734" ns2:_="" ns3:_="">
    <xsd:import namespace="1fcefbb1-3cd4-4f76-bca8-277149e9cb2e"/>
    <xsd:import namespace="16def0d5-3fd6-4c70-b9c9-54c2f38dbc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SearchProperties" minOccurs="0"/>
                <xsd:element ref="ns2:Thumbn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cefbb1-3cd4-4f76-bca8-277149e9cb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3a22c89-3912-4715-9657-2989270db28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humbnails" ma:index="22" nillable="true" ma:displayName="Thumbnails" ma:format="Thumbnail" ma:internalName="Thumbnails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def0d5-3fd6-4c70-b9c9-54c2f38dbc0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6def0d5-3fd6-4c70-b9c9-54c2f38dbc03">
      <UserInfo>
        <DisplayName>Vander Vorst, Mitch</DisplayName>
        <AccountId>10</AccountId>
        <AccountType/>
      </UserInfo>
      <UserInfo>
        <DisplayName>Bishop, Breanna</DisplayName>
        <AccountId>9</AccountId>
        <AccountType/>
      </UserInfo>
      <UserInfo>
        <DisplayName>Connors, Corey</DisplayName>
        <AccountId>11</AccountId>
        <AccountType/>
      </UserInfo>
      <UserInfo>
        <DisplayName>svc-sharegate</DisplayName>
        <AccountId>44</AccountId>
        <AccountType/>
      </UserInfo>
      <UserInfo>
        <DisplayName>SharingLinks.3fc3c0ef-bf7b-4085-b901-2737b0950107.OrganizationEdit.9bcf96ed-bba8-4f75-a760-3a02278e7bf0</DisplayName>
        <AccountId>66</AccountId>
        <AccountType/>
      </UserInfo>
      <UserInfo>
        <DisplayName>Kamoroff, Beth Paige</DisplayName>
        <AccountId>56</AccountId>
        <AccountType/>
      </UserInfo>
      <UserInfo>
        <DisplayName>Paschal, Katherine</DisplayName>
        <AccountId>40</AccountId>
        <AccountType/>
      </UserInfo>
      <UserInfo>
        <DisplayName>Diaz, Alii</DisplayName>
        <AccountId>19</AccountId>
        <AccountType/>
      </UserInfo>
      <UserInfo>
        <DisplayName>Piccone, Ashley Nicole</DisplayName>
        <AccountId>65</AccountId>
        <AccountType/>
      </UserInfo>
    </SharedWithUsers>
    <lcf76f155ced4ddcb4097134ff3c332f xmlns="1fcefbb1-3cd4-4f76-bca8-277149e9cb2e">
      <Terms xmlns="http://schemas.microsoft.com/office/infopath/2007/PartnerControls"/>
    </lcf76f155ced4ddcb4097134ff3c332f>
    <Thumbnails xmlns="1fcefbb1-3cd4-4f76-bca8-277149e9cb2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D1984F-FDCE-44D7-8C60-14E145E40588}">
  <ds:schemaRefs>
    <ds:schemaRef ds:uri="16def0d5-3fd6-4c70-b9c9-54c2f38dbc03"/>
    <ds:schemaRef ds:uri="1fcefbb1-3cd4-4f76-bca8-277149e9cb2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274EDC0-542C-4316-BAE8-CCB5B20E4B3F}">
  <ds:schemaRefs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http://purl.org/dc/terms/"/>
    <ds:schemaRef ds:uri="16def0d5-3fd6-4c70-b9c9-54c2f38dbc03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1fcefbb1-3cd4-4f76-bca8-277149e9cb2e"/>
  </ds:schemaRefs>
</ds:datastoreItem>
</file>

<file path=customXml/itemProps3.xml><?xml version="1.0" encoding="utf-8"?>
<ds:datastoreItem xmlns:ds="http://schemas.openxmlformats.org/officeDocument/2006/customXml" ds:itemID="{E5380E02-140B-4F0E-BE4A-F3840F07939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unclassified-powerpoint-2024-dec-20</Template>
  <TotalTime>208</TotalTime>
  <Words>644</Words>
  <Application>Microsoft Office PowerPoint</Application>
  <PresentationFormat>Widescreen</PresentationFormat>
  <Paragraphs>186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Aptos</vt:lpstr>
      <vt:lpstr>Aptos Display</vt:lpstr>
      <vt:lpstr>Aptos Light</vt:lpstr>
      <vt:lpstr>Aptos SemiBold</vt:lpstr>
      <vt:lpstr>Arial</vt:lpstr>
      <vt:lpstr>Calibri</vt:lpstr>
      <vt:lpstr>Franklin Gothic</vt:lpstr>
      <vt:lpstr>Helvetica</vt:lpstr>
      <vt:lpstr>White</vt:lpstr>
      <vt:lpstr>Elemental Navy</vt:lpstr>
      <vt:lpstr>Metagenomic applications for military health and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Kok, Car Reen</dc:creator>
  <cp:keywords/>
  <dc:description/>
  <cp:lastModifiedBy>Kok, Car Reen</cp:lastModifiedBy>
  <cp:revision>9</cp:revision>
  <dcterms:created xsi:type="dcterms:W3CDTF">2025-11-10T18:38:48Z</dcterms:created>
  <dcterms:modified xsi:type="dcterms:W3CDTF">2025-11-17T21:59:32Z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0x010100088CE4DFD6590746BF79C031605283F1</vt:lpwstr>
  </property>
  <property fmtid="{D5CDD505-2E9C-101B-9397-08002B2CF9AE}" pid="3" name="MediaServiceImageTags">
    <vt:lpwstr/>
  </property>
</Properties>
</file>