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257" r:id="rId2"/>
    <p:sldId id="350" r:id="rId3"/>
    <p:sldId id="343" r:id="rId4"/>
    <p:sldId id="348" r:id="rId5"/>
    <p:sldId id="349" r:id="rId6"/>
    <p:sldId id="4385" r:id="rId7"/>
    <p:sldId id="4382" r:id="rId8"/>
    <p:sldId id="4383" r:id="rId9"/>
    <p:sldId id="4384" r:id="rId10"/>
    <p:sldId id="4386" r:id="rId11"/>
    <p:sldId id="4387" r:id="rId12"/>
    <p:sldId id="342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63" d="100"/>
          <a:sy n="63" d="100"/>
        </p:scale>
        <p:origin x="660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719EDCD-6569-437E-8DC3-13754A81BE54}" type="datetimeFigureOut">
              <a:rPr lang="en-US" smtClean="0"/>
              <a:t>11/8/2025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CAF5CA7-7455-4326-B1B6-2279D21A46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37279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 txBox="1">
            <a:spLocks noGrp="1"/>
          </p:cNvSpPr>
          <p:nvPr>
            <p:ph type="sldNum" idx="12"/>
          </p:nvPr>
        </p:nvSpPr>
        <p:spPr>
          <a:xfrm>
            <a:off x="3973513" y="8831263"/>
            <a:ext cx="3036887" cy="4651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625" tIns="47300" rIns="94625" bIns="473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</a:t>
            </a:fld>
            <a:endParaRPr sz="12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86" name="Google Shape;8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7988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87" name="Google Shape;87;p1:notes"/>
          <p:cNvSpPr txBox="1">
            <a:spLocks noGrp="1"/>
          </p:cNvSpPr>
          <p:nvPr>
            <p:ph type="body" idx="1"/>
          </p:nvPr>
        </p:nvSpPr>
        <p:spPr>
          <a:xfrm>
            <a:off x="935038" y="4414838"/>
            <a:ext cx="5140325" cy="41846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625" tIns="47300" rIns="94625" bIns="473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latin typeface="Times New Roman"/>
                <a:ea typeface="Times New Roman"/>
                <a:cs typeface="Times New Roman"/>
                <a:sym typeface="Times New Roman"/>
              </a:rPr>
              <a:t>The short positioning statement should be 3 – 5 words long.  It should convey your business’s primary objective and who you are.  Plan on 15 seconds for this slide.</a:t>
            </a:r>
            <a:endParaRPr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g30c30b24891_0_0:notes"/>
          <p:cNvSpPr txBox="1">
            <a:spLocks noGrp="1"/>
          </p:cNvSpPr>
          <p:nvPr>
            <p:ph type="body" idx="1"/>
          </p:nvPr>
        </p:nvSpPr>
        <p:spPr>
          <a:xfrm>
            <a:off x="935038" y="4414838"/>
            <a:ext cx="5140200" cy="418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625" tIns="47300" rIns="94625" bIns="47300" anchor="t" anchorCtr="0">
            <a:noAutofit/>
          </a:bodyPr>
          <a:lstStyle/>
          <a:p>
            <a:pPr marL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None/>
            </a:pPr>
            <a:endParaRPr>
              <a:latin typeface="Arial"/>
              <a:ea typeface="Arial"/>
              <a:cs typeface="Arial"/>
              <a:sym typeface="Arial"/>
            </a:endParaRPr>
          </a:p>
          <a:p>
            <a:pPr marL="342900" lvl="0" indent="-292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</a:pPr>
            <a:r>
              <a:rPr lang="en-US" b="1">
                <a:latin typeface="Arial"/>
                <a:ea typeface="Arial"/>
                <a:cs typeface="Arial"/>
                <a:sym typeface="Arial"/>
              </a:rPr>
              <a:t>Nutritious byproducts sent to Landfill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marL="800100" lvl="1" indent="-292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</a:pPr>
            <a:r>
              <a:rPr lang="en-US">
                <a:latin typeface="Arial"/>
                <a:ea typeface="Arial"/>
                <a:cs typeface="Arial"/>
                <a:sym typeface="Arial"/>
              </a:rPr>
              <a:t>10M wet pounds of fruit seed is underutilized in Pacific Northwest United States alone annually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marL="800100" lvl="1" indent="-292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</a:pPr>
            <a:r>
              <a:rPr lang="en-US">
                <a:latin typeface="Arial"/>
                <a:ea typeface="Arial"/>
                <a:cs typeface="Arial"/>
                <a:sym typeface="Arial"/>
              </a:rPr>
              <a:t>40-50M pounds when including peanut skins and entire US</a:t>
            </a:r>
            <a:endParaRPr b="1">
              <a:latin typeface="Arial"/>
              <a:ea typeface="Arial"/>
              <a:cs typeface="Arial"/>
              <a:sym typeface="Arial"/>
            </a:endParaRPr>
          </a:p>
          <a:p>
            <a:pPr marL="800100" lvl="1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</a:pPr>
            <a:r>
              <a:rPr lang="en-US">
                <a:latin typeface="Arial"/>
                <a:ea typeface="Arial"/>
                <a:cs typeface="Arial"/>
                <a:sym typeface="Arial"/>
              </a:rPr>
              <a:t>Composting, throw it out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rial"/>
              <a:ea typeface="Arial"/>
              <a:cs typeface="Arial"/>
              <a:sym typeface="Arial"/>
            </a:endParaRPr>
          </a:p>
          <a:p>
            <a:pPr marL="45720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i="1">
                <a:latin typeface="Arial"/>
                <a:ea typeface="Arial"/>
                <a:cs typeface="Arial"/>
                <a:sym typeface="Arial"/>
              </a:rPr>
              <a:t>“Finely milled fibers meet a technology gap/need for us” </a:t>
            </a:r>
            <a:endParaRPr i="1">
              <a:latin typeface="Arial"/>
              <a:ea typeface="Arial"/>
              <a:cs typeface="Arial"/>
              <a:sym typeface="Arial"/>
            </a:endParaRPr>
          </a:p>
          <a:p>
            <a:pPr marL="45720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Arial"/>
                <a:ea typeface="Arial"/>
                <a:cs typeface="Arial"/>
                <a:sym typeface="Arial"/>
              </a:rPr>
              <a:t>Clive R Norton, Research Fellow, Mondelēz International 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4" name="Google Shape;94;g30c30b24891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7988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AF5CA7-7455-4326-B1B6-2279D21A4615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41940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96726D-ED8F-D683-4F60-BDA0847FDAE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930A8BE-5AF1-DF2D-F211-86A992A8522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02C28E-069A-7AAF-CB20-A36D540C80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372CA3-9658-45E2-B45A-3B5DCE9F9B25}" type="datetimeFigureOut">
              <a:rPr lang="en-US" smtClean="0"/>
              <a:t>11/8/2025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1D0AD9-B0AC-6D72-9CDE-F070A511E3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E4A298-2056-A582-C643-65A7166FFA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D42695-1DA2-4297-9972-9C3512C115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79787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E3FE06-CF3C-04D8-782A-86D3F7DE0E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6841F96-59D8-15F8-2D53-F9DACD70943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751ABE-D7FB-012B-7C47-B4D6C842A3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372CA3-9658-45E2-B45A-3B5DCE9F9B25}" type="datetimeFigureOut">
              <a:rPr lang="en-US" smtClean="0"/>
              <a:t>11/8/2025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E2CC17-E560-F20A-8880-901704BAFA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BCB326-C855-BA36-9928-BBF0DD8623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D42695-1DA2-4297-9972-9C3512C115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72154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3065A31-5155-C96E-BA19-D28904F8FD6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C222472-2BAB-619C-5245-7E073E18ED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60306F-97D2-B225-793D-A710E0B95F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372CA3-9658-45E2-B45A-3B5DCE9F9B25}" type="datetimeFigureOut">
              <a:rPr lang="en-US" smtClean="0"/>
              <a:t>11/8/2025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BA5540-54E8-FFDE-FFCA-987C04F21B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3C1F3F-FD6C-C569-7401-F0F9AEB2F8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D42695-1DA2-4297-9972-9C3512C115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24299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7FE5D9-558D-C832-5615-3A73FD0D88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AD98E2-1E6D-9B2A-CE76-C8FF97CDA1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F311AC-B409-6B2C-27FC-789222562F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372CA3-9658-45E2-B45A-3B5DCE9F9B25}" type="datetimeFigureOut">
              <a:rPr lang="en-US" smtClean="0"/>
              <a:t>11/8/2025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46E027-1222-7F1C-E8D2-484B852BDF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3C2B44-5583-1BD3-9E37-BD8184B6BA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D42695-1DA2-4297-9972-9C3512C115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24901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F2D9C3-2743-55AD-A199-69DAA3CA5E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DD9F50B-BCAE-93D3-E6B4-2EC92BDB50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27C8FB-9721-B46B-50B8-BDCF8D4FE9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372CA3-9658-45E2-B45A-3B5DCE9F9B25}" type="datetimeFigureOut">
              <a:rPr lang="en-US" smtClean="0"/>
              <a:t>11/8/2025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6482DA-9465-AE2C-ADE8-B855F69D8B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35A1F6-CAE0-345D-1E8E-0B75101F92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D42695-1DA2-4297-9972-9C3512C115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75204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19C16B-B4CA-5C5C-29F6-BCEB77D4AA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85CE4E-5CBB-B8C0-04A8-2C8E391618E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C7A4084-C4FD-FC6E-2CC7-395AE655683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B620124-6391-F665-4430-E4202483F4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372CA3-9658-45E2-B45A-3B5DCE9F9B25}" type="datetimeFigureOut">
              <a:rPr lang="en-US" smtClean="0"/>
              <a:t>11/8/2025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E266A91-9FA3-BA8F-BA6F-23DD4A9D47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92B6FEA-E88A-8D28-37D3-8E018A5963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D42695-1DA2-4297-9972-9C3512C115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81504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074AA3-3206-B0AC-A051-C95658F5FB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396DD34-0D7D-11E3-F8FA-BA163D2A40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71D036F-C230-9249-EA47-DF8CD17290D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3E165BA-A074-C59C-800F-B700EE42E40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907DF09-DB56-BD0D-A82A-F31C74B2C22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FDB7E4D-49A3-C33C-D88C-0DE379F74E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372CA3-9658-45E2-B45A-3B5DCE9F9B25}" type="datetimeFigureOut">
              <a:rPr lang="en-US" smtClean="0"/>
              <a:t>11/8/2025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5BAAE65-183C-FFB7-15E3-40924C85FC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F104F15-0C9F-BEA5-5C4D-50E53CAA98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D42695-1DA2-4297-9972-9C3512C115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03333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F9EBC3-B405-E15D-16F3-2F03B3EBC6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FFE9952-1396-FE23-DD5D-8C02348838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372CA3-9658-45E2-B45A-3B5DCE9F9B25}" type="datetimeFigureOut">
              <a:rPr lang="en-US" smtClean="0"/>
              <a:t>11/8/2025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72B4A4B-088B-FA47-4392-7D0A934CFD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00D3BC3-F806-FBD1-DC51-5ED01C8448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D42695-1DA2-4297-9972-9C3512C115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53450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DC7F942-E692-16F7-70C4-7E548DD7BD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372CA3-9658-45E2-B45A-3B5DCE9F9B25}" type="datetimeFigureOut">
              <a:rPr lang="en-US" smtClean="0"/>
              <a:t>11/8/2025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177B31E-E7D3-0080-51E2-668DC3058A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602FFF9-C95B-8B9B-6D93-911102AE73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D42695-1DA2-4297-9972-9C3512C115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16802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663DDF-4F98-E926-1531-394AA0C863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04B8B3-6C14-0B5F-3F25-CED756FF8A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19F30B6-FDC8-2D74-0683-76C89660A8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7A9C2CC-ABB7-B73C-3923-61CD5A1389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372CA3-9658-45E2-B45A-3B5DCE9F9B25}" type="datetimeFigureOut">
              <a:rPr lang="en-US" smtClean="0"/>
              <a:t>11/8/2025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736D0AC-3AC9-F27B-C99F-4805FC2988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8238E4A-5197-3F49-1415-8228A4ADE4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D42695-1DA2-4297-9972-9C3512C115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31068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AD9033-CDF1-C00E-C89C-E726E749A2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0F9C585-4894-6B06-55D7-2ECB897AB26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A225F4B-8FEA-C65C-A738-94B26AFE823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45212B8-9F8D-B31F-A94B-2459B98508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372CA3-9658-45E2-B45A-3B5DCE9F9B25}" type="datetimeFigureOut">
              <a:rPr lang="en-US" smtClean="0"/>
              <a:t>11/8/2025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B561702-55AD-27C0-DFE7-1B3AE09DA7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4E02BBC-CE39-A455-CD0D-1DAED94BAA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D42695-1DA2-4297-9972-9C3512C115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31718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AECEDD7-DB58-6F10-3441-01C3D7F3FD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7DA5CD-02A4-0C90-07D8-61CC337BDC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D47519-9F88-8504-80ED-075CAFBD932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372CA3-9658-45E2-B45A-3B5DCE9F9B25}" type="datetimeFigureOut">
              <a:rPr lang="en-US" smtClean="0"/>
              <a:t>11/8/2025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CF2B8E-2F55-B509-3918-268378C3085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F92C4F-4838-8D02-6983-595C3E616BC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D42695-1DA2-4297-9972-9C3512C115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23828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hyperlink" Target="mailto:david@nutraberryinc.com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" name="Google Shape;89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519681" y="1503680"/>
            <a:ext cx="6918960" cy="1788160"/>
          </a:xfrm>
          <a:prstGeom prst="rect">
            <a:avLst/>
          </a:prstGeom>
          <a:noFill/>
          <a:ln>
            <a:noFill/>
          </a:ln>
        </p:spPr>
      </p:pic>
      <p:sp>
        <p:nvSpPr>
          <p:cNvPr id="90" name="Google Shape;90;p1"/>
          <p:cNvSpPr txBox="1"/>
          <p:nvPr/>
        </p:nvSpPr>
        <p:spPr>
          <a:xfrm>
            <a:off x="802640" y="3961540"/>
            <a:ext cx="11064240" cy="44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 algn="ctr">
              <a:lnSpc>
                <a:spcPct val="80000"/>
              </a:lnSpc>
              <a:spcBef>
                <a:spcPts val="560"/>
              </a:spcBef>
              <a:buClr>
                <a:schemeClr val="dk1"/>
              </a:buClr>
              <a:buSzPts val="2100"/>
            </a:pPr>
            <a:r>
              <a:rPr lang="en-US" sz="4400" b="1" dirty="0"/>
              <a:t>Upcycling Byproducts -</a:t>
            </a:r>
            <a:r>
              <a:rPr lang="en-US" sz="4400" dirty="0"/>
              <a:t> </a:t>
            </a:r>
            <a:r>
              <a:rPr lang="en-US" sz="4400" b="1" dirty="0">
                <a:solidFill>
                  <a:srgbClr val="FF0000"/>
                </a:solidFill>
              </a:rPr>
              <a:t>Unlocking Nutrition</a:t>
            </a:r>
            <a:endParaRPr sz="3600" b="1" i="0" u="none" strike="noStrike" cap="none" dirty="0">
              <a:solidFill>
                <a:srgbClr val="FF0000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F51E6E-5102-DF33-FA88-78FE585A56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24636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/>
                <a:ea typeface="MS PGothic" panose="020B0600070205080204" pitchFamily="34" charset="-128"/>
              </a:rPr>
              <a:t>Why Micronized Fibers Improve Scale-Up in Precision Fermentation</a:t>
            </a:r>
            <a:br>
              <a:rPr lang="en-US" dirty="0"/>
            </a:b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6F31920-C27A-FE1E-F3BB-7E84860BC25F}"/>
              </a:ext>
            </a:extLst>
          </p:cNvPr>
          <p:cNvSpPr txBox="1"/>
          <p:nvPr/>
        </p:nvSpPr>
        <p:spPr>
          <a:xfrm>
            <a:off x="218440" y="1659285"/>
            <a:ext cx="11755120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3200" dirty="0"/>
              <a:t> Particle addition in fermentations reduces cell clumping and pellet size → shorter diffusion path for nutrients &amp; O₂ → higher productivity.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3200" dirty="0"/>
          </a:p>
          <a:p>
            <a:pPr>
              <a:buFont typeface="Arial" panose="020B0604020202020204" pitchFamily="34" charset="0"/>
              <a:buChar char="•"/>
            </a:pPr>
            <a:r>
              <a:rPr lang="en-US" sz="3200" dirty="0"/>
              <a:t> Literature shows: phytase production doubled, polysaccharide yields ~2×, metabolite yields up to ~8× when microparticles added.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3200" dirty="0"/>
          </a:p>
          <a:p>
            <a:pPr>
              <a:buFont typeface="Arial" panose="020B0604020202020204" pitchFamily="34" charset="0"/>
              <a:buChar char="•"/>
            </a:pPr>
            <a:r>
              <a:rPr lang="en-US" sz="3200" dirty="0"/>
              <a:t> Fibers mimic this “microparticle effect” </a:t>
            </a:r>
            <a:r>
              <a:rPr lang="en-US" sz="3200" b="1" dirty="0"/>
              <a:t>and</a:t>
            </a:r>
            <a:r>
              <a:rPr lang="en-US" sz="3200" dirty="0"/>
              <a:t> add functional benefit (polyphenols, carbon source) — making them ideal for fast, uniform, high-yield precision fermentation.</a:t>
            </a:r>
          </a:p>
        </p:txBody>
      </p:sp>
    </p:spTree>
    <p:extLst>
      <p:ext uri="{BB962C8B-B14F-4D97-AF65-F5344CB8AC3E}">
        <p14:creationId xmlns:p14="http://schemas.microsoft.com/office/powerpoint/2010/main" val="226291136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8FD6EB3-4F54-67A1-9B13-7A89AB8765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5662" y="0"/>
            <a:ext cx="10305098" cy="6683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053863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508153-6C90-AFE9-8B89-3096C29A57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99680" y="4301197"/>
            <a:ext cx="4592320" cy="2217420"/>
          </a:xfrm>
        </p:spPr>
        <p:txBody>
          <a:bodyPr>
            <a:normAutofit fontScale="90000"/>
          </a:bodyPr>
          <a:lstStyle/>
          <a:p>
            <a:br>
              <a:rPr lang="en-US" sz="3600" dirty="0"/>
            </a:br>
            <a:br>
              <a:rPr lang="en-US" sz="3600" dirty="0"/>
            </a:br>
            <a:br>
              <a:rPr lang="en-US" sz="3600" dirty="0">
                <a:solidFill>
                  <a:schemeClr val="tx1"/>
                </a:solidFill>
                <a:latin typeface="+mj-lt"/>
              </a:rPr>
            </a:br>
            <a:br>
              <a:rPr lang="en-US" sz="3600" dirty="0">
                <a:solidFill>
                  <a:schemeClr val="tx1"/>
                </a:solidFill>
                <a:latin typeface="+mj-lt"/>
              </a:rPr>
            </a:br>
            <a:r>
              <a:rPr lang="en-US" sz="3600" b="1" dirty="0">
                <a:solidFill>
                  <a:srgbClr val="003399"/>
                </a:solidFill>
                <a:latin typeface="Arial Black"/>
                <a:sym typeface="Arial"/>
              </a:rPr>
              <a:t>Questions</a:t>
            </a:r>
            <a:r>
              <a:rPr lang="en-US" sz="2800" b="1" dirty="0">
                <a:solidFill>
                  <a:srgbClr val="003399"/>
                </a:solidFill>
                <a:latin typeface="Arial Black"/>
                <a:sym typeface="Arial"/>
              </a:rPr>
              <a:t>?</a:t>
            </a:r>
            <a:br>
              <a:rPr lang="en-US" sz="3600" dirty="0">
                <a:effectLst>
                  <a:outerShdw blurRad="38100" dist="38100" dir="2700000" algn="tl">
                    <a:srgbClr val="C0C0C0"/>
                  </a:outerShdw>
                </a:effectLst>
                <a:ea typeface="MS PGothic" panose="020B0600070205080204" pitchFamily="34" charset="-128"/>
                <a:sym typeface="Arial"/>
              </a:rPr>
            </a:br>
            <a:br>
              <a:rPr lang="en-US" sz="3600" dirty="0"/>
            </a:br>
            <a:br>
              <a:rPr lang="en-US" sz="3600" dirty="0"/>
            </a:b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2F57A18-F483-75F7-17E5-96AC88A95F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11200" y="4388827"/>
            <a:ext cx="11074400" cy="2042160"/>
          </a:xfrm>
        </p:spPr>
        <p:txBody>
          <a:bodyPr/>
          <a:lstStyle/>
          <a:p>
            <a:pPr marL="142875" indent="0">
              <a:buNone/>
            </a:pPr>
            <a:endParaRPr lang="en-US" dirty="0"/>
          </a:p>
          <a:p>
            <a:pPr marL="142875" indent="0">
              <a:buNone/>
            </a:pPr>
            <a:r>
              <a:rPr lang="en-US" dirty="0"/>
              <a:t>David Wishnick</a:t>
            </a:r>
          </a:p>
          <a:p>
            <a:pPr marL="142875" indent="0">
              <a:buNone/>
            </a:pPr>
            <a:r>
              <a:rPr lang="en-US" dirty="0">
                <a:hlinkClick r:id="rId2"/>
              </a:rPr>
              <a:t>david@nutraberryinc.com</a:t>
            </a:r>
            <a:endParaRPr lang="en-US" dirty="0"/>
          </a:p>
          <a:p>
            <a:pPr marL="142875" indent="0">
              <a:buNone/>
            </a:pPr>
            <a:r>
              <a:rPr lang="en-US" dirty="0"/>
              <a:t>425-577-9020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A4E92F7-EA02-5496-4CC8-6A8DCDC345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2320" y="274868"/>
            <a:ext cx="10160000" cy="4388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69697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80FA8FE-5556-1082-1AE0-EB70E39719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1944" y="1034097"/>
            <a:ext cx="11687175" cy="5419725"/>
          </a:xfrm>
          <a:prstGeom prst="rect">
            <a:avLst/>
          </a:prstGeom>
        </p:spPr>
      </p:pic>
      <p:sp>
        <p:nvSpPr>
          <p:cNvPr id="98" name="Google Shape;98;g30c30b24891_0_0"/>
          <p:cNvSpPr/>
          <p:nvPr/>
        </p:nvSpPr>
        <p:spPr>
          <a:xfrm>
            <a:off x="182880" y="136525"/>
            <a:ext cx="14335710" cy="106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>
              <a:buClr>
                <a:srgbClr val="003399"/>
              </a:buClr>
              <a:buSzPts val="3600"/>
            </a:pPr>
            <a:r>
              <a:rPr lang="en-US" sz="3200" b="1" dirty="0">
                <a:solidFill>
                  <a:srgbClr val="003399"/>
                </a:solidFill>
                <a:latin typeface="Arial Black"/>
              </a:rPr>
              <a:t>Next-generation nutrition needs new supply chains.</a:t>
            </a:r>
            <a:endParaRPr sz="3200" b="1" dirty="0">
              <a:solidFill>
                <a:srgbClr val="003399"/>
              </a:solidFill>
              <a:latin typeface="Arial Black"/>
              <a:sym typeface="Arial Black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31889939-7B1A-E548-225B-395845A8F126}"/>
              </a:ext>
            </a:extLst>
          </p:cNvPr>
          <p:cNvSpPr txBox="1"/>
          <p:nvPr/>
        </p:nvSpPr>
        <p:spPr>
          <a:xfrm>
            <a:off x="511233" y="64870"/>
            <a:ext cx="1116953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003399"/>
                </a:solidFill>
                <a:latin typeface="Arial Black"/>
              </a:rPr>
              <a:t>Berry Seeds to a Broad Upcycling Platform: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66B892B-666F-AB51-DBFD-B116DF93C84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12682" y="1216706"/>
            <a:ext cx="988103" cy="1756627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0" name="Picture 12">
            <a:extLst>
              <a:ext uri="{FF2B5EF4-FFF2-40B4-BE49-F238E27FC236}">
                <a16:creationId xmlns:a16="http://schemas.microsoft.com/office/drawing/2014/main" id="{CD74E2A7-F41B-8362-CE1E-971A2F0160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31" r="4350" b="27132"/>
          <a:stretch>
            <a:fillRect/>
          </a:stretch>
        </p:blipFill>
        <p:spPr bwMode="auto">
          <a:xfrm>
            <a:off x="365582" y="5416888"/>
            <a:ext cx="1008601" cy="126839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153FF65-E9C6-9FBF-B1AF-A49CAF68325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785" y="3271495"/>
            <a:ext cx="1126194" cy="200212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E9D23E6-EE80-FCE6-68BA-5B94661A110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49971" y="840860"/>
            <a:ext cx="9515475" cy="578167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365CE5B-6E90-CFC9-81DA-903D13A3AA0A}"/>
              </a:ext>
            </a:extLst>
          </p:cNvPr>
          <p:cNvSpPr txBox="1"/>
          <p:nvPr/>
        </p:nvSpPr>
        <p:spPr>
          <a:xfrm>
            <a:off x="3914944" y="591365"/>
            <a:ext cx="578552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/>
              <a:t>Logos shown for relationship context; not endorsements</a:t>
            </a:r>
          </a:p>
        </p:txBody>
      </p:sp>
      <p:sp>
        <p:nvSpPr>
          <p:cNvPr id="11" name="Arrow: Curved Left 10">
            <a:extLst>
              <a:ext uri="{FF2B5EF4-FFF2-40B4-BE49-F238E27FC236}">
                <a16:creationId xmlns:a16="http://schemas.microsoft.com/office/drawing/2014/main" id="{40E583B6-6A84-EC0E-21A4-5AAD27F694E5}"/>
              </a:ext>
            </a:extLst>
          </p:cNvPr>
          <p:cNvSpPr/>
          <p:nvPr/>
        </p:nvSpPr>
        <p:spPr>
          <a:xfrm>
            <a:off x="1668971" y="2409452"/>
            <a:ext cx="762000" cy="1857747"/>
          </a:xfrm>
          <a:prstGeom prst="curvedLeftArrow">
            <a:avLst/>
          </a:prstGeom>
          <a:solidFill>
            <a:schemeClr val="accent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1028" name="Picture 4" descr="USA Pulses">
            <a:extLst>
              <a:ext uri="{FF2B5EF4-FFF2-40B4-BE49-F238E27FC236}">
                <a16:creationId xmlns:a16="http://schemas.microsoft.com/office/drawing/2014/main" id="{7C2806A6-FA91-BE3E-A00F-E47022035C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1735" y="1572248"/>
            <a:ext cx="1314450" cy="83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097288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79BE8313-2D76-1F77-461F-62218101EBC5}"/>
              </a:ext>
            </a:extLst>
          </p:cNvPr>
          <p:cNvSpPr txBox="1"/>
          <p:nvPr/>
        </p:nvSpPr>
        <p:spPr>
          <a:xfrm>
            <a:off x="792480" y="152400"/>
            <a:ext cx="1025152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3399"/>
                </a:solidFill>
                <a:latin typeface="Arial Black"/>
              </a:rPr>
              <a:t>Micronization Frees Bound Polyphenols </a:t>
            </a:r>
          </a:p>
          <a:p>
            <a:pPr algn="ctr"/>
            <a:r>
              <a:rPr lang="en-US" sz="3600" b="1" dirty="0">
                <a:solidFill>
                  <a:srgbClr val="003399"/>
                </a:solidFill>
                <a:latin typeface="Arial Black"/>
              </a:rPr>
              <a:t>For Microbiome Action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9EDCBC1-46A8-42BD-3B82-19A06D7800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4668" y="1220285"/>
            <a:ext cx="10378052" cy="5637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61878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4DEC5C-C531-C93A-668E-865CA95303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32081"/>
            <a:ext cx="10744200" cy="1325563"/>
          </a:xfrm>
        </p:spPr>
        <p:txBody>
          <a:bodyPr/>
          <a:lstStyle/>
          <a:p>
            <a:pPr algn="ctr"/>
            <a:r>
              <a:rPr lang="en-US" sz="3600" b="1" dirty="0">
                <a:solidFill>
                  <a:srgbClr val="003399"/>
                </a:solidFill>
                <a:latin typeface="Arial Black"/>
                <a:ea typeface="+mn-ea"/>
                <a:cs typeface="+mn-cs"/>
              </a:rPr>
              <a:t>Nutraberry in the Precision Fermentation Value Chain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32258C4-EC63-61A8-0CCD-D0BB8FC8AE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187" y="1277618"/>
            <a:ext cx="11755873" cy="5580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00077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1647A53-3644-A0A1-F177-BC9F53A5631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160" y="-1694"/>
            <a:ext cx="10292080" cy="6861387"/>
          </a:xfrm>
        </p:spPr>
      </p:pic>
    </p:spTree>
    <p:extLst>
      <p:ext uri="{BB962C8B-B14F-4D97-AF65-F5344CB8AC3E}">
        <p14:creationId xmlns:p14="http://schemas.microsoft.com/office/powerpoint/2010/main" val="397715419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915F2F07-905B-6B51-6669-AB7B76741F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1699" y="177633"/>
            <a:ext cx="10020551" cy="6680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424803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3AD5A6EC-9329-5E10-530D-70A52A9572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1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52880" y="236986"/>
            <a:ext cx="9105900" cy="6384028"/>
          </a:xfrm>
          <a:prstGeom prst="rect">
            <a:avLst/>
          </a:prstGeom>
        </p:spPr>
      </p:pic>
      <p:sp>
        <p:nvSpPr>
          <p:cNvPr id="15" name="AutoShape 2">
            <a:extLst>
              <a:ext uri="{FF2B5EF4-FFF2-40B4-BE49-F238E27FC236}">
                <a16:creationId xmlns:a16="http://schemas.microsoft.com/office/drawing/2014/main" id="{05AEFB3E-37A9-06C0-6A2B-25C79A4B056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589679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41D6768-F867-D1D5-8BF4-6BD1D85C9DE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898" y="11906"/>
            <a:ext cx="10269142" cy="6846094"/>
          </a:xfrm>
        </p:spPr>
      </p:pic>
    </p:spTree>
    <p:extLst>
      <p:ext uri="{BB962C8B-B14F-4D97-AF65-F5344CB8AC3E}">
        <p14:creationId xmlns:p14="http://schemas.microsoft.com/office/powerpoint/2010/main" val="101221850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1524</TotalTime>
  <Words>237</Words>
  <Application>Microsoft Office PowerPoint</Application>
  <PresentationFormat>Widescreen</PresentationFormat>
  <Paragraphs>30</Paragraphs>
  <Slides>12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9" baseType="lpstr">
      <vt:lpstr>MS PGothic</vt:lpstr>
      <vt:lpstr>Arial</vt:lpstr>
      <vt:lpstr>Arial Black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Nutraberry in the Precision Fermentation Value Chain</vt:lpstr>
      <vt:lpstr>PowerPoint Presentation</vt:lpstr>
      <vt:lpstr>PowerPoint Presentation</vt:lpstr>
      <vt:lpstr>PowerPoint Presentation</vt:lpstr>
      <vt:lpstr>PowerPoint Presentation</vt:lpstr>
      <vt:lpstr>Why Micronized Fibers Improve Scale-Up in Precision Fermentation </vt:lpstr>
      <vt:lpstr>PowerPoint Presentation</vt:lpstr>
      <vt:lpstr>    Questions?  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david nutraberryinc.com</dc:creator>
  <cp:lastModifiedBy>david nutraberryinc.com</cp:lastModifiedBy>
  <cp:revision>44</cp:revision>
  <dcterms:created xsi:type="dcterms:W3CDTF">2025-09-26T16:04:45Z</dcterms:created>
  <dcterms:modified xsi:type="dcterms:W3CDTF">2025-11-08T15:28:58Z</dcterms:modified>
</cp:coreProperties>
</file>