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64" r:id="rId3"/>
    <p:sldId id="266" r:id="rId4"/>
    <p:sldId id="267" r:id="rId5"/>
    <p:sldId id="270" r:id="rId6"/>
    <p:sldId id="277" r:id="rId7"/>
    <p:sldId id="293" r:id="rId8"/>
    <p:sldId id="283" r:id="rId9"/>
    <p:sldId id="296" r:id="rId10"/>
    <p:sldId id="284" r:id="rId11"/>
    <p:sldId id="311" r:id="rId12"/>
    <p:sldId id="291" r:id="rId13"/>
    <p:sldId id="289" r:id="rId14"/>
    <p:sldId id="316" r:id="rId15"/>
    <p:sldId id="314" r:id="rId16"/>
    <p:sldId id="312" r:id="rId17"/>
    <p:sldId id="268" r:id="rId18"/>
    <p:sldId id="290" r:id="rId19"/>
    <p:sldId id="319" r:id="rId20"/>
    <p:sldId id="320" r:id="rId21"/>
    <p:sldId id="299" r:id="rId22"/>
    <p:sldId id="300" r:id="rId23"/>
    <p:sldId id="301" r:id="rId24"/>
    <p:sldId id="323" r:id="rId25"/>
    <p:sldId id="318" r:id="rId26"/>
    <p:sldId id="298" r:id="rId27"/>
    <p:sldId id="303" r:id="rId28"/>
    <p:sldId id="302" r:id="rId29"/>
    <p:sldId id="308" r:id="rId30"/>
    <p:sldId id="304" r:id="rId31"/>
    <p:sldId id="306" r:id="rId32"/>
    <p:sldId id="307" r:id="rId33"/>
    <p:sldId id="305" r:id="rId34"/>
    <p:sldId id="309" r:id="rId35"/>
    <p:sldId id="321" r:id="rId36"/>
    <p:sldId id="322" r:id="rId37"/>
    <p:sldId id="3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373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1"/>
    <p:restoredTop sz="87687"/>
  </p:normalViewPr>
  <p:slideViewPr>
    <p:cSldViewPr snapToGrid="0">
      <p:cViewPr varScale="1">
        <p:scale>
          <a:sx n="99" d="100"/>
          <a:sy n="99" d="100"/>
        </p:scale>
        <p:origin x="200"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70045-5598-F642-A822-0A3251D05E40}"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FBB46-1DCF-184D-8B1A-B85162AFCE48}" type="slidenum">
              <a:rPr lang="en-US" smtClean="0"/>
              <a:t>‹#›</a:t>
            </a:fld>
            <a:endParaRPr lang="en-US"/>
          </a:p>
        </p:txBody>
      </p:sp>
    </p:spTree>
    <p:extLst>
      <p:ext uri="{BB962C8B-B14F-4D97-AF65-F5344CB8AC3E}">
        <p14:creationId xmlns:p14="http://schemas.microsoft.com/office/powerpoint/2010/main" val="98303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use what </a:t>
            </a:r>
            <a:r>
              <a:rPr lang="en-US" dirty="0" err="1"/>
              <a:t>weve</a:t>
            </a:r>
            <a:r>
              <a:rPr lang="en-US" dirty="0"/>
              <a:t> learned thus far with gut microbiome, nutrition, prebiotic fibers, and look at how this has impacts outside of the gut-in the brain! Gut informs brain about nutrient status, inflammation, microbial metabolites, and motility. Brain modulates digestion, gastric emptying, vagal tone</a:t>
            </a:r>
          </a:p>
        </p:txBody>
      </p:sp>
      <p:sp>
        <p:nvSpPr>
          <p:cNvPr id="4" name="Slide Number Placeholder 3"/>
          <p:cNvSpPr>
            <a:spLocks noGrp="1"/>
          </p:cNvSpPr>
          <p:nvPr>
            <p:ph type="sldNum" sz="quarter" idx="5"/>
          </p:nvPr>
        </p:nvSpPr>
        <p:spPr/>
        <p:txBody>
          <a:bodyPr/>
          <a:lstStyle/>
          <a:p>
            <a:fld id="{F6AFBB46-1DCF-184D-8B1A-B85162AFCE48}" type="slidenum">
              <a:rPr lang="en-US" smtClean="0"/>
              <a:t>2</a:t>
            </a:fld>
            <a:endParaRPr lang="en-US"/>
          </a:p>
        </p:txBody>
      </p:sp>
    </p:spTree>
    <p:extLst>
      <p:ext uri="{BB962C8B-B14F-4D97-AF65-F5344CB8AC3E}">
        <p14:creationId xmlns:p14="http://schemas.microsoft.com/office/powerpoint/2010/main" val="58806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47E1-3D18-39C6-9F38-5B0FD8E54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13558-62C6-64C5-0DB3-406A082CC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86298-0CCE-D6B6-8C78-CA381B7C4667}"/>
              </a:ext>
            </a:extLst>
          </p:cNvPr>
          <p:cNvSpPr>
            <a:spLocks noGrp="1"/>
          </p:cNvSpPr>
          <p:nvPr>
            <p:ph type="body" idx="1"/>
          </p:nvPr>
        </p:nvSpPr>
        <p:spPr/>
        <p:txBody>
          <a:bodyPr/>
          <a:lstStyle/>
          <a:p>
            <a:r>
              <a:rPr lang="en-US" dirty="0" err="1"/>
              <a:t>EGF:epidermal</a:t>
            </a:r>
            <a:r>
              <a:rPr lang="en-US" dirty="0"/>
              <a:t> growth factor. </a:t>
            </a:r>
            <a:r>
              <a:rPr lang="en-US" dirty="0" err="1"/>
              <a:t>TGFa</a:t>
            </a:r>
            <a:r>
              <a:rPr lang="en-US" dirty="0"/>
              <a:t>: transforming growth factor</a:t>
            </a:r>
          </a:p>
        </p:txBody>
      </p:sp>
      <p:sp>
        <p:nvSpPr>
          <p:cNvPr id="4" name="Slide Number Placeholder 3">
            <a:extLst>
              <a:ext uri="{FF2B5EF4-FFF2-40B4-BE49-F238E27FC236}">
                <a16:creationId xmlns:a16="http://schemas.microsoft.com/office/drawing/2014/main" id="{4374E803-4011-0258-55AA-DF847467CA80}"/>
              </a:ext>
            </a:extLst>
          </p:cNvPr>
          <p:cNvSpPr>
            <a:spLocks noGrp="1"/>
          </p:cNvSpPr>
          <p:nvPr>
            <p:ph type="sldNum" sz="quarter" idx="5"/>
          </p:nvPr>
        </p:nvSpPr>
        <p:spPr/>
        <p:txBody>
          <a:bodyPr/>
          <a:lstStyle/>
          <a:p>
            <a:fld id="{F6AFBB46-1DCF-184D-8B1A-B85162AFCE48}" type="slidenum">
              <a:rPr lang="en-US" smtClean="0"/>
              <a:t>13</a:t>
            </a:fld>
            <a:endParaRPr lang="en-US"/>
          </a:p>
        </p:txBody>
      </p:sp>
    </p:spTree>
    <p:extLst>
      <p:ext uri="{BB962C8B-B14F-4D97-AF65-F5344CB8AC3E}">
        <p14:creationId xmlns:p14="http://schemas.microsoft.com/office/powerpoint/2010/main" val="56284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C00C3-1E61-AEFE-4987-30F012AD1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658A7-78E8-3B0B-C92D-F8B529D11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72996-9E1B-D0DD-849D-15B9DBF99603}"/>
              </a:ext>
            </a:extLst>
          </p:cNvPr>
          <p:cNvSpPr>
            <a:spLocks noGrp="1"/>
          </p:cNvSpPr>
          <p:nvPr>
            <p:ph type="body" idx="1"/>
          </p:nvPr>
        </p:nvSpPr>
        <p:spPr/>
        <p:txBody>
          <a:bodyPr/>
          <a:lstStyle/>
          <a:p>
            <a:r>
              <a:rPr lang="en-US" dirty="0" err="1"/>
              <a:t>EGF:epidermal</a:t>
            </a:r>
            <a:r>
              <a:rPr lang="en-US" dirty="0"/>
              <a:t> growth factor. </a:t>
            </a:r>
            <a:r>
              <a:rPr lang="en-US" dirty="0" err="1"/>
              <a:t>TGFa</a:t>
            </a:r>
            <a:r>
              <a:rPr lang="en-US" dirty="0"/>
              <a:t>: transforming growth factor</a:t>
            </a:r>
          </a:p>
        </p:txBody>
      </p:sp>
      <p:sp>
        <p:nvSpPr>
          <p:cNvPr id="4" name="Slide Number Placeholder 3">
            <a:extLst>
              <a:ext uri="{FF2B5EF4-FFF2-40B4-BE49-F238E27FC236}">
                <a16:creationId xmlns:a16="http://schemas.microsoft.com/office/drawing/2014/main" id="{148B2EDD-EA35-0CD9-50CF-3A2DD003E0F2}"/>
              </a:ext>
            </a:extLst>
          </p:cNvPr>
          <p:cNvSpPr>
            <a:spLocks noGrp="1"/>
          </p:cNvSpPr>
          <p:nvPr>
            <p:ph type="sldNum" sz="quarter" idx="5"/>
          </p:nvPr>
        </p:nvSpPr>
        <p:spPr/>
        <p:txBody>
          <a:bodyPr/>
          <a:lstStyle/>
          <a:p>
            <a:fld id="{F6AFBB46-1DCF-184D-8B1A-B85162AFCE48}" type="slidenum">
              <a:rPr lang="en-US" smtClean="0"/>
              <a:t>14</a:t>
            </a:fld>
            <a:endParaRPr lang="en-US"/>
          </a:p>
        </p:txBody>
      </p:sp>
    </p:spTree>
    <p:extLst>
      <p:ext uri="{BB962C8B-B14F-4D97-AF65-F5344CB8AC3E}">
        <p14:creationId xmlns:p14="http://schemas.microsoft.com/office/powerpoint/2010/main" val="159357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2D6C-5E44-0273-2100-C4F584D94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E2CBA-B835-4193-9CBA-406589C55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6BA07-1F99-0D09-BE54-AD53C745B7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18BEF5-FB48-197E-A2D3-984BE177A71A}"/>
              </a:ext>
            </a:extLst>
          </p:cNvPr>
          <p:cNvSpPr>
            <a:spLocks noGrp="1"/>
          </p:cNvSpPr>
          <p:nvPr>
            <p:ph type="sldNum" sz="quarter" idx="5"/>
          </p:nvPr>
        </p:nvSpPr>
        <p:spPr/>
        <p:txBody>
          <a:bodyPr/>
          <a:lstStyle/>
          <a:p>
            <a:fld id="{F6AFBB46-1DCF-184D-8B1A-B85162AFCE48}" type="slidenum">
              <a:rPr lang="en-US" smtClean="0"/>
              <a:t>15</a:t>
            </a:fld>
            <a:endParaRPr lang="en-US"/>
          </a:p>
        </p:txBody>
      </p:sp>
    </p:spTree>
    <p:extLst>
      <p:ext uri="{BB962C8B-B14F-4D97-AF65-F5344CB8AC3E}">
        <p14:creationId xmlns:p14="http://schemas.microsoft.com/office/powerpoint/2010/main" val="360939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932B2-8348-14D8-8C3D-D6F1CBA54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31A06-5C53-F4EE-AAD1-CCBCFF144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F8E29-D9AC-E15D-0D11-B2C552A554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C9892B-FFEF-F8B0-C933-37FA2F66A454}"/>
              </a:ext>
            </a:extLst>
          </p:cNvPr>
          <p:cNvSpPr>
            <a:spLocks noGrp="1"/>
          </p:cNvSpPr>
          <p:nvPr>
            <p:ph type="sldNum" sz="quarter" idx="5"/>
          </p:nvPr>
        </p:nvSpPr>
        <p:spPr/>
        <p:txBody>
          <a:bodyPr/>
          <a:lstStyle/>
          <a:p>
            <a:fld id="{F6AFBB46-1DCF-184D-8B1A-B85162AFCE48}" type="slidenum">
              <a:rPr lang="en-US" smtClean="0"/>
              <a:t>16</a:t>
            </a:fld>
            <a:endParaRPr lang="en-US"/>
          </a:p>
        </p:txBody>
      </p:sp>
    </p:spTree>
    <p:extLst>
      <p:ext uri="{BB962C8B-B14F-4D97-AF65-F5344CB8AC3E}">
        <p14:creationId xmlns:p14="http://schemas.microsoft.com/office/powerpoint/2010/main" val="226239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Fiber as a neurological substrate. </a:t>
            </a:r>
          </a:p>
        </p:txBody>
      </p:sp>
      <p:sp>
        <p:nvSpPr>
          <p:cNvPr id="4" name="Slide Number Placeholder 3"/>
          <p:cNvSpPr>
            <a:spLocks noGrp="1"/>
          </p:cNvSpPr>
          <p:nvPr>
            <p:ph type="sldNum" sz="quarter" idx="5"/>
          </p:nvPr>
        </p:nvSpPr>
        <p:spPr/>
        <p:txBody>
          <a:bodyPr/>
          <a:lstStyle/>
          <a:p>
            <a:fld id="{F6AFBB46-1DCF-184D-8B1A-B85162AFCE48}" type="slidenum">
              <a:rPr lang="en-US" smtClean="0"/>
              <a:t>17</a:t>
            </a:fld>
            <a:endParaRPr lang="en-US"/>
          </a:p>
        </p:txBody>
      </p:sp>
    </p:spTree>
    <p:extLst>
      <p:ext uri="{BB962C8B-B14F-4D97-AF65-F5344CB8AC3E}">
        <p14:creationId xmlns:p14="http://schemas.microsoft.com/office/powerpoint/2010/main" val="24721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When we think about designing fiber for brain health, we want to balance three goals:</a:t>
            </a:r>
            <a:br>
              <a:rPr lang="en-US" dirty="0"/>
            </a:br>
            <a:r>
              <a:rPr lang="en-US" b="0" i="0" u="none" strike="noStrike" dirty="0">
                <a:solidFill>
                  <a:srgbClr val="000000"/>
                </a:solidFill>
                <a:effectLst/>
                <a:latin typeface="-webkit-standard"/>
              </a:rPr>
              <a:t>1️⃣ Support a stable, diverse microbiome</a:t>
            </a:r>
            <a:br>
              <a:rPr lang="en-US" dirty="0"/>
            </a:br>
            <a:r>
              <a:rPr lang="en-US" b="0" i="0" u="none" strike="noStrike" dirty="0">
                <a:solidFill>
                  <a:srgbClr val="000000"/>
                </a:solidFill>
                <a:effectLst/>
                <a:latin typeface="-webkit-standard"/>
              </a:rPr>
              <a:t>2️⃣ Restore SCFA and bile acid signaling</a:t>
            </a:r>
            <a:br>
              <a:rPr lang="en-US" dirty="0"/>
            </a:br>
            <a:r>
              <a:rPr lang="en-US" b="0" i="0" u="none" strike="noStrike" dirty="0">
                <a:solidFill>
                  <a:srgbClr val="000000"/>
                </a:solidFill>
                <a:effectLst/>
                <a:latin typeface="-webkit-standard"/>
              </a:rPr>
              <a:t>3️⃣ Reduce inflammation without GI intolerance.”</a:t>
            </a:r>
          </a:p>
          <a:p>
            <a:r>
              <a:rPr lang="en-US" dirty="0"/>
              <a:t>Combine </a:t>
            </a:r>
            <a:r>
              <a:rPr lang="en-US" b="1" dirty="0"/>
              <a:t>fast + slow fermenters</a:t>
            </a:r>
            <a:r>
              <a:rPr lang="en-US" dirty="0"/>
              <a:t> → cover proximal &amp; distal colon</a:t>
            </a:r>
          </a:p>
          <a:p>
            <a:r>
              <a:rPr lang="en-US" dirty="0"/>
              <a:t>Balance </a:t>
            </a:r>
            <a:r>
              <a:rPr lang="en-US" b="1" dirty="0"/>
              <a:t>soluble + resistant fibers</a:t>
            </a:r>
            <a:r>
              <a:rPr lang="en-US" dirty="0"/>
              <a:t> → broad microbial engagement</a:t>
            </a:r>
          </a:p>
          <a:p>
            <a:r>
              <a:rPr lang="en-US" dirty="0"/>
              <a:t>Ensure </a:t>
            </a:r>
            <a:r>
              <a:rPr lang="en-US" b="1" dirty="0"/>
              <a:t>low-FODMAP compatibility</a:t>
            </a:r>
            <a:r>
              <a:rPr lang="en-US" dirty="0"/>
              <a:t> for tolerability</a:t>
            </a:r>
          </a:p>
          <a:p>
            <a:r>
              <a:rPr lang="en-US" dirty="0"/>
              <a:t>Target </a:t>
            </a:r>
            <a:r>
              <a:rPr lang="en-US" b="1" dirty="0"/>
              <a:t>SCFA yield and immune modulation</a:t>
            </a:r>
            <a:r>
              <a:rPr lang="en-US" dirty="0"/>
              <a:t> rather than total fiber grams</a:t>
            </a:r>
          </a:p>
          <a:p>
            <a:r>
              <a:rPr lang="en-US" dirty="0"/>
              <a:t>Evaluate </a:t>
            </a:r>
            <a:r>
              <a:rPr lang="en-US" b="1" dirty="0"/>
              <a:t>clinical biomarkers</a:t>
            </a:r>
            <a:r>
              <a:rPr lang="en-US" dirty="0"/>
              <a:t>: fecal SCFAs, calprotectin, bile acids, inflammation markers</a:t>
            </a:r>
          </a:p>
          <a:p>
            <a:endParaRPr lang="en-US" dirty="0"/>
          </a:p>
        </p:txBody>
      </p:sp>
      <p:sp>
        <p:nvSpPr>
          <p:cNvPr id="4" name="Slide Number Placeholder 3"/>
          <p:cNvSpPr>
            <a:spLocks noGrp="1"/>
          </p:cNvSpPr>
          <p:nvPr>
            <p:ph type="sldNum" sz="quarter" idx="5"/>
          </p:nvPr>
        </p:nvSpPr>
        <p:spPr/>
        <p:txBody>
          <a:bodyPr/>
          <a:lstStyle/>
          <a:p>
            <a:fld id="{F6AFBB46-1DCF-184D-8B1A-B85162AFCE48}" type="slidenum">
              <a:rPr lang="en-US" smtClean="0"/>
              <a:t>18</a:t>
            </a:fld>
            <a:endParaRPr lang="en-US"/>
          </a:p>
        </p:txBody>
      </p:sp>
    </p:spTree>
    <p:extLst>
      <p:ext uri="{BB962C8B-B14F-4D97-AF65-F5344CB8AC3E}">
        <p14:creationId xmlns:p14="http://schemas.microsoft.com/office/powerpoint/2010/main" val="331847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FB750-2A34-B20F-6E12-0EA6D9A4B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6359F-63F6-77EC-65CF-53111D49D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504A1-C952-4E78-5802-044C506130CC}"/>
              </a:ext>
            </a:extLst>
          </p:cNvPr>
          <p:cNvSpPr>
            <a:spLocks noGrp="1"/>
          </p:cNvSpPr>
          <p:nvPr>
            <p:ph type="body" idx="1"/>
          </p:nvPr>
        </p:nvSpPr>
        <p:spPr/>
        <p:txBody>
          <a:bodyPr/>
          <a:lstStyle/>
          <a:p>
            <a:r>
              <a:rPr lang="en-US" b="0" i="0" u="none" strike="noStrike" dirty="0">
                <a:solidFill>
                  <a:srgbClr val="000000"/>
                </a:solidFill>
                <a:effectLst/>
                <a:latin typeface="-webkit-standard"/>
              </a:rPr>
              <a:t>When we think about designing fiber for brain health, we want to balance three goals:</a:t>
            </a:r>
            <a:br>
              <a:rPr lang="en-US" dirty="0"/>
            </a:br>
            <a:r>
              <a:rPr lang="en-US" b="0" i="0" u="none" strike="noStrike" dirty="0">
                <a:solidFill>
                  <a:srgbClr val="000000"/>
                </a:solidFill>
                <a:effectLst/>
                <a:latin typeface="-webkit-standard"/>
              </a:rPr>
              <a:t>1️⃣ Support a stable, diverse microbiome</a:t>
            </a:r>
            <a:br>
              <a:rPr lang="en-US" dirty="0"/>
            </a:br>
            <a:r>
              <a:rPr lang="en-US" b="0" i="0" u="none" strike="noStrike" dirty="0">
                <a:solidFill>
                  <a:srgbClr val="000000"/>
                </a:solidFill>
                <a:effectLst/>
                <a:latin typeface="-webkit-standard"/>
              </a:rPr>
              <a:t>2️⃣ Restore SCFA and bile acid signaling</a:t>
            </a:r>
            <a:br>
              <a:rPr lang="en-US" dirty="0"/>
            </a:br>
            <a:r>
              <a:rPr lang="en-US" b="0" i="0" u="none" strike="noStrike" dirty="0">
                <a:solidFill>
                  <a:srgbClr val="000000"/>
                </a:solidFill>
                <a:effectLst/>
                <a:latin typeface="-webkit-standard"/>
              </a:rPr>
              <a:t>3️⃣ Reduce inflammation without GI intolerance.”</a:t>
            </a:r>
          </a:p>
          <a:p>
            <a:r>
              <a:rPr lang="en-US" dirty="0"/>
              <a:t>Combine </a:t>
            </a:r>
            <a:r>
              <a:rPr lang="en-US" b="1" dirty="0"/>
              <a:t>fast + slow fermenters</a:t>
            </a:r>
            <a:r>
              <a:rPr lang="en-US" dirty="0"/>
              <a:t> → cover proximal &amp; distal colon</a:t>
            </a:r>
          </a:p>
          <a:p>
            <a:r>
              <a:rPr lang="en-US" dirty="0"/>
              <a:t>Balance </a:t>
            </a:r>
            <a:r>
              <a:rPr lang="en-US" b="1" dirty="0"/>
              <a:t>soluble + resistant fibers</a:t>
            </a:r>
            <a:r>
              <a:rPr lang="en-US" dirty="0"/>
              <a:t> → broad microbial engagement</a:t>
            </a:r>
          </a:p>
          <a:p>
            <a:r>
              <a:rPr lang="en-US" dirty="0"/>
              <a:t>Ensure </a:t>
            </a:r>
            <a:r>
              <a:rPr lang="en-US" b="1" dirty="0"/>
              <a:t>low-FODMAP compatibility</a:t>
            </a:r>
            <a:r>
              <a:rPr lang="en-US" dirty="0"/>
              <a:t> for tolerability</a:t>
            </a:r>
          </a:p>
          <a:p>
            <a:r>
              <a:rPr lang="en-US" dirty="0"/>
              <a:t>Target </a:t>
            </a:r>
            <a:r>
              <a:rPr lang="en-US" b="1" dirty="0"/>
              <a:t>SCFA yield and immune modulation</a:t>
            </a:r>
            <a:r>
              <a:rPr lang="en-US" dirty="0"/>
              <a:t> rather than total fiber grams</a:t>
            </a:r>
          </a:p>
          <a:p>
            <a:r>
              <a:rPr lang="en-US" dirty="0"/>
              <a:t>Evaluate </a:t>
            </a:r>
            <a:r>
              <a:rPr lang="en-US" b="1" dirty="0"/>
              <a:t>clinical biomarkers</a:t>
            </a:r>
            <a:r>
              <a:rPr lang="en-US" dirty="0"/>
              <a:t>: fecal SCFAs, calprotectin, bile acids, inflammation markers</a:t>
            </a:r>
          </a:p>
          <a:p>
            <a:endParaRPr lang="en-US" dirty="0"/>
          </a:p>
        </p:txBody>
      </p:sp>
      <p:sp>
        <p:nvSpPr>
          <p:cNvPr id="4" name="Slide Number Placeholder 3">
            <a:extLst>
              <a:ext uri="{FF2B5EF4-FFF2-40B4-BE49-F238E27FC236}">
                <a16:creationId xmlns:a16="http://schemas.microsoft.com/office/drawing/2014/main" id="{C79F00DA-6F91-A83C-F364-165B29C129EE}"/>
              </a:ext>
            </a:extLst>
          </p:cNvPr>
          <p:cNvSpPr>
            <a:spLocks noGrp="1"/>
          </p:cNvSpPr>
          <p:nvPr>
            <p:ph type="sldNum" sz="quarter" idx="5"/>
          </p:nvPr>
        </p:nvSpPr>
        <p:spPr/>
        <p:txBody>
          <a:bodyPr/>
          <a:lstStyle/>
          <a:p>
            <a:fld id="{F6AFBB46-1DCF-184D-8B1A-B85162AFCE48}" type="slidenum">
              <a:rPr lang="en-US" smtClean="0"/>
              <a:t>19</a:t>
            </a:fld>
            <a:endParaRPr lang="en-US"/>
          </a:p>
        </p:txBody>
      </p:sp>
    </p:spTree>
    <p:extLst>
      <p:ext uri="{BB962C8B-B14F-4D97-AF65-F5344CB8AC3E}">
        <p14:creationId xmlns:p14="http://schemas.microsoft.com/office/powerpoint/2010/main" val="3307376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17B24-836D-55A8-DEC3-8678C7536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1BFA5-79F2-F609-3E52-FF1AA8830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27E21-0583-2C43-E551-B5E7D1880275}"/>
              </a:ext>
            </a:extLst>
          </p:cNvPr>
          <p:cNvSpPr>
            <a:spLocks noGrp="1"/>
          </p:cNvSpPr>
          <p:nvPr>
            <p:ph type="body" idx="1"/>
          </p:nvPr>
        </p:nvSpPr>
        <p:spPr/>
        <p:txBody>
          <a:bodyPr/>
          <a:lstStyle/>
          <a:p>
            <a:r>
              <a:rPr lang="en-US" dirty="0"/>
              <a:t>Use highly specific fibers</a:t>
            </a:r>
          </a:p>
        </p:txBody>
      </p:sp>
      <p:sp>
        <p:nvSpPr>
          <p:cNvPr id="4" name="Slide Number Placeholder 3">
            <a:extLst>
              <a:ext uri="{FF2B5EF4-FFF2-40B4-BE49-F238E27FC236}">
                <a16:creationId xmlns:a16="http://schemas.microsoft.com/office/drawing/2014/main" id="{D010BEA3-1C8A-AB65-F074-A100C3B39EE5}"/>
              </a:ext>
            </a:extLst>
          </p:cNvPr>
          <p:cNvSpPr>
            <a:spLocks noGrp="1"/>
          </p:cNvSpPr>
          <p:nvPr>
            <p:ph type="sldNum" sz="quarter" idx="5"/>
          </p:nvPr>
        </p:nvSpPr>
        <p:spPr/>
        <p:txBody>
          <a:bodyPr/>
          <a:lstStyle/>
          <a:p>
            <a:fld id="{F6AFBB46-1DCF-184D-8B1A-B85162AFCE48}" type="slidenum">
              <a:rPr lang="en-US" smtClean="0"/>
              <a:t>20</a:t>
            </a:fld>
            <a:endParaRPr lang="en-US"/>
          </a:p>
        </p:txBody>
      </p:sp>
    </p:spTree>
    <p:extLst>
      <p:ext uri="{BB962C8B-B14F-4D97-AF65-F5344CB8AC3E}">
        <p14:creationId xmlns:p14="http://schemas.microsoft.com/office/powerpoint/2010/main" val="1519436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2E2E2E"/>
                </a:solidFill>
                <a:effectLst/>
                <a:latin typeface="Helvetica" pitchFamily="2" charset="0"/>
              </a:rPr>
              <a:t>Gut microbes promote </a:t>
            </a:r>
            <a:r>
              <a:rPr lang="el-GR" b="0" i="0" u="none" strike="noStrike" dirty="0">
                <a:solidFill>
                  <a:srgbClr val="2E2E2E"/>
                </a:solidFill>
                <a:effectLst/>
                <a:latin typeface="Helvetica" pitchFamily="2" charset="0"/>
              </a:rPr>
              <a:t>α-</a:t>
            </a:r>
            <a:r>
              <a:rPr lang="en-US" b="0" i="0" u="none" strike="noStrike" dirty="0">
                <a:solidFill>
                  <a:srgbClr val="2E2E2E"/>
                </a:solidFill>
                <a:effectLst/>
                <a:latin typeface="Helvetica" pitchFamily="2" charset="0"/>
              </a:rPr>
              <a:t>synuclein-mediated motor deficits and brain pathology</a:t>
            </a:r>
          </a:p>
          <a:p>
            <a:pPr algn="l"/>
            <a:r>
              <a:rPr lang="en-US" b="1" i="0" u="none" strike="noStrike" dirty="0">
                <a:solidFill>
                  <a:srgbClr val="757575"/>
                </a:solidFill>
                <a:effectLst/>
                <a:latin typeface="Helvetica" pitchFamily="2" charset="0"/>
              </a:rPr>
              <a:t>•</a:t>
            </a:r>
          </a:p>
          <a:p>
            <a:pPr algn="l"/>
            <a:r>
              <a:rPr lang="en-US" b="0" i="0" u="none" strike="noStrike" dirty="0">
                <a:solidFill>
                  <a:srgbClr val="2E2E2E"/>
                </a:solidFill>
                <a:effectLst/>
                <a:latin typeface="Helvetica" pitchFamily="2" charset="0"/>
              </a:rPr>
              <a:t>Depletion of gut bacteria reduces microglia activation</a:t>
            </a:r>
          </a:p>
          <a:p>
            <a:pPr algn="l"/>
            <a:r>
              <a:rPr lang="en-US" b="1" i="0" u="none" strike="noStrike" dirty="0">
                <a:solidFill>
                  <a:srgbClr val="757575"/>
                </a:solidFill>
                <a:effectLst/>
                <a:latin typeface="Helvetica" pitchFamily="2" charset="0"/>
              </a:rPr>
              <a:t>•</a:t>
            </a:r>
          </a:p>
          <a:p>
            <a:pPr algn="l"/>
            <a:r>
              <a:rPr lang="en-US" b="0" i="0" u="none" strike="noStrike" dirty="0">
                <a:solidFill>
                  <a:srgbClr val="2E2E2E"/>
                </a:solidFill>
                <a:effectLst/>
                <a:latin typeface="Helvetica" pitchFamily="2" charset="0"/>
              </a:rPr>
              <a:t>SCFAs modulate microglia and enhance PD pathophysiology</a:t>
            </a:r>
          </a:p>
          <a:p>
            <a:pPr algn="l"/>
            <a:r>
              <a:rPr lang="en-US" b="1" i="0" u="none" strike="noStrike" dirty="0">
                <a:solidFill>
                  <a:srgbClr val="757575"/>
                </a:solidFill>
                <a:effectLst/>
                <a:latin typeface="Helvetica" pitchFamily="2" charset="0"/>
              </a:rPr>
              <a:t>•</a:t>
            </a:r>
          </a:p>
          <a:p>
            <a:pPr algn="l"/>
            <a:r>
              <a:rPr lang="en-US" b="0" i="0" u="none" strike="noStrike" dirty="0">
                <a:solidFill>
                  <a:srgbClr val="2E2E2E"/>
                </a:solidFill>
                <a:effectLst/>
                <a:latin typeface="Helvetica" pitchFamily="2" charset="0"/>
              </a:rPr>
              <a:t>Human gut microbiota from PD patients induce enhanced motor dysfunction in mice</a:t>
            </a:r>
          </a:p>
          <a:p>
            <a:endParaRPr lang="en-US" dirty="0"/>
          </a:p>
        </p:txBody>
      </p:sp>
      <p:sp>
        <p:nvSpPr>
          <p:cNvPr id="4" name="Slide Number Placeholder 3"/>
          <p:cNvSpPr>
            <a:spLocks noGrp="1"/>
          </p:cNvSpPr>
          <p:nvPr>
            <p:ph type="sldNum" sz="quarter" idx="5"/>
          </p:nvPr>
        </p:nvSpPr>
        <p:spPr/>
        <p:txBody>
          <a:bodyPr/>
          <a:lstStyle/>
          <a:p>
            <a:fld id="{F6AFBB46-1DCF-184D-8B1A-B85162AFCE48}" type="slidenum">
              <a:rPr lang="en-US" smtClean="0"/>
              <a:t>24</a:t>
            </a:fld>
            <a:endParaRPr lang="en-US"/>
          </a:p>
        </p:txBody>
      </p:sp>
    </p:spTree>
    <p:extLst>
      <p:ext uri="{BB962C8B-B14F-4D97-AF65-F5344CB8AC3E}">
        <p14:creationId xmlns:p14="http://schemas.microsoft.com/office/powerpoint/2010/main" val="183505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Saw encouraging results with key species that we wanted to target</a:t>
            </a:r>
          </a:p>
        </p:txBody>
      </p:sp>
      <p:sp>
        <p:nvSpPr>
          <p:cNvPr id="4" name="Slide Number Placeholder 3"/>
          <p:cNvSpPr>
            <a:spLocks noGrp="1"/>
          </p:cNvSpPr>
          <p:nvPr>
            <p:ph type="sldNum" sz="quarter" idx="5"/>
          </p:nvPr>
        </p:nvSpPr>
        <p:spPr/>
        <p:txBody>
          <a:bodyPr/>
          <a:lstStyle/>
          <a:p>
            <a:fld id="{F6AFBB46-1DCF-184D-8B1A-B85162AFCE48}" type="slidenum">
              <a:rPr lang="en-US" smtClean="0"/>
              <a:t>26</a:t>
            </a:fld>
            <a:endParaRPr lang="en-US"/>
          </a:p>
        </p:txBody>
      </p:sp>
    </p:spTree>
    <p:extLst>
      <p:ext uri="{BB962C8B-B14F-4D97-AF65-F5344CB8AC3E}">
        <p14:creationId xmlns:p14="http://schemas.microsoft.com/office/powerpoint/2010/main" val="61715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maranth" panose="02000503050000020004" pitchFamily="2" charset="77"/>
              </a:rPr>
              <a:t>Parkinson’s Disease (PD), Alzheimer’s Disease (AD), Huntington’s Disease, ALS, Multiple Sclerosis (MS), </a:t>
            </a:r>
            <a:r>
              <a:rPr lang="en-US" sz="1200" dirty="0" err="1">
                <a:latin typeface="Amaranth" panose="02000503050000020004" pitchFamily="2" charset="77"/>
              </a:rPr>
              <a:t>etc</a:t>
            </a:r>
            <a:endParaRPr lang="en-US" sz="1200" dirty="0">
              <a:latin typeface="Amaranth" panose="02000503050000020004" pitchFamily="2" charset="77"/>
            </a:endParaRPr>
          </a:p>
          <a:p>
            <a:endParaRPr lang="en-US" dirty="0"/>
          </a:p>
        </p:txBody>
      </p:sp>
      <p:sp>
        <p:nvSpPr>
          <p:cNvPr id="4" name="Slide Number Placeholder 3"/>
          <p:cNvSpPr>
            <a:spLocks noGrp="1"/>
          </p:cNvSpPr>
          <p:nvPr>
            <p:ph type="sldNum" sz="quarter" idx="5"/>
          </p:nvPr>
        </p:nvSpPr>
        <p:spPr/>
        <p:txBody>
          <a:bodyPr/>
          <a:lstStyle/>
          <a:p>
            <a:fld id="{F6AFBB46-1DCF-184D-8B1A-B85162AFCE48}" type="slidenum">
              <a:rPr lang="en-US" smtClean="0"/>
              <a:t>4</a:t>
            </a:fld>
            <a:endParaRPr lang="en-US"/>
          </a:p>
        </p:txBody>
      </p:sp>
    </p:spTree>
    <p:extLst>
      <p:ext uri="{BB962C8B-B14F-4D97-AF65-F5344CB8AC3E}">
        <p14:creationId xmlns:p14="http://schemas.microsoft.com/office/powerpoint/2010/main" val="118523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F960A-7D02-5339-2F4C-00D5DE3A8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E2662-7923-1BCC-CAA9-27B5E62B7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D89F4-B5E2-C17B-B649-7A7F96FF49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1DF9DB-90F9-F8B2-75E4-CA3E0E191915}"/>
              </a:ext>
            </a:extLst>
          </p:cNvPr>
          <p:cNvSpPr>
            <a:spLocks noGrp="1"/>
          </p:cNvSpPr>
          <p:nvPr>
            <p:ph type="sldNum" sz="quarter" idx="5"/>
          </p:nvPr>
        </p:nvSpPr>
        <p:spPr/>
        <p:txBody>
          <a:bodyPr/>
          <a:lstStyle/>
          <a:p>
            <a:fld id="{F6AFBB46-1DCF-184D-8B1A-B85162AFCE48}" type="slidenum">
              <a:rPr lang="en-US" smtClean="0"/>
              <a:t>27</a:t>
            </a:fld>
            <a:endParaRPr lang="en-US"/>
          </a:p>
        </p:txBody>
      </p:sp>
    </p:spTree>
    <p:extLst>
      <p:ext uri="{BB962C8B-B14F-4D97-AF65-F5344CB8AC3E}">
        <p14:creationId xmlns:p14="http://schemas.microsoft.com/office/powerpoint/2010/main" val="192241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FDF54-0F45-001D-E2CE-D68CCBA17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5F632-CF06-903E-B282-6B4B8313B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F41F3-F582-3362-01D0-66771D33EC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51766E-0ABE-D145-6B0A-DB7CF0D746F6}"/>
              </a:ext>
            </a:extLst>
          </p:cNvPr>
          <p:cNvSpPr>
            <a:spLocks noGrp="1"/>
          </p:cNvSpPr>
          <p:nvPr>
            <p:ph type="sldNum" sz="quarter" idx="5"/>
          </p:nvPr>
        </p:nvSpPr>
        <p:spPr/>
        <p:txBody>
          <a:bodyPr/>
          <a:lstStyle/>
          <a:p>
            <a:fld id="{F6AFBB46-1DCF-184D-8B1A-B85162AFCE48}" type="slidenum">
              <a:rPr lang="en-US" smtClean="0"/>
              <a:t>28</a:t>
            </a:fld>
            <a:endParaRPr lang="en-US"/>
          </a:p>
        </p:txBody>
      </p:sp>
    </p:spTree>
    <p:extLst>
      <p:ext uri="{BB962C8B-B14F-4D97-AF65-F5344CB8AC3E}">
        <p14:creationId xmlns:p14="http://schemas.microsoft.com/office/powerpoint/2010/main" val="1346844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2FC67-9C82-A3C6-3CFD-541E7F46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EBE75-49AD-8E13-FAE3-AE222BF19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1B631-A93C-492B-FC6C-F6DF084DE1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82EA3D-B4F7-08A9-00DD-E71C3C4B299E}"/>
              </a:ext>
            </a:extLst>
          </p:cNvPr>
          <p:cNvSpPr>
            <a:spLocks noGrp="1"/>
          </p:cNvSpPr>
          <p:nvPr>
            <p:ph type="sldNum" sz="quarter" idx="5"/>
          </p:nvPr>
        </p:nvSpPr>
        <p:spPr/>
        <p:txBody>
          <a:bodyPr/>
          <a:lstStyle/>
          <a:p>
            <a:fld id="{F6AFBB46-1DCF-184D-8B1A-B85162AFCE48}" type="slidenum">
              <a:rPr lang="en-US" smtClean="0"/>
              <a:t>29</a:t>
            </a:fld>
            <a:endParaRPr lang="en-US"/>
          </a:p>
        </p:txBody>
      </p:sp>
    </p:spTree>
    <p:extLst>
      <p:ext uri="{BB962C8B-B14F-4D97-AF65-F5344CB8AC3E}">
        <p14:creationId xmlns:p14="http://schemas.microsoft.com/office/powerpoint/2010/main" val="2441841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CE22B-61BE-E4BF-CBB6-604FCF414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D2F1F-ACA9-35A8-F343-2A9A4F22C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7666D-21C8-5E80-60C2-6FF9BC0315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4D33B8-13F2-82A6-3AAD-ABF4268881B8}"/>
              </a:ext>
            </a:extLst>
          </p:cNvPr>
          <p:cNvSpPr>
            <a:spLocks noGrp="1"/>
          </p:cNvSpPr>
          <p:nvPr>
            <p:ph type="sldNum" sz="quarter" idx="5"/>
          </p:nvPr>
        </p:nvSpPr>
        <p:spPr/>
        <p:txBody>
          <a:bodyPr/>
          <a:lstStyle/>
          <a:p>
            <a:fld id="{F6AFBB46-1DCF-184D-8B1A-B85162AFCE48}" type="slidenum">
              <a:rPr lang="en-US" smtClean="0"/>
              <a:t>30</a:t>
            </a:fld>
            <a:endParaRPr lang="en-US"/>
          </a:p>
        </p:txBody>
      </p:sp>
    </p:spTree>
    <p:extLst>
      <p:ext uri="{BB962C8B-B14F-4D97-AF65-F5344CB8AC3E}">
        <p14:creationId xmlns:p14="http://schemas.microsoft.com/office/powerpoint/2010/main" val="4199720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44A9C-82DA-2DA2-C0DF-C9E13D129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FF7D2-952A-3E01-B070-35BC55B7D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F1CA8-725C-E4E1-0A25-11DED96BF3DF}"/>
              </a:ext>
            </a:extLst>
          </p:cNvPr>
          <p:cNvSpPr>
            <a:spLocks noGrp="1"/>
          </p:cNvSpPr>
          <p:nvPr>
            <p:ph type="body" idx="1"/>
          </p:nvPr>
        </p:nvSpPr>
        <p:spPr/>
        <p:txBody>
          <a:bodyPr/>
          <a:lstStyle/>
          <a:p>
            <a:r>
              <a:rPr lang="en-US" dirty="0"/>
              <a:t>Glial fibrillary acidic protein: intermediate filaments in astrocytes and glial cells, marker of injury to brain. </a:t>
            </a:r>
          </a:p>
        </p:txBody>
      </p:sp>
      <p:sp>
        <p:nvSpPr>
          <p:cNvPr id="4" name="Slide Number Placeholder 3">
            <a:extLst>
              <a:ext uri="{FF2B5EF4-FFF2-40B4-BE49-F238E27FC236}">
                <a16:creationId xmlns:a16="http://schemas.microsoft.com/office/drawing/2014/main" id="{A439A4AA-A712-8179-4ACF-14A734862886}"/>
              </a:ext>
            </a:extLst>
          </p:cNvPr>
          <p:cNvSpPr>
            <a:spLocks noGrp="1"/>
          </p:cNvSpPr>
          <p:nvPr>
            <p:ph type="sldNum" sz="quarter" idx="5"/>
          </p:nvPr>
        </p:nvSpPr>
        <p:spPr/>
        <p:txBody>
          <a:bodyPr/>
          <a:lstStyle/>
          <a:p>
            <a:fld id="{F6AFBB46-1DCF-184D-8B1A-B85162AFCE48}" type="slidenum">
              <a:rPr lang="en-US" smtClean="0"/>
              <a:t>31</a:t>
            </a:fld>
            <a:endParaRPr lang="en-US"/>
          </a:p>
        </p:txBody>
      </p:sp>
    </p:spTree>
    <p:extLst>
      <p:ext uri="{BB962C8B-B14F-4D97-AF65-F5344CB8AC3E}">
        <p14:creationId xmlns:p14="http://schemas.microsoft.com/office/powerpoint/2010/main" val="993177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0DE25-FC8E-07A3-8EC0-BE7A49B2C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6D971-A945-6DA4-C78B-4A730A3CA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3C832-C301-4892-AA68-1D1CD932EC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BEF85-A02C-B9F8-F070-7845B875418D}"/>
              </a:ext>
            </a:extLst>
          </p:cNvPr>
          <p:cNvSpPr>
            <a:spLocks noGrp="1"/>
          </p:cNvSpPr>
          <p:nvPr>
            <p:ph type="sldNum" sz="quarter" idx="5"/>
          </p:nvPr>
        </p:nvSpPr>
        <p:spPr/>
        <p:txBody>
          <a:bodyPr/>
          <a:lstStyle/>
          <a:p>
            <a:fld id="{F6AFBB46-1DCF-184D-8B1A-B85162AFCE48}" type="slidenum">
              <a:rPr lang="en-US" smtClean="0"/>
              <a:t>32</a:t>
            </a:fld>
            <a:endParaRPr lang="en-US"/>
          </a:p>
        </p:txBody>
      </p:sp>
    </p:spTree>
    <p:extLst>
      <p:ext uri="{BB962C8B-B14F-4D97-AF65-F5344CB8AC3E}">
        <p14:creationId xmlns:p14="http://schemas.microsoft.com/office/powerpoint/2010/main" val="2734138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22A73-2F1B-6C97-9D33-C0C6334EB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EBBB0-1FEC-E5D8-A6CF-A5AC4467F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4C1E8-3152-D124-1054-CA3C02922370}"/>
              </a:ext>
            </a:extLst>
          </p:cNvPr>
          <p:cNvSpPr>
            <a:spLocks noGrp="1"/>
          </p:cNvSpPr>
          <p:nvPr>
            <p:ph type="body" idx="1"/>
          </p:nvPr>
        </p:nvSpPr>
        <p:spPr/>
        <p:txBody>
          <a:bodyPr/>
          <a:lstStyle/>
          <a:p>
            <a:r>
              <a:rPr lang="en-US" dirty="0"/>
              <a:t>Fiber as a neurological substrate. </a:t>
            </a:r>
          </a:p>
        </p:txBody>
      </p:sp>
      <p:sp>
        <p:nvSpPr>
          <p:cNvPr id="4" name="Slide Number Placeholder 3">
            <a:extLst>
              <a:ext uri="{FF2B5EF4-FFF2-40B4-BE49-F238E27FC236}">
                <a16:creationId xmlns:a16="http://schemas.microsoft.com/office/drawing/2014/main" id="{66318567-8CCD-2E10-2F7C-2A0A129DDDE2}"/>
              </a:ext>
            </a:extLst>
          </p:cNvPr>
          <p:cNvSpPr>
            <a:spLocks noGrp="1"/>
          </p:cNvSpPr>
          <p:nvPr>
            <p:ph type="sldNum" sz="quarter" idx="5"/>
          </p:nvPr>
        </p:nvSpPr>
        <p:spPr/>
        <p:txBody>
          <a:bodyPr/>
          <a:lstStyle/>
          <a:p>
            <a:fld id="{F6AFBB46-1DCF-184D-8B1A-B85162AFCE48}" type="slidenum">
              <a:rPr lang="en-US" smtClean="0"/>
              <a:t>33</a:t>
            </a:fld>
            <a:endParaRPr lang="en-US"/>
          </a:p>
        </p:txBody>
      </p:sp>
    </p:spTree>
    <p:extLst>
      <p:ext uri="{BB962C8B-B14F-4D97-AF65-F5344CB8AC3E}">
        <p14:creationId xmlns:p14="http://schemas.microsoft.com/office/powerpoint/2010/main" val="1021870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FBB46-1DCF-184D-8B1A-B85162AFCE48}" type="slidenum">
              <a:rPr lang="en-US" smtClean="0"/>
              <a:t>37</a:t>
            </a:fld>
            <a:endParaRPr lang="en-US"/>
          </a:p>
        </p:txBody>
      </p:sp>
    </p:spTree>
    <p:extLst>
      <p:ext uri="{BB962C8B-B14F-4D97-AF65-F5344CB8AC3E}">
        <p14:creationId xmlns:p14="http://schemas.microsoft.com/office/powerpoint/2010/main" val="276636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B3E5C-BBE7-4609-6ABF-43F540807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616D3-2A09-0EA1-9E60-0C10DB0A8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B2B22-E886-9C62-BDB9-16B892D617F2}"/>
              </a:ext>
            </a:extLst>
          </p:cNvPr>
          <p:cNvSpPr>
            <a:spLocks noGrp="1"/>
          </p:cNvSpPr>
          <p:nvPr>
            <p:ph type="body" idx="1"/>
          </p:nvPr>
        </p:nvSpPr>
        <p:spPr/>
        <p:txBody>
          <a:bodyPr/>
          <a:lstStyle/>
          <a:p>
            <a:r>
              <a:rPr lang="en-US" sz="1200" dirty="0">
                <a:latin typeface="Amaranth" panose="02000503050000020004" pitchFamily="2" charset="77"/>
              </a:rPr>
              <a:t>𝛼-Synuclein</a:t>
            </a:r>
          </a:p>
          <a:p>
            <a:pPr marL="285750" indent="-285750">
              <a:buFont typeface="Arial" panose="020B0604020202020204" pitchFamily="34" charset="0"/>
              <a:buChar char="•"/>
            </a:pPr>
            <a:r>
              <a:rPr lang="en-US" sz="1200" dirty="0">
                <a:latin typeface="Amaranth" panose="02000503050000020004" pitchFamily="2" charset="77"/>
              </a:rPr>
              <a:t>Protein in presynaptic terminals</a:t>
            </a:r>
          </a:p>
          <a:p>
            <a:pPr marL="285750" indent="-285750">
              <a:buFont typeface="Arial" panose="020B0604020202020204" pitchFamily="34" charset="0"/>
              <a:buChar char="•"/>
            </a:pPr>
            <a:r>
              <a:rPr lang="en-US" sz="1200" dirty="0">
                <a:latin typeface="Amaranth" panose="02000503050000020004" pitchFamily="2" charset="77"/>
              </a:rPr>
              <a:t>Lipid binding and trafficking</a:t>
            </a:r>
          </a:p>
          <a:p>
            <a:pPr marL="285750" indent="-285750">
              <a:buFont typeface="Arial" panose="020B0604020202020204" pitchFamily="34" charset="0"/>
              <a:buChar char="•"/>
            </a:pPr>
            <a:r>
              <a:rPr lang="en-US" sz="1200" dirty="0">
                <a:latin typeface="Amaranth" panose="02000503050000020004" pitchFamily="2" charset="77"/>
              </a:rPr>
              <a:t>Dopamine synthesis and transport</a:t>
            </a:r>
          </a:p>
          <a:p>
            <a:endParaRPr lang="en-US" dirty="0"/>
          </a:p>
        </p:txBody>
      </p:sp>
      <p:sp>
        <p:nvSpPr>
          <p:cNvPr id="4" name="Slide Number Placeholder 3">
            <a:extLst>
              <a:ext uri="{FF2B5EF4-FFF2-40B4-BE49-F238E27FC236}">
                <a16:creationId xmlns:a16="http://schemas.microsoft.com/office/drawing/2014/main" id="{A691D54D-84B4-27E5-E397-1930D6436EE4}"/>
              </a:ext>
            </a:extLst>
          </p:cNvPr>
          <p:cNvSpPr>
            <a:spLocks noGrp="1"/>
          </p:cNvSpPr>
          <p:nvPr>
            <p:ph type="sldNum" sz="quarter" idx="5"/>
          </p:nvPr>
        </p:nvSpPr>
        <p:spPr/>
        <p:txBody>
          <a:bodyPr/>
          <a:lstStyle/>
          <a:p>
            <a:fld id="{F6AFBB46-1DCF-184D-8B1A-B85162AFCE48}" type="slidenum">
              <a:rPr lang="en-US" smtClean="0"/>
              <a:t>5</a:t>
            </a:fld>
            <a:endParaRPr lang="en-US"/>
          </a:p>
        </p:txBody>
      </p:sp>
    </p:spTree>
    <p:extLst>
      <p:ext uri="{BB962C8B-B14F-4D97-AF65-F5344CB8AC3E}">
        <p14:creationId xmlns:p14="http://schemas.microsoft.com/office/powerpoint/2010/main" val="4048133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200" dirty="0">
                <a:latin typeface="Amaranth" panose="02000503050000020004" pitchFamily="2" charset="77"/>
              </a:rPr>
              <a:t>Microbiome composition</a:t>
            </a:r>
          </a:p>
          <a:p>
            <a:pPr marL="342900" indent="-342900">
              <a:buAutoNum type="arabicPeriod"/>
            </a:pPr>
            <a:r>
              <a:rPr lang="en-US" sz="1200" dirty="0">
                <a:latin typeface="Amaranth" panose="02000503050000020004" pitchFamily="2" charset="77"/>
              </a:rPr>
              <a:t>Short Chain Fatty Acids (SCFA)</a:t>
            </a:r>
          </a:p>
          <a:p>
            <a:pPr marL="342900" indent="-342900">
              <a:buAutoNum type="arabicPeriod"/>
            </a:pPr>
            <a:r>
              <a:rPr lang="en-US" sz="1200" dirty="0">
                <a:latin typeface="Amaranth" panose="02000503050000020004" pitchFamily="2" charset="77"/>
              </a:rPr>
              <a:t>Bile Acid metabolism</a:t>
            </a:r>
          </a:p>
          <a:p>
            <a:pPr marL="342900" indent="-342900">
              <a:buAutoNum type="arabicPeriod"/>
            </a:pPr>
            <a:r>
              <a:rPr lang="en-US" sz="1200" dirty="0">
                <a:latin typeface="Amaranth" panose="02000503050000020004" pitchFamily="2" charset="77"/>
              </a:rPr>
              <a:t>Gut barrier function</a:t>
            </a:r>
          </a:p>
          <a:p>
            <a:pPr marL="342900" indent="-342900">
              <a:buAutoNum type="arabicPeriod"/>
            </a:pPr>
            <a:r>
              <a:rPr lang="en-US" sz="1200" dirty="0">
                <a:latin typeface="Amaranth" panose="02000503050000020004" pitchFamily="2" charset="77"/>
              </a:rPr>
              <a:t>Gut Inflammation</a:t>
            </a:r>
          </a:p>
          <a:p>
            <a:pPr marL="342900" indent="-342900">
              <a:buAutoNum type="arabicPeriod"/>
            </a:pPr>
            <a:r>
              <a:rPr lang="en-US" sz="1200" dirty="0">
                <a:latin typeface="Amaranth" panose="02000503050000020004" pitchFamily="2" charset="77"/>
              </a:rPr>
              <a:t>Neuroactive metabolites</a:t>
            </a:r>
          </a:p>
          <a:p>
            <a:pPr marL="342900" indent="-342900">
              <a:buAutoNum type="arabicPeriod"/>
            </a:pPr>
            <a:r>
              <a:rPr lang="en-US" sz="1200" dirty="0">
                <a:latin typeface="Amaranth" panose="02000503050000020004" pitchFamily="2" charset="77"/>
              </a:rPr>
              <a:t>Neuroinflammation</a:t>
            </a:r>
          </a:p>
          <a:p>
            <a:pPr marL="342900" indent="-342900">
              <a:buAutoNum type="arabicPeriod"/>
            </a:pPr>
            <a:r>
              <a:rPr lang="en-US" sz="1200" dirty="0">
                <a:latin typeface="Amaranth" panose="02000503050000020004" pitchFamily="2" charset="77"/>
              </a:rPr>
              <a:t>Neurodegeneration</a:t>
            </a:r>
          </a:p>
          <a:p>
            <a:endParaRPr lang="en-US" dirty="0"/>
          </a:p>
        </p:txBody>
      </p:sp>
      <p:sp>
        <p:nvSpPr>
          <p:cNvPr id="4" name="Slide Number Placeholder 3"/>
          <p:cNvSpPr>
            <a:spLocks noGrp="1"/>
          </p:cNvSpPr>
          <p:nvPr>
            <p:ph type="sldNum" sz="quarter" idx="5"/>
          </p:nvPr>
        </p:nvSpPr>
        <p:spPr/>
        <p:txBody>
          <a:bodyPr/>
          <a:lstStyle/>
          <a:p>
            <a:fld id="{F6AFBB46-1DCF-184D-8B1A-B85162AFCE48}" type="slidenum">
              <a:rPr lang="en-US" smtClean="0"/>
              <a:t>6</a:t>
            </a:fld>
            <a:endParaRPr lang="en-US"/>
          </a:p>
        </p:txBody>
      </p:sp>
    </p:spTree>
    <p:extLst>
      <p:ext uri="{BB962C8B-B14F-4D97-AF65-F5344CB8AC3E}">
        <p14:creationId xmlns:p14="http://schemas.microsoft.com/office/powerpoint/2010/main" val="73768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key butyrate producers, increase in pro-</a:t>
            </a:r>
            <a:r>
              <a:rPr lang="en-US" dirty="0" err="1"/>
              <a:t>inbflammatory</a:t>
            </a:r>
            <a:r>
              <a:rPr lang="en-US" dirty="0"/>
              <a:t> </a:t>
            </a:r>
          </a:p>
        </p:txBody>
      </p:sp>
      <p:sp>
        <p:nvSpPr>
          <p:cNvPr id="4" name="Slide Number Placeholder 3"/>
          <p:cNvSpPr>
            <a:spLocks noGrp="1"/>
          </p:cNvSpPr>
          <p:nvPr>
            <p:ph type="sldNum" sz="quarter" idx="5"/>
          </p:nvPr>
        </p:nvSpPr>
        <p:spPr/>
        <p:txBody>
          <a:bodyPr/>
          <a:lstStyle/>
          <a:p>
            <a:fld id="{F6AFBB46-1DCF-184D-8B1A-B85162AFCE48}" type="slidenum">
              <a:rPr lang="en-US" smtClean="0"/>
              <a:t>8</a:t>
            </a:fld>
            <a:endParaRPr lang="en-US"/>
          </a:p>
        </p:txBody>
      </p:sp>
    </p:spTree>
    <p:extLst>
      <p:ext uri="{BB962C8B-B14F-4D97-AF65-F5344CB8AC3E}">
        <p14:creationId xmlns:p14="http://schemas.microsoft.com/office/powerpoint/2010/main" val="245578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66B45-E485-8B95-F47F-A80D6617C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5BE49-912B-A175-58C0-99EEDBE5B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CDFDD-5B67-C41F-BF45-EDADEFB28D98}"/>
              </a:ext>
            </a:extLst>
          </p:cNvPr>
          <p:cNvSpPr>
            <a:spLocks noGrp="1"/>
          </p:cNvSpPr>
          <p:nvPr>
            <p:ph type="body" idx="1"/>
          </p:nvPr>
        </p:nvSpPr>
        <p:spPr/>
        <p:txBody>
          <a:bodyPr/>
          <a:lstStyle/>
          <a:p>
            <a:pPr marL="342900" indent="-342900">
              <a:buAutoNum type="arabicPeriod"/>
            </a:pPr>
            <a:r>
              <a:rPr lang="en-US" sz="1200" dirty="0">
                <a:latin typeface="Amaranth" panose="02000503050000020004" pitchFamily="2" charset="77"/>
              </a:rPr>
              <a:t>Microbiome composition</a:t>
            </a:r>
          </a:p>
          <a:p>
            <a:pPr marL="342900" indent="-342900">
              <a:buAutoNum type="arabicPeriod"/>
            </a:pPr>
            <a:r>
              <a:rPr lang="en-US" sz="1200" dirty="0">
                <a:latin typeface="Amaranth" panose="02000503050000020004" pitchFamily="2" charset="77"/>
              </a:rPr>
              <a:t>Short Chain Fatty Acids (SCFA)</a:t>
            </a:r>
          </a:p>
          <a:p>
            <a:pPr marL="342900" indent="-342900">
              <a:buAutoNum type="arabicPeriod"/>
            </a:pPr>
            <a:r>
              <a:rPr lang="en-US" sz="1200" dirty="0">
                <a:latin typeface="Amaranth" panose="02000503050000020004" pitchFamily="2" charset="77"/>
              </a:rPr>
              <a:t>Bile Acid metabolism</a:t>
            </a:r>
          </a:p>
          <a:p>
            <a:pPr marL="342900" indent="-342900">
              <a:buAutoNum type="arabicPeriod"/>
            </a:pPr>
            <a:r>
              <a:rPr lang="en-US" sz="1200" dirty="0">
                <a:latin typeface="Amaranth" panose="02000503050000020004" pitchFamily="2" charset="77"/>
              </a:rPr>
              <a:t>Gut barrier function</a:t>
            </a:r>
          </a:p>
          <a:p>
            <a:pPr marL="342900" indent="-342900">
              <a:buAutoNum type="arabicPeriod"/>
            </a:pPr>
            <a:r>
              <a:rPr lang="en-US" sz="1200" dirty="0">
                <a:latin typeface="Amaranth" panose="02000503050000020004" pitchFamily="2" charset="77"/>
              </a:rPr>
              <a:t>Gut Inflammation</a:t>
            </a:r>
          </a:p>
          <a:p>
            <a:pPr marL="342900" indent="-342900">
              <a:buAutoNum type="arabicPeriod"/>
            </a:pPr>
            <a:r>
              <a:rPr lang="en-US" sz="1200" dirty="0">
                <a:latin typeface="Amaranth" panose="02000503050000020004" pitchFamily="2" charset="77"/>
              </a:rPr>
              <a:t>Neuroactive metabolites</a:t>
            </a:r>
          </a:p>
          <a:p>
            <a:pPr marL="342900" indent="-342900">
              <a:buAutoNum type="arabicPeriod"/>
            </a:pPr>
            <a:r>
              <a:rPr lang="en-US" sz="1200" dirty="0">
                <a:latin typeface="Amaranth" panose="02000503050000020004" pitchFamily="2" charset="77"/>
              </a:rPr>
              <a:t>Neuroinflammation</a:t>
            </a:r>
          </a:p>
          <a:p>
            <a:pPr marL="342900" indent="-342900">
              <a:buAutoNum type="arabicPeriod"/>
            </a:pPr>
            <a:r>
              <a:rPr lang="en-US" sz="1200" dirty="0">
                <a:latin typeface="Amaranth" panose="02000503050000020004" pitchFamily="2" charset="77"/>
              </a:rPr>
              <a:t>Neurodegeneration</a:t>
            </a:r>
          </a:p>
          <a:p>
            <a:endParaRPr lang="en-US" dirty="0"/>
          </a:p>
        </p:txBody>
      </p:sp>
      <p:sp>
        <p:nvSpPr>
          <p:cNvPr id="4" name="Slide Number Placeholder 3">
            <a:extLst>
              <a:ext uri="{FF2B5EF4-FFF2-40B4-BE49-F238E27FC236}">
                <a16:creationId xmlns:a16="http://schemas.microsoft.com/office/drawing/2014/main" id="{F0E161B6-9CE3-90FA-9416-3A0D2B1E5519}"/>
              </a:ext>
            </a:extLst>
          </p:cNvPr>
          <p:cNvSpPr>
            <a:spLocks noGrp="1"/>
          </p:cNvSpPr>
          <p:nvPr>
            <p:ph type="sldNum" sz="quarter" idx="5"/>
          </p:nvPr>
        </p:nvSpPr>
        <p:spPr/>
        <p:txBody>
          <a:bodyPr/>
          <a:lstStyle/>
          <a:p>
            <a:fld id="{F6AFBB46-1DCF-184D-8B1A-B85162AFCE48}" type="slidenum">
              <a:rPr lang="en-US" smtClean="0"/>
              <a:t>9</a:t>
            </a:fld>
            <a:endParaRPr lang="en-US"/>
          </a:p>
        </p:txBody>
      </p:sp>
    </p:spTree>
    <p:extLst>
      <p:ext uri="{BB962C8B-B14F-4D97-AF65-F5344CB8AC3E}">
        <p14:creationId xmlns:p14="http://schemas.microsoft.com/office/powerpoint/2010/main" val="114315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“Butyrate is the primary energy source for colonocytes, the cells that line the intestinal wall. When SCFA levels are high, these cells can maintain tight junctions and a thick, protective mucus layer. This keeps the gut barrier strong and prevents unwanted molecules from leaking into the bloodstream.”</a:t>
            </a:r>
          </a:p>
          <a:p>
            <a:r>
              <a:rPr lang="en-US" dirty="0"/>
              <a:t>“When SCFA levels drop, colonocytes essentially become energy-deprived. The tight junctions weaken, the mucus layer thins, and the gut becomes more permeable — what we often refer to as ‘leaky gut.’”</a:t>
            </a:r>
          </a:p>
          <a:p>
            <a:r>
              <a:rPr lang="en-US" dirty="0"/>
              <a:t>SCFAs are some of the most important immune regulators in the body. They promote regulatory T cells and suppress pro-inflammatory signaling pathways like NF-</a:t>
            </a:r>
            <a:r>
              <a:rPr lang="el-GR" dirty="0"/>
              <a:t>κ</a:t>
            </a:r>
            <a:r>
              <a:rPr lang="en-US" dirty="0"/>
              <a:t>B.”</a:t>
            </a:r>
          </a:p>
          <a:p>
            <a:r>
              <a:rPr lang="en-US" dirty="0"/>
              <a:t>“Without adequate SCFAs, the immune system shifts toward activation instead of tolerance. We see higher levels of inflammatory cytokines, and this is reflected clinically in elevated fecal calprotectin in many patients.”</a:t>
            </a:r>
          </a:p>
          <a:p>
            <a:r>
              <a:rPr lang="en-US" dirty="0"/>
              <a:t>“Acetate and butyrate travel beyond the gut. They influence liver metabolism, systemic inflammation, and even microglial activity in the brain.”</a:t>
            </a:r>
          </a:p>
          <a:p>
            <a:r>
              <a:rPr lang="en-US" dirty="0"/>
              <a:t>“Reduced SCFAs remove these anti-inflammatory signals. Microglia become more reactive, systemic inflammation increases, and the neuroimmune system loses an important layer of regulation.”</a:t>
            </a:r>
          </a:p>
          <a:p>
            <a:r>
              <a:rPr lang="en-US" b="0" i="0" u="none" strike="noStrike" dirty="0">
                <a:solidFill>
                  <a:srgbClr val="000000"/>
                </a:solidFill>
                <a:effectLst/>
                <a:latin typeface="-webkit-standard"/>
              </a:rPr>
              <a:t>“SCFAs stimulate colonic motility. A drop in SCFAs slows transit time — which we see clinically as constipation. That slower transit further decreases fermentation, creating a feedback loop that reinforces dysbiosis.”</a:t>
            </a:r>
            <a:endParaRPr lang="en-US" dirty="0"/>
          </a:p>
        </p:txBody>
      </p:sp>
      <p:sp>
        <p:nvSpPr>
          <p:cNvPr id="4" name="Slide Number Placeholder 3"/>
          <p:cNvSpPr>
            <a:spLocks noGrp="1"/>
          </p:cNvSpPr>
          <p:nvPr>
            <p:ph type="sldNum" sz="quarter" idx="5"/>
          </p:nvPr>
        </p:nvSpPr>
        <p:spPr/>
        <p:txBody>
          <a:bodyPr/>
          <a:lstStyle/>
          <a:p>
            <a:fld id="{F6AFBB46-1DCF-184D-8B1A-B85162AFCE48}" type="slidenum">
              <a:rPr lang="en-US" smtClean="0"/>
              <a:t>10</a:t>
            </a:fld>
            <a:endParaRPr lang="en-US"/>
          </a:p>
        </p:txBody>
      </p:sp>
    </p:spTree>
    <p:extLst>
      <p:ext uri="{BB962C8B-B14F-4D97-AF65-F5344CB8AC3E}">
        <p14:creationId xmlns:p14="http://schemas.microsoft.com/office/powerpoint/2010/main" val="180228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7B71D-5EEF-BA3E-D2BD-BEB4EBB8C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FB7CA-F9E4-FF37-1126-A93B74828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09302-932B-0859-14C1-5BA3579F7C43}"/>
              </a:ext>
            </a:extLst>
          </p:cNvPr>
          <p:cNvSpPr>
            <a:spLocks noGrp="1"/>
          </p:cNvSpPr>
          <p:nvPr>
            <p:ph type="body" idx="1"/>
          </p:nvPr>
        </p:nvSpPr>
        <p:spPr/>
        <p:txBody>
          <a:bodyPr/>
          <a:lstStyle/>
          <a:p>
            <a:r>
              <a:rPr lang="en-US" dirty="0"/>
              <a:t>“Butyrate is the primary energy source for colonocytes, the cells that line the intestinal wall. When SCFA levels are high, these cells can maintain tight junctions and a thick, protective mucus layer. This keeps the gut barrier strong and prevents unwanted molecules from leaking into the bloodstream.”</a:t>
            </a:r>
          </a:p>
          <a:p>
            <a:r>
              <a:rPr lang="en-US" dirty="0"/>
              <a:t>“When SCFA levels drop, colonocytes essentially become energy-deprived. The tight junctions weaken, the mucus layer thins, and the gut becomes more permeable — what we often refer to as ‘leaky gut.’”</a:t>
            </a:r>
          </a:p>
          <a:p>
            <a:r>
              <a:rPr lang="en-US" dirty="0"/>
              <a:t>SCFAs are some of the most important immune regulators in the body. They promote regulatory T cells and suppress pro-inflammatory signaling pathways like NF-</a:t>
            </a:r>
            <a:r>
              <a:rPr lang="el-GR" dirty="0"/>
              <a:t>κ</a:t>
            </a:r>
            <a:r>
              <a:rPr lang="en-US" dirty="0"/>
              <a:t>B.”</a:t>
            </a:r>
          </a:p>
          <a:p>
            <a:r>
              <a:rPr lang="en-US" dirty="0"/>
              <a:t>“Without adequate SCFAs, the immune system shifts toward activation instead of tolerance. We see higher levels of inflammatory cytokines, and this is reflected clinically in elevated fecal calprotectin in many patients.”</a:t>
            </a:r>
          </a:p>
          <a:p>
            <a:r>
              <a:rPr lang="en-US" dirty="0"/>
              <a:t>“Acetate and butyrate travel beyond the gut. They influence liver metabolism, systemic inflammation, and even microglial activity in the brain.”</a:t>
            </a:r>
          </a:p>
          <a:p>
            <a:r>
              <a:rPr lang="en-US" dirty="0"/>
              <a:t>“Reduced SCFAs remove these anti-inflammatory signals. Microglia become more reactive, systemic inflammation increases, and the neuroimmune system loses an important layer of regulation.”</a:t>
            </a:r>
          </a:p>
          <a:p>
            <a:r>
              <a:rPr lang="en-US" b="0" i="0" u="none" strike="noStrike" dirty="0">
                <a:solidFill>
                  <a:srgbClr val="000000"/>
                </a:solidFill>
                <a:effectLst/>
                <a:latin typeface="-webkit-standard"/>
              </a:rPr>
              <a:t>“SCFAs stimulate colonic motility. A drop in SCFAs slows transit time — which we see clinically as constipation. That slower transit further decreases fermentation, creating a feedback loop that reinforces dysbiosis.”</a:t>
            </a:r>
            <a:endParaRPr lang="en-US" dirty="0"/>
          </a:p>
        </p:txBody>
      </p:sp>
      <p:sp>
        <p:nvSpPr>
          <p:cNvPr id="4" name="Slide Number Placeholder 3">
            <a:extLst>
              <a:ext uri="{FF2B5EF4-FFF2-40B4-BE49-F238E27FC236}">
                <a16:creationId xmlns:a16="http://schemas.microsoft.com/office/drawing/2014/main" id="{2127DFD0-B727-F827-E119-0B7F5872A150}"/>
              </a:ext>
            </a:extLst>
          </p:cNvPr>
          <p:cNvSpPr>
            <a:spLocks noGrp="1"/>
          </p:cNvSpPr>
          <p:nvPr>
            <p:ph type="sldNum" sz="quarter" idx="5"/>
          </p:nvPr>
        </p:nvSpPr>
        <p:spPr/>
        <p:txBody>
          <a:bodyPr/>
          <a:lstStyle/>
          <a:p>
            <a:fld id="{F6AFBB46-1DCF-184D-8B1A-B85162AFCE48}" type="slidenum">
              <a:rPr lang="en-US" smtClean="0"/>
              <a:t>11</a:t>
            </a:fld>
            <a:endParaRPr lang="en-US"/>
          </a:p>
        </p:txBody>
      </p:sp>
    </p:spTree>
    <p:extLst>
      <p:ext uri="{BB962C8B-B14F-4D97-AF65-F5344CB8AC3E}">
        <p14:creationId xmlns:p14="http://schemas.microsoft.com/office/powerpoint/2010/main" val="1024757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D006-20D2-683B-1037-62CF183BC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0BE46-4E32-BEEB-853F-DFC73CF78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D1B2F-CEA6-9BA2-F836-621B8DFD89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20FAE2-0DCC-D01D-9986-2A94D9E9E4A4}"/>
              </a:ext>
            </a:extLst>
          </p:cNvPr>
          <p:cNvSpPr>
            <a:spLocks noGrp="1"/>
          </p:cNvSpPr>
          <p:nvPr>
            <p:ph type="sldNum" sz="quarter" idx="5"/>
          </p:nvPr>
        </p:nvSpPr>
        <p:spPr/>
        <p:txBody>
          <a:bodyPr/>
          <a:lstStyle/>
          <a:p>
            <a:fld id="{F6AFBB46-1DCF-184D-8B1A-B85162AFCE48}" type="slidenum">
              <a:rPr lang="en-US" smtClean="0"/>
              <a:t>12</a:t>
            </a:fld>
            <a:endParaRPr lang="en-US"/>
          </a:p>
        </p:txBody>
      </p:sp>
    </p:spTree>
    <p:extLst>
      <p:ext uri="{BB962C8B-B14F-4D97-AF65-F5344CB8AC3E}">
        <p14:creationId xmlns:p14="http://schemas.microsoft.com/office/powerpoint/2010/main" val="133678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FF9A-9780-7A9D-E06F-2357A4C601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57F52-56B5-72C9-71CD-33C9CE2927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B5AA4-D3BE-69EB-8CCA-C5135C8C83E1}"/>
              </a:ext>
            </a:extLst>
          </p:cNvPr>
          <p:cNvSpPr>
            <a:spLocks noGrp="1"/>
          </p:cNvSpPr>
          <p:nvPr>
            <p:ph type="dt" sz="half" idx="10"/>
          </p:nvPr>
        </p:nvSpPr>
        <p:spPr/>
        <p:txBody>
          <a:bodyPr/>
          <a:lstStyle/>
          <a:p>
            <a:fld id="{544C65D9-CC20-6042-BDA2-191F16D72A59}" type="datetime1">
              <a:rPr lang="en-US" smtClean="0"/>
              <a:t>11/20/25</a:t>
            </a:fld>
            <a:endParaRPr lang="en-US"/>
          </a:p>
        </p:txBody>
      </p:sp>
      <p:sp>
        <p:nvSpPr>
          <p:cNvPr id="5" name="Footer Placeholder 4">
            <a:extLst>
              <a:ext uri="{FF2B5EF4-FFF2-40B4-BE49-F238E27FC236}">
                <a16:creationId xmlns:a16="http://schemas.microsoft.com/office/drawing/2014/main" id="{B403194B-1464-5642-8C77-311C8D1AD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E4CBE-3E80-77E3-2093-019B28944C07}"/>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343647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319A-0F74-4DA4-1429-F1101A105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17EFD-90C4-C3A9-0514-8ADC9BC43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E527E-3BAC-29D0-E10B-C04C0C0DB280}"/>
              </a:ext>
            </a:extLst>
          </p:cNvPr>
          <p:cNvSpPr>
            <a:spLocks noGrp="1"/>
          </p:cNvSpPr>
          <p:nvPr>
            <p:ph type="dt" sz="half" idx="10"/>
          </p:nvPr>
        </p:nvSpPr>
        <p:spPr/>
        <p:txBody>
          <a:bodyPr/>
          <a:lstStyle/>
          <a:p>
            <a:fld id="{DF722D29-B7A2-244A-99E6-F67713D86A38}" type="datetime1">
              <a:rPr lang="en-US" smtClean="0"/>
              <a:t>11/20/25</a:t>
            </a:fld>
            <a:endParaRPr lang="en-US"/>
          </a:p>
        </p:txBody>
      </p:sp>
      <p:sp>
        <p:nvSpPr>
          <p:cNvPr id="5" name="Footer Placeholder 4">
            <a:extLst>
              <a:ext uri="{FF2B5EF4-FFF2-40B4-BE49-F238E27FC236}">
                <a16:creationId xmlns:a16="http://schemas.microsoft.com/office/drawing/2014/main" id="{A94603D6-62DA-A9D8-36E2-32C03ECBF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7D2CD-C1E1-C93D-5B8B-659C78233B6E}"/>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326674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BB4755-8B93-3457-2702-D8B2F3765F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A906E6-ADB7-3B7B-B0A1-056448381D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81473-A34B-54A5-D0CD-150F123ACBC7}"/>
              </a:ext>
            </a:extLst>
          </p:cNvPr>
          <p:cNvSpPr>
            <a:spLocks noGrp="1"/>
          </p:cNvSpPr>
          <p:nvPr>
            <p:ph type="dt" sz="half" idx="10"/>
          </p:nvPr>
        </p:nvSpPr>
        <p:spPr/>
        <p:txBody>
          <a:bodyPr/>
          <a:lstStyle/>
          <a:p>
            <a:fld id="{1EE9915F-1FFB-CE45-BA3B-483BD7E1DFDC}" type="datetime1">
              <a:rPr lang="en-US" smtClean="0"/>
              <a:t>11/20/25</a:t>
            </a:fld>
            <a:endParaRPr lang="en-US"/>
          </a:p>
        </p:txBody>
      </p:sp>
      <p:sp>
        <p:nvSpPr>
          <p:cNvPr id="5" name="Footer Placeholder 4">
            <a:extLst>
              <a:ext uri="{FF2B5EF4-FFF2-40B4-BE49-F238E27FC236}">
                <a16:creationId xmlns:a16="http://schemas.microsoft.com/office/drawing/2014/main" id="{789C8472-0489-A47B-DEDE-42A0F2E75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56FE6-FD52-7D76-C939-C04B75A7AB05}"/>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428258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12D4-CF2D-97E5-AC10-587891C7D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9A027-8080-EAAD-0EC7-1F3A722A0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7880D-46D3-26FA-EBB6-AEAFDAC0FD79}"/>
              </a:ext>
            </a:extLst>
          </p:cNvPr>
          <p:cNvSpPr>
            <a:spLocks noGrp="1"/>
          </p:cNvSpPr>
          <p:nvPr>
            <p:ph type="dt" sz="half" idx="10"/>
          </p:nvPr>
        </p:nvSpPr>
        <p:spPr/>
        <p:txBody>
          <a:bodyPr/>
          <a:lstStyle/>
          <a:p>
            <a:fld id="{D4B3662A-C82B-CC4F-808F-472A399141A8}" type="datetime1">
              <a:rPr lang="en-US" smtClean="0"/>
              <a:t>11/20/25</a:t>
            </a:fld>
            <a:endParaRPr lang="en-US"/>
          </a:p>
        </p:txBody>
      </p:sp>
      <p:sp>
        <p:nvSpPr>
          <p:cNvPr id="5" name="Footer Placeholder 4">
            <a:extLst>
              <a:ext uri="{FF2B5EF4-FFF2-40B4-BE49-F238E27FC236}">
                <a16:creationId xmlns:a16="http://schemas.microsoft.com/office/drawing/2014/main" id="{896816FE-8D9E-7B0B-A45B-8451A8F7F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7B82-B638-8298-23A0-24B712DE8A30}"/>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127429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1A8B-3A54-F1FE-B1B5-930F5794D5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0C094-EEDD-A92D-157A-28212B7F57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FCA082-76A5-211D-98A8-B0A65489562B}"/>
              </a:ext>
            </a:extLst>
          </p:cNvPr>
          <p:cNvSpPr>
            <a:spLocks noGrp="1"/>
          </p:cNvSpPr>
          <p:nvPr>
            <p:ph type="dt" sz="half" idx="10"/>
          </p:nvPr>
        </p:nvSpPr>
        <p:spPr/>
        <p:txBody>
          <a:bodyPr/>
          <a:lstStyle/>
          <a:p>
            <a:fld id="{4896608A-D3FF-1A4B-B36B-CF6A1D1256CD}" type="datetime1">
              <a:rPr lang="en-US" smtClean="0"/>
              <a:t>11/20/25</a:t>
            </a:fld>
            <a:endParaRPr lang="en-US"/>
          </a:p>
        </p:txBody>
      </p:sp>
      <p:sp>
        <p:nvSpPr>
          <p:cNvPr id="5" name="Footer Placeholder 4">
            <a:extLst>
              <a:ext uri="{FF2B5EF4-FFF2-40B4-BE49-F238E27FC236}">
                <a16:creationId xmlns:a16="http://schemas.microsoft.com/office/drawing/2014/main" id="{445E9AF1-B518-1C7F-09B0-BBA706FD3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03310-4984-E9C8-4476-8D4601769BAB}"/>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412336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4818-AD77-AAC7-F891-F1124516D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7EF50-2BCB-71C9-169A-38AC5EEE0F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EA3438-62BD-E6F4-61D4-0A44491EC2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C8F70-9A3D-D7D2-8445-E2AC521AB723}"/>
              </a:ext>
            </a:extLst>
          </p:cNvPr>
          <p:cNvSpPr>
            <a:spLocks noGrp="1"/>
          </p:cNvSpPr>
          <p:nvPr>
            <p:ph type="dt" sz="half" idx="10"/>
          </p:nvPr>
        </p:nvSpPr>
        <p:spPr/>
        <p:txBody>
          <a:bodyPr/>
          <a:lstStyle/>
          <a:p>
            <a:fld id="{5C4859EC-55B5-824E-9D88-9ED949C7B48D}" type="datetime1">
              <a:rPr lang="en-US" smtClean="0"/>
              <a:t>11/20/25</a:t>
            </a:fld>
            <a:endParaRPr lang="en-US"/>
          </a:p>
        </p:txBody>
      </p:sp>
      <p:sp>
        <p:nvSpPr>
          <p:cNvPr id="6" name="Footer Placeholder 5">
            <a:extLst>
              <a:ext uri="{FF2B5EF4-FFF2-40B4-BE49-F238E27FC236}">
                <a16:creationId xmlns:a16="http://schemas.microsoft.com/office/drawing/2014/main" id="{D0EEB611-8C0E-BBA0-0E0F-543653D04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0452C-A28C-DDB8-39F5-02F49ADEE4E1}"/>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395670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7571-4E1C-A2CA-11AE-4A11AD4C7E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9D5881-5066-D485-21DB-CA3E9B7A7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BC18D-A3F9-72A3-23D6-954DE1B7A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9C4202-6141-8899-A09F-364B5EAEF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7B4221-59F5-9B40-96C2-C110CD8C1F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63F23F-7BCE-E0CA-666C-0E882AAAF763}"/>
              </a:ext>
            </a:extLst>
          </p:cNvPr>
          <p:cNvSpPr>
            <a:spLocks noGrp="1"/>
          </p:cNvSpPr>
          <p:nvPr>
            <p:ph type="dt" sz="half" idx="10"/>
          </p:nvPr>
        </p:nvSpPr>
        <p:spPr/>
        <p:txBody>
          <a:bodyPr/>
          <a:lstStyle/>
          <a:p>
            <a:fld id="{B2721D7A-109F-834D-8754-4F5FFA46DE11}" type="datetime1">
              <a:rPr lang="en-US" smtClean="0"/>
              <a:t>11/20/25</a:t>
            </a:fld>
            <a:endParaRPr lang="en-US"/>
          </a:p>
        </p:txBody>
      </p:sp>
      <p:sp>
        <p:nvSpPr>
          <p:cNvPr id="8" name="Footer Placeholder 7">
            <a:extLst>
              <a:ext uri="{FF2B5EF4-FFF2-40B4-BE49-F238E27FC236}">
                <a16:creationId xmlns:a16="http://schemas.microsoft.com/office/drawing/2014/main" id="{443712A7-32CF-65B0-EABE-A05B6728DE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1AA499-F5B0-2C07-65F8-B708FE6E9133}"/>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393553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5126-380E-BDCD-77EB-55CE9DA676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EE06FB-B827-3606-6C69-3324177E2997}"/>
              </a:ext>
            </a:extLst>
          </p:cNvPr>
          <p:cNvSpPr>
            <a:spLocks noGrp="1"/>
          </p:cNvSpPr>
          <p:nvPr>
            <p:ph type="dt" sz="half" idx="10"/>
          </p:nvPr>
        </p:nvSpPr>
        <p:spPr/>
        <p:txBody>
          <a:bodyPr/>
          <a:lstStyle/>
          <a:p>
            <a:fld id="{F4EBC095-3282-8348-8EA1-44ED3D48962B}" type="datetime1">
              <a:rPr lang="en-US" smtClean="0"/>
              <a:t>11/20/25</a:t>
            </a:fld>
            <a:endParaRPr lang="en-US"/>
          </a:p>
        </p:txBody>
      </p:sp>
      <p:sp>
        <p:nvSpPr>
          <p:cNvPr id="4" name="Footer Placeholder 3">
            <a:extLst>
              <a:ext uri="{FF2B5EF4-FFF2-40B4-BE49-F238E27FC236}">
                <a16:creationId xmlns:a16="http://schemas.microsoft.com/office/drawing/2014/main" id="{C6FC00A1-94A6-6B4E-D2BD-1E85F775F6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C46CFF-5E51-DA24-5D72-39B9C71C6916}"/>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2062616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ADC78-6A2A-98EE-F78F-03E4F8D154A3}"/>
              </a:ext>
            </a:extLst>
          </p:cNvPr>
          <p:cNvSpPr>
            <a:spLocks noGrp="1"/>
          </p:cNvSpPr>
          <p:nvPr>
            <p:ph type="dt" sz="half" idx="10"/>
          </p:nvPr>
        </p:nvSpPr>
        <p:spPr/>
        <p:txBody>
          <a:bodyPr/>
          <a:lstStyle/>
          <a:p>
            <a:fld id="{36EE8045-241D-3A4C-9A26-C5422D4B06CF}" type="datetime1">
              <a:rPr lang="en-US" smtClean="0"/>
              <a:t>11/20/25</a:t>
            </a:fld>
            <a:endParaRPr lang="en-US"/>
          </a:p>
        </p:txBody>
      </p:sp>
      <p:sp>
        <p:nvSpPr>
          <p:cNvPr id="3" name="Footer Placeholder 2">
            <a:extLst>
              <a:ext uri="{FF2B5EF4-FFF2-40B4-BE49-F238E27FC236}">
                <a16:creationId xmlns:a16="http://schemas.microsoft.com/office/drawing/2014/main" id="{C8C6CD1B-B9AE-4CD7-FE81-4B5C656641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65543C-A743-CC45-5236-06B32344CC22}"/>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207716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85A0-ECC6-26CF-DAF1-BFDBA4BDA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C7AE60-999D-C249-E271-FBEEEC867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10196E-B4F4-5BCA-998B-4B5CC3578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BC0A7-2A38-E98C-946E-C93CE4ED1AA0}"/>
              </a:ext>
            </a:extLst>
          </p:cNvPr>
          <p:cNvSpPr>
            <a:spLocks noGrp="1"/>
          </p:cNvSpPr>
          <p:nvPr>
            <p:ph type="dt" sz="half" idx="10"/>
          </p:nvPr>
        </p:nvSpPr>
        <p:spPr/>
        <p:txBody>
          <a:bodyPr/>
          <a:lstStyle/>
          <a:p>
            <a:fld id="{6D6B2316-B785-714F-BC34-6BFB95D24EDB}" type="datetime1">
              <a:rPr lang="en-US" smtClean="0"/>
              <a:t>11/20/25</a:t>
            </a:fld>
            <a:endParaRPr lang="en-US"/>
          </a:p>
        </p:txBody>
      </p:sp>
      <p:sp>
        <p:nvSpPr>
          <p:cNvPr id="6" name="Footer Placeholder 5">
            <a:extLst>
              <a:ext uri="{FF2B5EF4-FFF2-40B4-BE49-F238E27FC236}">
                <a16:creationId xmlns:a16="http://schemas.microsoft.com/office/drawing/2014/main" id="{B9CB8E63-40F7-FAC6-17FB-BBAA3EF7A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DDFC9-A440-AE06-9B16-40D6734E324C}"/>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76479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841E5-2CA0-C8BB-D930-893DEF146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B1CED-7AED-A043-A27E-A64481180E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83F96-56B3-9DE2-047D-12EC41E22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81E5B-F87C-43A9-285B-EEDA47139B16}"/>
              </a:ext>
            </a:extLst>
          </p:cNvPr>
          <p:cNvSpPr>
            <a:spLocks noGrp="1"/>
          </p:cNvSpPr>
          <p:nvPr>
            <p:ph type="dt" sz="half" idx="10"/>
          </p:nvPr>
        </p:nvSpPr>
        <p:spPr/>
        <p:txBody>
          <a:bodyPr/>
          <a:lstStyle/>
          <a:p>
            <a:fld id="{C4C56540-82FA-A34D-985D-1E1861CD18E7}" type="datetime1">
              <a:rPr lang="en-US" smtClean="0"/>
              <a:t>11/20/25</a:t>
            </a:fld>
            <a:endParaRPr lang="en-US"/>
          </a:p>
        </p:txBody>
      </p:sp>
      <p:sp>
        <p:nvSpPr>
          <p:cNvPr id="6" name="Footer Placeholder 5">
            <a:extLst>
              <a:ext uri="{FF2B5EF4-FFF2-40B4-BE49-F238E27FC236}">
                <a16:creationId xmlns:a16="http://schemas.microsoft.com/office/drawing/2014/main" id="{B990FCCB-3E52-2E78-1C3C-95FC7FF95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E1DDD-634D-E7EE-F43C-55A5019C7B34}"/>
              </a:ext>
            </a:extLst>
          </p:cNvPr>
          <p:cNvSpPr>
            <a:spLocks noGrp="1"/>
          </p:cNvSpPr>
          <p:nvPr>
            <p:ph type="sldNum" sz="quarter" idx="12"/>
          </p:nvPr>
        </p:nvSpPr>
        <p:spPr/>
        <p:txBody>
          <a:bodyPr/>
          <a:lstStyle/>
          <a:p>
            <a:fld id="{10D8DCB7-2AA2-A342-85CF-675D92F718BE}" type="slidenum">
              <a:rPr lang="en-US" smtClean="0"/>
              <a:t>‹#›</a:t>
            </a:fld>
            <a:endParaRPr lang="en-US"/>
          </a:p>
        </p:txBody>
      </p:sp>
    </p:spTree>
    <p:extLst>
      <p:ext uri="{BB962C8B-B14F-4D97-AF65-F5344CB8AC3E}">
        <p14:creationId xmlns:p14="http://schemas.microsoft.com/office/powerpoint/2010/main" val="423415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8F95FD-FC33-757B-2994-DDE2DA5496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BE49B-C8FC-E3C8-17EC-E4E0DB043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1C16E-8A08-8650-BEB8-C4F90EB3C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BD14B2-3F67-BA46-B47E-3F10DC2BD561}" type="datetime1">
              <a:rPr lang="en-US" smtClean="0"/>
              <a:t>11/20/25</a:t>
            </a:fld>
            <a:endParaRPr lang="en-US"/>
          </a:p>
        </p:txBody>
      </p:sp>
      <p:sp>
        <p:nvSpPr>
          <p:cNvPr id="5" name="Footer Placeholder 4">
            <a:extLst>
              <a:ext uri="{FF2B5EF4-FFF2-40B4-BE49-F238E27FC236}">
                <a16:creationId xmlns:a16="http://schemas.microsoft.com/office/drawing/2014/main" id="{CF0EBBF5-74C7-B436-C231-F102213180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31D323-004B-F535-C577-A68C39FEB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D8DCB7-2AA2-A342-85CF-675D92F718BE}" type="slidenum">
              <a:rPr lang="en-US" smtClean="0"/>
              <a:t>‹#›</a:t>
            </a:fld>
            <a:endParaRPr lang="en-US"/>
          </a:p>
        </p:txBody>
      </p:sp>
    </p:spTree>
    <p:extLst>
      <p:ext uri="{BB962C8B-B14F-4D97-AF65-F5344CB8AC3E}">
        <p14:creationId xmlns:p14="http://schemas.microsoft.com/office/powerpoint/2010/main" val="1758292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doi.org/10.1016/j.chom.2022.04.01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oi.org/10.1016/j.chom.2022.04.016" TargetMode="Externa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oi.org/10.1016/0304-3940(96)12706-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hyperlink" Target="https://doi.org/10.1016/0304-3940(94)90508-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oi.org/10.3389/fnagi.2017.0017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oi.org/10.1128/mbio.02179-1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doi.org/10.1128/mbio.02179-19"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38/s41467-023-36497-x" TargetMode="External"/><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oi.org/10.1016/j.cell.2016.11.01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celrep.2023.113071"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i.org/10.1038/s41467-023-36497-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38/s41467-023-36497-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oi.org/10.1038/s41467-023-36497-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oi.org/10.1038/s41467-023-36497-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mailto:olivia@sorriditherapeutics.com" TargetMode="External"/><Relationship Id="rId5" Type="http://schemas.openxmlformats.org/officeDocument/2006/relationships/image" Target="../media/image37.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oi.org/10.3390/antiox1108151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1016/j.parkreldis.2024.10610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doi.org/10.1212/WNL.0000000000013225" TargetMode="External"/><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D0640-5FFC-05BD-FFC1-EDEBA95F3739}"/>
              </a:ext>
            </a:extLst>
          </p:cNvPr>
          <p:cNvSpPr>
            <a:spLocks noGrp="1"/>
          </p:cNvSpPr>
          <p:nvPr>
            <p:ph type="ctrTitle"/>
          </p:nvPr>
        </p:nvSpPr>
        <p:spPr>
          <a:xfrm>
            <a:off x="71554" y="369698"/>
            <a:ext cx="12048891" cy="735726"/>
          </a:xfrm>
        </p:spPr>
        <p:txBody>
          <a:bodyPr>
            <a:noAutofit/>
          </a:bodyPr>
          <a:lstStyle/>
          <a:p>
            <a:pPr algn="l">
              <a:lnSpc>
                <a:spcPct val="114000"/>
              </a:lnSpc>
            </a:pPr>
            <a:r>
              <a:rPr lang="en-US" sz="7200" kern="100" dirty="0">
                <a:effectLst/>
                <a:latin typeface="Amaranth" panose="02000503050000020004" pitchFamily="2" charset="77"/>
                <a:ea typeface="Calibri" panose="020F0502020204030204" pitchFamily="34" charset="0"/>
                <a:cs typeface="Kannada MN" pitchFamily="2" charset="0"/>
              </a:rPr>
              <a:t>Brain Health Starts in the Gut:</a:t>
            </a:r>
            <a:endParaRPr lang="en-US" sz="7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7FC469F-5D91-462C-6203-8F31C88455B3}"/>
              </a:ext>
            </a:extLst>
          </p:cNvPr>
          <p:cNvSpPr>
            <a:spLocks noGrp="1"/>
          </p:cNvSpPr>
          <p:nvPr>
            <p:ph type="subTitle" idx="1"/>
          </p:nvPr>
        </p:nvSpPr>
        <p:spPr>
          <a:xfrm>
            <a:off x="0" y="1271774"/>
            <a:ext cx="12510621" cy="4111104"/>
          </a:xfrm>
        </p:spPr>
        <p:txBody>
          <a:bodyPr>
            <a:normAutofit/>
          </a:bodyPr>
          <a:lstStyle/>
          <a:p>
            <a:pPr algn="l"/>
            <a:r>
              <a:rPr lang="en-US" sz="4800" kern="100" dirty="0">
                <a:effectLst/>
                <a:latin typeface="Amaranth" panose="02000503050000020004" pitchFamily="2" charset="77"/>
                <a:ea typeface="Calibri" panose="020F0502020204030204" pitchFamily="34" charset="0"/>
                <a:cs typeface="Arial" panose="020B0604020202020204" pitchFamily="34" charset="0"/>
              </a:rPr>
              <a:t>Leveraging Dietary Fiber to </a:t>
            </a:r>
          </a:p>
          <a:p>
            <a:pPr algn="l"/>
            <a:r>
              <a:rPr lang="en-US" sz="4800" kern="100" dirty="0">
                <a:effectLst/>
                <a:latin typeface="Amaranth" panose="02000503050000020004" pitchFamily="2" charset="77"/>
                <a:ea typeface="Calibri" panose="020F0502020204030204" pitchFamily="34" charset="0"/>
                <a:cs typeface="Arial" panose="020B0604020202020204" pitchFamily="34" charset="0"/>
              </a:rPr>
              <a:t>Modulate the Gut-Microbiome-Brain Axis </a:t>
            </a:r>
          </a:p>
          <a:p>
            <a:pPr algn="l"/>
            <a:r>
              <a:rPr lang="en-US" sz="4800" kern="100" dirty="0">
                <a:effectLst/>
                <a:latin typeface="Amaranth" panose="02000503050000020004" pitchFamily="2" charset="77"/>
                <a:ea typeface="Calibri" panose="020F0502020204030204" pitchFamily="34" charset="0"/>
                <a:cs typeface="Arial" panose="020B0604020202020204" pitchFamily="34" charset="0"/>
              </a:rPr>
              <a:t>in Neurodegenerative Diseases </a:t>
            </a:r>
            <a:endParaRPr lang="en-US" sz="4800" dirty="0">
              <a:latin typeface="Amaranth" panose="02000503050000020004" pitchFamily="2" charset="77"/>
            </a:endParaRPr>
          </a:p>
        </p:txBody>
      </p:sp>
      <p:sp>
        <p:nvSpPr>
          <p:cNvPr id="5" name="TextBox 4">
            <a:extLst>
              <a:ext uri="{FF2B5EF4-FFF2-40B4-BE49-F238E27FC236}">
                <a16:creationId xmlns:a16="http://schemas.microsoft.com/office/drawing/2014/main" id="{8DD5C6D1-4CC4-5EB5-DBD1-B766998115D6}"/>
              </a:ext>
            </a:extLst>
          </p:cNvPr>
          <p:cNvSpPr txBox="1"/>
          <p:nvPr/>
        </p:nvSpPr>
        <p:spPr>
          <a:xfrm>
            <a:off x="149510" y="4632119"/>
            <a:ext cx="8865897" cy="954107"/>
          </a:xfrm>
          <a:prstGeom prst="rect">
            <a:avLst/>
          </a:prstGeom>
          <a:noFill/>
        </p:spPr>
        <p:txBody>
          <a:bodyPr wrap="square" rtlCol="0">
            <a:spAutoFit/>
          </a:bodyPr>
          <a:lstStyle/>
          <a:p>
            <a:pPr algn="ctr"/>
            <a:r>
              <a:rPr lang="en-US" sz="2800" dirty="0">
                <a:solidFill>
                  <a:srgbClr val="37386E"/>
                </a:solidFill>
                <a:latin typeface="Amaranth" panose="02000503050000020004" pitchFamily="2" charset="77"/>
              </a:rPr>
              <a:t>Olivia Adele Todd, PhD</a:t>
            </a:r>
          </a:p>
          <a:p>
            <a:pPr algn="ctr"/>
            <a:r>
              <a:rPr lang="en-US" sz="2800" dirty="0">
                <a:solidFill>
                  <a:srgbClr val="37386E"/>
                </a:solidFill>
                <a:latin typeface="Amaranth" panose="02000503050000020004" pitchFamily="2" charset="77"/>
              </a:rPr>
              <a:t>Director of Clinical Studies and Academic Collaborations</a:t>
            </a:r>
          </a:p>
        </p:txBody>
      </p:sp>
      <p:pic>
        <p:nvPicPr>
          <p:cNvPr id="7" name="Picture 6">
            <a:extLst>
              <a:ext uri="{FF2B5EF4-FFF2-40B4-BE49-F238E27FC236}">
                <a16:creationId xmlns:a16="http://schemas.microsoft.com/office/drawing/2014/main" id="{E32D5DF9-DE64-4D2A-242B-EB2D7A2EBBE8}"/>
              </a:ext>
            </a:extLst>
          </p:cNvPr>
          <p:cNvPicPr>
            <a:picLocks noChangeAspect="1"/>
          </p:cNvPicPr>
          <p:nvPr/>
        </p:nvPicPr>
        <p:blipFill>
          <a:blip r:embed="rId2"/>
          <a:stretch>
            <a:fillRect/>
          </a:stretch>
        </p:blipFill>
        <p:spPr>
          <a:xfrm>
            <a:off x="9405582" y="5026409"/>
            <a:ext cx="2386135" cy="2144402"/>
          </a:xfrm>
          <a:prstGeom prst="rect">
            <a:avLst/>
          </a:prstGeom>
        </p:spPr>
      </p:pic>
      <p:sp>
        <p:nvSpPr>
          <p:cNvPr id="9" name="TextBox 8">
            <a:extLst>
              <a:ext uri="{FF2B5EF4-FFF2-40B4-BE49-F238E27FC236}">
                <a16:creationId xmlns:a16="http://schemas.microsoft.com/office/drawing/2014/main" id="{5F46763B-BCA5-3669-02A2-FF47B59EAB89}"/>
              </a:ext>
            </a:extLst>
          </p:cNvPr>
          <p:cNvSpPr txBox="1"/>
          <p:nvPr/>
        </p:nvSpPr>
        <p:spPr>
          <a:xfrm>
            <a:off x="-199118" y="6396335"/>
            <a:ext cx="6510004" cy="461665"/>
          </a:xfrm>
          <a:prstGeom prst="rect">
            <a:avLst/>
          </a:prstGeom>
          <a:noFill/>
        </p:spPr>
        <p:txBody>
          <a:bodyPr wrap="square">
            <a:spAutoFit/>
          </a:bodyPr>
          <a:lstStyle/>
          <a:p>
            <a:pPr algn="ctr"/>
            <a:r>
              <a:rPr lang="en-US" sz="2400" dirty="0">
                <a:solidFill>
                  <a:srgbClr val="37386E"/>
                </a:solidFill>
                <a:latin typeface="Amaranth" panose="02000503050000020004" pitchFamily="2" charset="77"/>
              </a:rPr>
              <a:t>Future of the Microbiome Winter Summit 2025</a:t>
            </a:r>
          </a:p>
        </p:txBody>
      </p:sp>
      <p:sp>
        <p:nvSpPr>
          <p:cNvPr id="10" name="Slide Number Placeholder 9">
            <a:extLst>
              <a:ext uri="{FF2B5EF4-FFF2-40B4-BE49-F238E27FC236}">
                <a16:creationId xmlns:a16="http://schemas.microsoft.com/office/drawing/2014/main" id="{8F741830-5579-034E-04A9-86C29ED745F8}"/>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a:t>
            </a:fld>
            <a:endParaRPr lang="en-US" dirty="0"/>
          </a:p>
        </p:txBody>
      </p:sp>
      <p:pic>
        <p:nvPicPr>
          <p:cNvPr id="12" name="Picture 11" descr="A silhouette of a person with a brain and an arrow around it&#10;&#10;Description automatically generated">
            <a:extLst>
              <a:ext uri="{FF2B5EF4-FFF2-40B4-BE49-F238E27FC236}">
                <a16:creationId xmlns:a16="http://schemas.microsoft.com/office/drawing/2014/main" id="{0EBC75B4-6398-DA6A-DD00-737483690104}"/>
              </a:ext>
            </a:extLst>
          </p:cNvPr>
          <p:cNvPicPr>
            <a:picLocks noChangeAspect="1"/>
          </p:cNvPicPr>
          <p:nvPr/>
        </p:nvPicPr>
        <p:blipFill>
          <a:blip r:embed="rId3"/>
          <a:stretch>
            <a:fillRect/>
          </a:stretch>
        </p:blipFill>
        <p:spPr>
          <a:xfrm>
            <a:off x="9405582" y="2973075"/>
            <a:ext cx="2524834" cy="2613151"/>
          </a:xfrm>
          <a:prstGeom prst="rect">
            <a:avLst/>
          </a:prstGeom>
        </p:spPr>
      </p:pic>
    </p:spTree>
    <p:extLst>
      <p:ext uri="{BB962C8B-B14F-4D97-AF65-F5344CB8AC3E}">
        <p14:creationId xmlns:p14="http://schemas.microsoft.com/office/powerpoint/2010/main" val="101220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9A59-E5DA-075C-7DD6-6529F658C0E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A035ED3-EB0A-9E15-7ECB-0E5C5737FD49}"/>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a:t>
            </a:r>
            <a:r>
              <a:rPr lang="en-US" sz="4800" b="1" dirty="0">
                <a:latin typeface="Amaranth" panose="02000503050000020004" pitchFamily="2" charset="77"/>
              </a:rPr>
              <a:t>Gut</a:t>
            </a:r>
            <a:r>
              <a:rPr lang="en-US" sz="4800" dirty="0">
                <a:latin typeface="Amaranth" panose="02000503050000020004" pitchFamily="2" charset="77"/>
              </a:rPr>
              <a:t>-Microbiome-Brain Axis</a:t>
            </a:r>
          </a:p>
        </p:txBody>
      </p:sp>
      <p:sp>
        <p:nvSpPr>
          <p:cNvPr id="21" name="Slide Number Placeholder 9">
            <a:extLst>
              <a:ext uri="{FF2B5EF4-FFF2-40B4-BE49-F238E27FC236}">
                <a16:creationId xmlns:a16="http://schemas.microsoft.com/office/drawing/2014/main" id="{4C8C94B6-F3F9-F284-F6E3-E1771B03418C}"/>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10</a:t>
            </a:fld>
            <a:endParaRPr lang="en-US" dirty="0"/>
          </a:p>
        </p:txBody>
      </p:sp>
      <p:sp>
        <p:nvSpPr>
          <p:cNvPr id="14" name="TextBox 13">
            <a:extLst>
              <a:ext uri="{FF2B5EF4-FFF2-40B4-BE49-F238E27FC236}">
                <a16:creationId xmlns:a16="http://schemas.microsoft.com/office/drawing/2014/main" id="{0F0FE103-7E74-68D9-7BE3-03F11353A749}"/>
              </a:ext>
            </a:extLst>
          </p:cNvPr>
          <p:cNvSpPr txBox="1"/>
          <p:nvPr/>
        </p:nvSpPr>
        <p:spPr>
          <a:xfrm>
            <a:off x="1497625" y="679455"/>
            <a:ext cx="1404552" cy="523220"/>
          </a:xfrm>
          <a:prstGeom prst="rect">
            <a:avLst/>
          </a:prstGeom>
          <a:noFill/>
        </p:spPr>
        <p:txBody>
          <a:bodyPr wrap="none" rtlCol="0">
            <a:spAutoFit/>
          </a:bodyPr>
          <a:lstStyle/>
          <a:p>
            <a:r>
              <a:rPr lang="en-US" sz="2800" dirty="0">
                <a:latin typeface="Amaranth" panose="02000503050000020004" pitchFamily="2" charset="77"/>
              </a:rPr>
              <a:t>Healthy</a:t>
            </a:r>
          </a:p>
        </p:txBody>
      </p:sp>
      <p:sp>
        <p:nvSpPr>
          <p:cNvPr id="2" name="TextBox 1">
            <a:extLst>
              <a:ext uri="{FF2B5EF4-FFF2-40B4-BE49-F238E27FC236}">
                <a16:creationId xmlns:a16="http://schemas.microsoft.com/office/drawing/2014/main" id="{531958BE-CB6C-3FA7-33DE-DD05ACB66972}"/>
              </a:ext>
            </a:extLst>
          </p:cNvPr>
          <p:cNvSpPr txBox="1"/>
          <p:nvPr/>
        </p:nvSpPr>
        <p:spPr>
          <a:xfrm>
            <a:off x="8681964" y="679455"/>
            <a:ext cx="607859" cy="523220"/>
          </a:xfrm>
          <a:prstGeom prst="rect">
            <a:avLst/>
          </a:prstGeom>
          <a:noFill/>
        </p:spPr>
        <p:txBody>
          <a:bodyPr wrap="none" rtlCol="0">
            <a:spAutoFit/>
          </a:bodyPr>
          <a:lstStyle/>
          <a:p>
            <a:r>
              <a:rPr lang="en-US" sz="2800" dirty="0">
                <a:latin typeface="Amaranth" panose="02000503050000020004" pitchFamily="2" charset="77"/>
              </a:rPr>
              <a:t>PD</a:t>
            </a:r>
          </a:p>
        </p:txBody>
      </p:sp>
      <p:pic>
        <p:nvPicPr>
          <p:cNvPr id="4" name="Picture 3" descr="A diagram of a cell structure&#10;&#10;Description automatically generated with medium confidence">
            <a:extLst>
              <a:ext uri="{FF2B5EF4-FFF2-40B4-BE49-F238E27FC236}">
                <a16:creationId xmlns:a16="http://schemas.microsoft.com/office/drawing/2014/main" id="{6509B8DB-FA36-F47C-14A8-D95DD123D738}"/>
              </a:ext>
            </a:extLst>
          </p:cNvPr>
          <p:cNvPicPr>
            <a:picLocks noChangeAspect="1"/>
          </p:cNvPicPr>
          <p:nvPr/>
        </p:nvPicPr>
        <p:blipFill>
          <a:blip r:embed="rId3"/>
          <a:srcRect l="3326" t="17718" r="19385" b="25699"/>
          <a:stretch/>
        </p:blipFill>
        <p:spPr>
          <a:xfrm>
            <a:off x="168797" y="840461"/>
            <a:ext cx="11321970" cy="5802095"/>
          </a:xfrm>
          <a:prstGeom prst="rect">
            <a:avLst/>
          </a:prstGeom>
        </p:spPr>
      </p:pic>
      <p:sp>
        <p:nvSpPr>
          <p:cNvPr id="6" name="TextBox 5">
            <a:extLst>
              <a:ext uri="{FF2B5EF4-FFF2-40B4-BE49-F238E27FC236}">
                <a16:creationId xmlns:a16="http://schemas.microsoft.com/office/drawing/2014/main" id="{5F0BB7C1-09B4-7C60-A94B-E772C58F2298}"/>
              </a:ext>
            </a:extLst>
          </p:cNvPr>
          <p:cNvSpPr txBox="1"/>
          <p:nvPr/>
        </p:nvSpPr>
        <p:spPr>
          <a:xfrm>
            <a:off x="5627239" y="6387952"/>
            <a:ext cx="5863528" cy="430887"/>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Armet AM, </a:t>
            </a:r>
            <a:r>
              <a:rPr lang="en-US" sz="1050" dirty="0" err="1">
                <a:effectLst/>
                <a:latin typeface="Arial" panose="020B0604020202020204" pitchFamily="34" charset="0"/>
                <a:cs typeface="Arial" panose="020B0604020202020204" pitchFamily="34" charset="0"/>
              </a:rPr>
              <a:t>Deehan</a:t>
            </a:r>
            <a:r>
              <a:rPr lang="en-US" sz="1050" dirty="0">
                <a:effectLst/>
                <a:latin typeface="Arial" panose="020B0604020202020204" pitchFamily="34" charset="0"/>
                <a:cs typeface="Arial" panose="020B0604020202020204" pitchFamily="34" charset="0"/>
              </a:rPr>
              <a:t> EC, O’Sullivan AF, et al. Rethinking healthy eating in light of the gut microbiome. </a:t>
            </a:r>
            <a:r>
              <a:rPr lang="en-US" sz="1050" i="1" dirty="0">
                <a:effectLst/>
                <a:latin typeface="Arial" panose="020B0604020202020204" pitchFamily="34" charset="0"/>
                <a:cs typeface="Arial" panose="020B0604020202020204" pitchFamily="34" charset="0"/>
              </a:rPr>
              <a:t>Cell Host &amp; Microbe</a:t>
            </a:r>
            <a:r>
              <a:rPr lang="en-US" sz="1050" dirty="0">
                <a:effectLst/>
                <a:latin typeface="Arial" panose="020B0604020202020204" pitchFamily="34" charset="0"/>
                <a:cs typeface="Arial" panose="020B0604020202020204" pitchFamily="34" charset="0"/>
              </a:rPr>
              <a:t>. 2022;30(6):764-785. doi:</a:t>
            </a:r>
            <a:r>
              <a:rPr lang="en-US" sz="1050" dirty="0">
                <a:effectLst/>
                <a:latin typeface="Arial" panose="020B0604020202020204" pitchFamily="34" charset="0"/>
                <a:cs typeface="Arial" panose="020B0604020202020204" pitchFamily="34" charset="0"/>
                <a:hlinkClick r:id="rId4"/>
              </a:rPr>
              <a:t>10.1016/j.chom.2022.04.016</a:t>
            </a:r>
            <a:endParaRPr lang="en-US" sz="105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0430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38C98-27F3-2A5D-75ED-83CA7840656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16F7CC0-B14F-7E54-288D-ABC07063240C}"/>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a:t>
            </a:r>
            <a:r>
              <a:rPr lang="en-US" sz="4800" b="1" dirty="0">
                <a:latin typeface="Amaranth" panose="02000503050000020004" pitchFamily="2" charset="77"/>
              </a:rPr>
              <a:t>Gut</a:t>
            </a:r>
            <a:r>
              <a:rPr lang="en-US" sz="4800" dirty="0">
                <a:latin typeface="Amaranth" panose="02000503050000020004" pitchFamily="2" charset="77"/>
              </a:rPr>
              <a:t>-Microbiome-Brain Axis</a:t>
            </a:r>
          </a:p>
        </p:txBody>
      </p:sp>
      <p:sp>
        <p:nvSpPr>
          <p:cNvPr id="21" name="Slide Number Placeholder 9">
            <a:extLst>
              <a:ext uri="{FF2B5EF4-FFF2-40B4-BE49-F238E27FC236}">
                <a16:creationId xmlns:a16="http://schemas.microsoft.com/office/drawing/2014/main" id="{220488DB-378D-F278-34D4-B81FF48B3255}"/>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11</a:t>
            </a:fld>
            <a:endParaRPr lang="en-US" dirty="0"/>
          </a:p>
        </p:txBody>
      </p:sp>
      <p:sp>
        <p:nvSpPr>
          <p:cNvPr id="14" name="TextBox 13">
            <a:extLst>
              <a:ext uri="{FF2B5EF4-FFF2-40B4-BE49-F238E27FC236}">
                <a16:creationId xmlns:a16="http://schemas.microsoft.com/office/drawing/2014/main" id="{1C0616EC-4316-E1C8-39F3-8F2FEB9990BB}"/>
              </a:ext>
            </a:extLst>
          </p:cNvPr>
          <p:cNvSpPr txBox="1"/>
          <p:nvPr/>
        </p:nvSpPr>
        <p:spPr>
          <a:xfrm>
            <a:off x="1497625" y="679455"/>
            <a:ext cx="1404552" cy="523220"/>
          </a:xfrm>
          <a:prstGeom prst="rect">
            <a:avLst/>
          </a:prstGeom>
          <a:noFill/>
        </p:spPr>
        <p:txBody>
          <a:bodyPr wrap="none" rtlCol="0">
            <a:spAutoFit/>
          </a:bodyPr>
          <a:lstStyle/>
          <a:p>
            <a:r>
              <a:rPr lang="en-US" sz="2800" dirty="0">
                <a:latin typeface="Amaranth" panose="02000503050000020004" pitchFamily="2" charset="77"/>
              </a:rPr>
              <a:t>Healthy</a:t>
            </a:r>
          </a:p>
        </p:txBody>
      </p:sp>
      <p:sp>
        <p:nvSpPr>
          <p:cNvPr id="2" name="TextBox 1">
            <a:extLst>
              <a:ext uri="{FF2B5EF4-FFF2-40B4-BE49-F238E27FC236}">
                <a16:creationId xmlns:a16="http://schemas.microsoft.com/office/drawing/2014/main" id="{DD059DB2-F64D-29C6-5A00-F45463F5E5AE}"/>
              </a:ext>
            </a:extLst>
          </p:cNvPr>
          <p:cNvSpPr txBox="1"/>
          <p:nvPr/>
        </p:nvSpPr>
        <p:spPr>
          <a:xfrm>
            <a:off x="8681964" y="679455"/>
            <a:ext cx="607859" cy="523220"/>
          </a:xfrm>
          <a:prstGeom prst="rect">
            <a:avLst/>
          </a:prstGeom>
          <a:noFill/>
        </p:spPr>
        <p:txBody>
          <a:bodyPr wrap="none" rtlCol="0">
            <a:spAutoFit/>
          </a:bodyPr>
          <a:lstStyle/>
          <a:p>
            <a:r>
              <a:rPr lang="en-US" sz="2800" dirty="0">
                <a:latin typeface="Amaranth" panose="02000503050000020004" pitchFamily="2" charset="77"/>
              </a:rPr>
              <a:t>PD</a:t>
            </a:r>
          </a:p>
        </p:txBody>
      </p:sp>
      <p:pic>
        <p:nvPicPr>
          <p:cNvPr id="4" name="Picture 3" descr="A diagram of a cell structure&#10;&#10;Description automatically generated with medium confidence">
            <a:extLst>
              <a:ext uri="{FF2B5EF4-FFF2-40B4-BE49-F238E27FC236}">
                <a16:creationId xmlns:a16="http://schemas.microsoft.com/office/drawing/2014/main" id="{AB4CD211-44B9-D439-4D8D-F970D1C221A0}"/>
              </a:ext>
            </a:extLst>
          </p:cNvPr>
          <p:cNvPicPr>
            <a:picLocks noChangeAspect="1"/>
          </p:cNvPicPr>
          <p:nvPr/>
        </p:nvPicPr>
        <p:blipFill>
          <a:blip r:embed="rId3"/>
          <a:srcRect l="3326" t="17718" r="19385" b="25699"/>
          <a:stretch/>
        </p:blipFill>
        <p:spPr>
          <a:xfrm>
            <a:off x="168797" y="840461"/>
            <a:ext cx="11321970" cy="5802095"/>
          </a:xfrm>
          <a:prstGeom prst="rect">
            <a:avLst/>
          </a:prstGeom>
        </p:spPr>
      </p:pic>
      <p:sp>
        <p:nvSpPr>
          <p:cNvPr id="3" name="TextBox 2">
            <a:extLst>
              <a:ext uri="{FF2B5EF4-FFF2-40B4-BE49-F238E27FC236}">
                <a16:creationId xmlns:a16="http://schemas.microsoft.com/office/drawing/2014/main" id="{4DE4E304-D405-BDEA-B2F2-6D0EC2C722A6}"/>
              </a:ext>
            </a:extLst>
          </p:cNvPr>
          <p:cNvSpPr txBox="1"/>
          <p:nvPr/>
        </p:nvSpPr>
        <p:spPr>
          <a:xfrm>
            <a:off x="84102" y="698144"/>
            <a:ext cx="6506473" cy="6247864"/>
          </a:xfrm>
          <a:prstGeom prst="rect">
            <a:avLst/>
          </a:prstGeom>
          <a:solidFill>
            <a:schemeClr val="bg1"/>
          </a:solidFill>
          <a:ln>
            <a:solidFill>
              <a:schemeClr val="bg1"/>
            </a:solidFill>
          </a:ln>
        </p:spPr>
        <p:txBody>
          <a:bodyPr wrap="square">
            <a:spAutoFit/>
          </a:bodyPr>
          <a:lstStyle/>
          <a:p>
            <a:r>
              <a:rPr lang="en-US" sz="4000" dirty="0">
                <a:latin typeface="Amaranth" panose="02000503050000020004" pitchFamily="2" charset="77"/>
              </a:rPr>
              <a:t>Leaky gut</a:t>
            </a:r>
          </a:p>
          <a:p>
            <a:r>
              <a:rPr lang="en-US" sz="4000" dirty="0">
                <a:latin typeface="Amaranth" panose="02000503050000020004" pitchFamily="2" charset="77"/>
              </a:rPr>
              <a:t>Systemic inflammation</a:t>
            </a:r>
          </a:p>
          <a:p>
            <a:r>
              <a:rPr lang="en-US" sz="4000" dirty="0">
                <a:latin typeface="Amaranth" panose="02000503050000020004" pitchFamily="2" charset="77"/>
              </a:rPr>
              <a:t>Constipation</a:t>
            </a:r>
          </a:p>
          <a:p>
            <a:endParaRPr lang="en-US" sz="4000" dirty="0">
              <a:latin typeface="Amaranth" panose="02000503050000020004" pitchFamily="2" charset="77"/>
            </a:endParaRPr>
          </a:p>
          <a:p>
            <a:endParaRPr lang="en-US" sz="4000" dirty="0">
              <a:latin typeface="Amaranth" panose="02000503050000020004" pitchFamily="2" charset="77"/>
            </a:endParaRPr>
          </a:p>
          <a:p>
            <a:endParaRPr lang="en-US" sz="4000" dirty="0">
              <a:latin typeface="Amaranth" panose="02000503050000020004" pitchFamily="2" charset="77"/>
            </a:endParaRPr>
          </a:p>
          <a:p>
            <a:endParaRPr lang="en-US" sz="4000" dirty="0">
              <a:latin typeface="Amaranth" panose="02000503050000020004" pitchFamily="2" charset="77"/>
            </a:endParaRPr>
          </a:p>
          <a:p>
            <a:endParaRPr lang="en-US" sz="4000" dirty="0">
              <a:latin typeface="Amaranth" panose="02000503050000020004" pitchFamily="2" charset="77"/>
            </a:endParaRPr>
          </a:p>
          <a:p>
            <a:endParaRPr lang="en-US" sz="4000" dirty="0">
              <a:latin typeface="Amaranth" panose="02000503050000020004" pitchFamily="2" charset="77"/>
            </a:endParaRPr>
          </a:p>
          <a:p>
            <a:endParaRPr lang="en-US" sz="4000" dirty="0">
              <a:latin typeface="Amaranth" panose="02000503050000020004" pitchFamily="2" charset="77"/>
            </a:endParaRPr>
          </a:p>
        </p:txBody>
      </p:sp>
      <p:pic>
        <p:nvPicPr>
          <p:cNvPr id="5" name="Picture 4" descr="A black background with orange and blue squares&#10;&#10;Description automatically generated">
            <a:extLst>
              <a:ext uri="{FF2B5EF4-FFF2-40B4-BE49-F238E27FC236}">
                <a16:creationId xmlns:a16="http://schemas.microsoft.com/office/drawing/2014/main" id="{1C23C27B-22F5-E92F-08C6-CC9DD8BA133D}"/>
              </a:ext>
            </a:extLst>
          </p:cNvPr>
          <p:cNvPicPr>
            <a:picLocks noChangeAspect="1"/>
          </p:cNvPicPr>
          <p:nvPr/>
        </p:nvPicPr>
        <p:blipFill>
          <a:blip r:embed="rId4"/>
          <a:stretch>
            <a:fillRect/>
          </a:stretch>
        </p:blipFill>
        <p:spPr>
          <a:xfrm>
            <a:off x="0" y="3101813"/>
            <a:ext cx="6590575" cy="2661852"/>
          </a:xfrm>
          <a:prstGeom prst="rect">
            <a:avLst/>
          </a:prstGeom>
        </p:spPr>
      </p:pic>
      <p:sp>
        <p:nvSpPr>
          <p:cNvPr id="7" name="TextBox 6">
            <a:extLst>
              <a:ext uri="{FF2B5EF4-FFF2-40B4-BE49-F238E27FC236}">
                <a16:creationId xmlns:a16="http://schemas.microsoft.com/office/drawing/2014/main" id="{8D98CAE6-8E0C-CDAA-0A12-B70C3E5FC920}"/>
              </a:ext>
            </a:extLst>
          </p:cNvPr>
          <p:cNvSpPr txBox="1"/>
          <p:nvPr/>
        </p:nvSpPr>
        <p:spPr>
          <a:xfrm>
            <a:off x="0" y="6290860"/>
            <a:ext cx="5238689" cy="707886"/>
          </a:xfrm>
          <a:prstGeom prst="rect">
            <a:avLst/>
          </a:prstGeom>
          <a:noFill/>
        </p:spPr>
        <p:txBody>
          <a:bodyPr wrap="square">
            <a:spAutoFit/>
          </a:bodyPr>
          <a:lstStyle/>
          <a:p>
            <a:r>
              <a:rPr lang="en-US" sz="1000" b="0" i="0" u="none" strike="noStrike" dirty="0">
                <a:solidFill>
                  <a:srgbClr val="1B1B1B"/>
                </a:solidFill>
                <a:effectLst/>
                <a:latin typeface="Arial" panose="020B0604020202020204" pitchFamily="34" charset="0"/>
                <a:cs typeface="Arial" panose="020B0604020202020204" pitchFamily="34" charset="0"/>
              </a:rPr>
              <a:t>Adapted from: </a:t>
            </a:r>
            <a:r>
              <a:rPr lang="en-US" sz="1000" b="0" i="0" u="none" strike="noStrike" dirty="0" err="1">
                <a:solidFill>
                  <a:srgbClr val="1B1B1B"/>
                </a:solidFill>
                <a:effectLst/>
                <a:latin typeface="Arial" panose="020B0604020202020204" pitchFamily="34" charset="0"/>
                <a:cs typeface="Arial" panose="020B0604020202020204" pitchFamily="34" charset="0"/>
              </a:rPr>
              <a:t>Dumitrescu</a:t>
            </a:r>
            <a:r>
              <a:rPr lang="en-US" sz="1000" b="0" i="0" u="none" strike="noStrike" dirty="0">
                <a:solidFill>
                  <a:srgbClr val="1B1B1B"/>
                </a:solidFill>
                <a:effectLst/>
                <a:latin typeface="Arial" panose="020B0604020202020204" pitchFamily="34" charset="0"/>
                <a:cs typeface="Arial" panose="020B0604020202020204" pitchFamily="34" charset="0"/>
              </a:rPr>
              <a:t> L, Marta D, </a:t>
            </a:r>
            <a:r>
              <a:rPr lang="en-US" sz="1000" b="0" i="0" u="none" strike="noStrike" dirty="0" err="1">
                <a:solidFill>
                  <a:srgbClr val="1B1B1B"/>
                </a:solidFill>
                <a:effectLst/>
                <a:latin typeface="Arial" panose="020B0604020202020204" pitchFamily="34" charset="0"/>
                <a:cs typeface="Arial" panose="020B0604020202020204" pitchFamily="34" charset="0"/>
              </a:rPr>
              <a:t>Dănău</a:t>
            </a:r>
            <a:r>
              <a:rPr lang="en-US" sz="1000" b="0" i="0" u="none" strike="noStrike" dirty="0">
                <a:solidFill>
                  <a:srgbClr val="1B1B1B"/>
                </a:solidFill>
                <a:effectLst/>
                <a:latin typeface="Arial" panose="020B0604020202020204" pitchFamily="34" charset="0"/>
                <a:cs typeface="Arial" panose="020B0604020202020204" pitchFamily="34" charset="0"/>
              </a:rPr>
              <a:t> A, et al. Serum and Fecal Markers of Intestinal Inflammation and Intestinal Barrier Permeability Are Elevated in Parkinson's Disease. </a:t>
            </a:r>
            <a:r>
              <a:rPr lang="en-US" sz="1000" b="0" i="1" u="none" strike="noStrike" dirty="0">
                <a:solidFill>
                  <a:srgbClr val="1B1B1B"/>
                </a:solidFill>
                <a:effectLst/>
                <a:latin typeface="Arial" panose="020B0604020202020204" pitchFamily="34" charset="0"/>
                <a:cs typeface="Arial" panose="020B0604020202020204" pitchFamily="34" charset="0"/>
              </a:rPr>
              <a:t>Front </a:t>
            </a:r>
            <a:r>
              <a:rPr lang="en-US" sz="1000" b="0" i="1" u="none" strike="noStrike" dirty="0" err="1">
                <a:solidFill>
                  <a:srgbClr val="1B1B1B"/>
                </a:solidFill>
                <a:effectLst/>
                <a:latin typeface="Arial" panose="020B0604020202020204" pitchFamily="34" charset="0"/>
                <a:cs typeface="Arial" panose="020B0604020202020204" pitchFamily="34" charset="0"/>
              </a:rPr>
              <a:t>Neurosci</a:t>
            </a:r>
            <a:r>
              <a:rPr lang="en-US" sz="1000" b="0" i="0" u="none" strike="noStrike" dirty="0">
                <a:solidFill>
                  <a:srgbClr val="1B1B1B"/>
                </a:solidFill>
                <a:effectLst/>
                <a:latin typeface="Arial" panose="020B0604020202020204" pitchFamily="34" charset="0"/>
                <a:cs typeface="Arial" panose="020B0604020202020204" pitchFamily="34" charset="0"/>
              </a:rPr>
              <a:t>. 2021;15:689723. Published 2021 Jun 18. doi:10.3389/fnins.2021.689723</a:t>
            </a: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8F6518-E428-D41B-587E-698973BBFB16}"/>
              </a:ext>
            </a:extLst>
          </p:cNvPr>
          <p:cNvSpPr txBox="1"/>
          <p:nvPr/>
        </p:nvSpPr>
        <p:spPr>
          <a:xfrm>
            <a:off x="5627239" y="6387952"/>
            <a:ext cx="5863528" cy="430887"/>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Armet AM, </a:t>
            </a:r>
            <a:r>
              <a:rPr lang="en-US" sz="1050" dirty="0" err="1">
                <a:effectLst/>
                <a:latin typeface="Arial" panose="020B0604020202020204" pitchFamily="34" charset="0"/>
                <a:cs typeface="Arial" panose="020B0604020202020204" pitchFamily="34" charset="0"/>
              </a:rPr>
              <a:t>Deehan</a:t>
            </a:r>
            <a:r>
              <a:rPr lang="en-US" sz="1050" dirty="0">
                <a:effectLst/>
                <a:latin typeface="Arial" panose="020B0604020202020204" pitchFamily="34" charset="0"/>
                <a:cs typeface="Arial" panose="020B0604020202020204" pitchFamily="34" charset="0"/>
              </a:rPr>
              <a:t> EC, O’Sullivan AF, et al. Rethinking healthy eating in light of the gut microbiome. </a:t>
            </a:r>
            <a:r>
              <a:rPr lang="en-US" sz="1050" i="1" dirty="0">
                <a:effectLst/>
                <a:latin typeface="Arial" panose="020B0604020202020204" pitchFamily="34" charset="0"/>
                <a:cs typeface="Arial" panose="020B0604020202020204" pitchFamily="34" charset="0"/>
              </a:rPr>
              <a:t>Cell Host &amp; Microbe</a:t>
            </a:r>
            <a:r>
              <a:rPr lang="en-US" sz="1050" dirty="0">
                <a:effectLst/>
                <a:latin typeface="Arial" panose="020B0604020202020204" pitchFamily="34" charset="0"/>
                <a:cs typeface="Arial" panose="020B0604020202020204" pitchFamily="34" charset="0"/>
              </a:rPr>
              <a:t>. 2022;30(6):764-785. doi:</a:t>
            </a:r>
            <a:r>
              <a:rPr lang="en-US" sz="1050" dirty="0">
                <a:effectLst/>
                <a:latin typeface="Arial" panose="020B0604020202020204" pitchFamily="34" charset="0"/>
                <a:cs typeface="Arial" panose="020B0604020202020204" pitchFamily="34" charset="0"/>
                <a:hlinkClick r:id="rId5"/>
              </a:rPr>
              <a:t>10.1016/j.chom.2022.04.016</a:t>
            </a:r>
            <a:endParaRPr lang="en-US" sz="1050"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B8026D5-E54F-5BE0-4DA4-49B3D8C58147}"/>
              </a:ext>
            </a:extLst>
          </p:cNvPr>
          <p:cNvSpPr txBox="1"/>
          <p:nvPr/>
        </p:nvSpPr>
        <p:spPr>
          <a:xfrm>
            <a:off x="521556" y="2847582"/>
            <a:ext cx="2499659" cy="369332"/>
          </a:xfrm>
          <a:prstGeom prst="rect">
            <a:avLst/>
          </a:prstGeom>
          <a:noFill/>
        </p:spPr>
        <p:txBody>
          <a:bodyPr wrap="none" rtlCol="0">
            <a:spAutoFit/>
          </a:bodyPr>
          <a:lstStyle/>
          <a:p>
            <a:r>
              <a:rPr lang="en-US" dirty="0">
                <a:latin typeface="Amaranth" panose="02000503050000020004" pitchFamily="2" charset="77"/>
              </a:rPr>
              <a:t>Intestinal Inflammation</a:t>
            </a:r>
          </a:p>
        </p:txBody>
      </p:sp>
      <p:sp>
        <p:nvSpPr>
          <p:cNvPr id="10" name="TextBox 9">
            <a:extLst>
              <a:ext uri="{FF2B5EF4-FFF2-40B4-BE49-F238E27FC236}">
                <a16:creationId xmlns:a16="http://schemas.microsoft.com/office/drawing/2014/main" id="{8C5D49F4-5DA8-99AF-2183-237C218A295A}"/>
              </a:ext>
            </a:extLst>
          </p:cNvPr>
          <p:cNvSpPr txBox="1"/>
          <p:nvPr/>
        </p:nvSpPr>
        <p:spPr>
          <a:xfrm>
            <a:off x="4115735" y="2857006"/>
            <a:ext cx="2172390" cy="369332"/>
          </a:xfrm>
          <a:prstGeom prst="rect">
            <a:avLst/>
          </a:prstGeom>
          <a:noFill/>
        </p:spPr>
        <p:txBody>
          <a:bodyPr wrap="none" rtlCol="0">
            <a:spAutoFit/>
          </a:bodyPr>
          <a:lstStyle/>
          <a:p>
            <a:r>
              <a:rPr lang="en-US" dirty="0">
                <a:latin typeface="Amaranth" panose="02000503050000020004" pitchFamily="2" charset="77"/>
              </a:rPr>
              <a:t>Barrier Permeability</a:t>
            </a:r>
          </a:p>
        </p:txBody>
      </p:sp>
    </p:spTree>
    <p:extLst>
      <p:ext uri="{BB962C8B-B14F-4D97-AF65-F5344CB8AC3E}">
        <p14:creationId xmlns:p14="http://schemas.microsoft.com/office/powerpoint/2010/main" val="411259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5AAC1-D442-5A31-6819-BB358139039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122434B-3063-9DDA-042A-929E212ED16C}"/>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Gut-Microbiome-</a:t>
            </a:r>
            <a:r>
              <a:rPr lang="en-US" sz="4800" b="1" dirty="0">
                <a:latin typeface="Amaranth" panose="02000503050000020004" pitchFamily="2" charset="77"/>
              </a:rPr>
              <a:t>Brain</a:t>
            </a:r>
            <a:r>
              <a:rPr lang="en-US" sz="4800" dirty="0">
                <a:latin typeface="Amaranth" panose="02000503050000020004" pitchFamily="2" charset="77"/>
              </a:rPr>
              <a:t> Axis</a:t>
            </a:r>
          </a:p>
        </p:txBody>
      </p:sp>
      <p:sp>
        <p:nvSpPr>
          <p:cNvPr id="21" name="Slide Number Placeholder 9">
            <a:extLst>
              <a:ext uri="{FF2B5EF4-FFF2-40B4-BE49-F238E27FC236}">
                <a16:creationId xmlns:a16="http://schemas.microsoft.com/office/drawing/2014/main" id="{28E02692-9D8F-149D-8014-4B0A759FE9D6}"/>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12</a:t>
            </a:fld>
            <a:endParaRPr lang="en-US" dirty="0"/>
          </a:p>
        </p:txBody>
      </p:sp>
      <p:pic>
        <p:nvPicPr>
          <p:cNvPr id="5" name="Picture 4" descr="A diagram of blood and brain barrier&#10;&#10;Description automatically generated">
            <a:extLst>
              <a:ext uri="{FF2B5EF4-FFF2-40B4-BE49-F238E27FC236}">
                <a16:creationId xmlns:a16="http://schemas.microsoft.com/office/drawing/2014/main" id="{F805B900-E5B1-0AA5-3393-65D39B98F6CC}"/>
              </a:ext>
            </a:extLst>
          </p:cNvPr>
          <p:cNvPicPr>
            <a:picLocks noChangeAspect="1"/>
          </p:cNvPicPr>
          <p:nvPr/>
        </p:nvPicPr>
        <p:blipFill>
          <a:blip r:embed="rId3"/>
          <a:srcRect t="8111" r="4012" b="19777"/>
          <a:stretch/>
        </p:blipFill>
        <p:spPr>
          <a:xfrm>
            <a:off x="718841" y="1059646"/>
            <a:ext cx="10046087" cy="5283144"/>
          </a:xfrm>
          <a:prstGeom prst="rect">
            <a:avLst/>
          </a:prstGeom>
        </p:spPr>
      </p:pic>
      <p:sp>
        <p:nvSpPr>
          <p:cNvPr id="8" name="TextBox 7">
            <a:extLst>
              <a:ext uri="{FF2B5EF4-FFF2-40B4-BE49-F238E27FC236}">
                <a16:creationId xmlns:a16="http://schemas.microsoft.com/office/drawing/2014/main" id="{AD3FF8B2-970F-958B-A988-5279F6EDB326}"/>
              </a:ext>
            </a:extLst>
          </p:cNvPr>
          <p:cNvSpPr txBox="1"/>
          <p:nvPr/>
        </p:nvSpPr>
        <p:spPr>
          <a:xfrm>
            <a:off x="1072956" y="798036"/>
            <a:ext cx="1404552" cy="523220"/>
          </a:xfrm>
          <a:prstGeom prst="rect">
            <a:avLst/>
          </a:prstGeom>
          <a:noFill/>
        </p:spPr>
        <p:txBody>
          <a:bodyPr wrap="none" rtlCol="0">
            <a:spAutoFit/>
          </a:bodyPr>
          <a:lstStyle/>
          <a:p>
            <a:r>
              <a:rPr lang="en-US" sz="2800" dirty="0">
                <a:latin typeface="Amaranth" panose="02000503050000020004" pitchFamily="2" charset="77"/>
              </a:rPr>
              <a:t>Healthy</a:t>
            </a:r>
          </a:p>
        </p:txBody>
      </p:sp>
      <p:sp>
        <p:nvSpPr>
          <p:cNvPr id="9" name="TextBox 8">
            <a:extLst>
              <a:ext uri="{FF2B5EF4-FFF2-40B4-BE49-F238E27FC236}">
                <a16:creationId xmlns:a16="http://schemas.microsoft.com/office/drawing/2014/main" id="{F7EC6EF0-AF99-1982-4E87-511D2F53674D}"/>
              </a:ext>
            </a:extLst>
          </p:cNvPr>
          <p:cNvSpPr txBox="1"/>
          <p:nvPr/>
        </p:nvSpPr>
        <p:spPr>
          <a:xfrm>
            <a:off x="9413839" y="798036"/>
            <a:ext cx="607859" cy="523220"/>
          </a:xfrm>
          <a:prstGeom prst="rect">
            <a:avLst/>
          </a:prstGeom>
          <a:noFill/>
        </p:spPr>
        <p:txBody>
          <a:bodyPr wrap="none" rtlCol="0">
            <a:spAutoFit/>
          </a:bodyPr>
          <a:lstStyle/>
          <a:p>
            <a:r>
              <a:rPr lang="en-US" sz="2800" dirty="0">
                <a:latin typeface="Amaranth" panose="02000503050000020004" pitchFamily="2" charset="77"/>
              </a:rPr>
              <a:t>PD</a:t>
            </a:r>
          </a:p>
        </p:txBody>
      </p:sp>
      <p:sp>
        <p:nvSpPr>
          <p:cNvPr id="10" name="TextBox 9">
            <a:extLst>
              <a:ext uri="{FF2B5EF4-FFF2-40B4-BE49-F238E27FC236}">
                <a16:creationId xmlns:a16="http://schemas.microsoft.com/office/drawing/2014/main" id="{3DBC1A54-E844-C09A-DBCB-FFE3E4CA268C}"/>
              </a:ext>
            </a:extLst>
          </p:cNvPr>
          <p:cNvSpPr txBox="1"/>
          <p:nvPr/>
        </p:nvSpPr>
        <p:spPr>
          <a:xfrm>
            <a:off x="111155" y="1487766"/>
            <a:ext cx="2366353" cy="1015663"/>
          </a:xfrm>
          <a:prstGeom prst="rect">
            <a:avLst/>
          </a:prstGeom>
          <a:noFill/>
        </p:spPr>
        <p:txBody>
          <a:bodyPr wrap="none" rtlCol="0">
            <a:spAutoFit/>
          </a:bodyPr>
          <a:lstStyle/>
          <a:p>
            <a:r>
              <a:rPr lang="en-US" sz="2000" dirty="0">
                <a:latin typeface="Amaranth" panose="02000503050000020004" pitchFamily="2" charset="77"/>
              </a:rPr>
              <a:t>Intact BBB</a:t>
            </a:r>
          </a:p>
          <a:p>
            <a:r>
              <a:rPr lang="en-US" sz="2000" dirty="0">
                <a:latin typeface="Amaranth" panose="02000503050000020004" pitchFamily="2" charset="77"/>
              </a:rPr>
              <a:t>Resting microglia</a:t>
            </a:r>
          </a:p>
          <a:p>
            <a:r>
              <a:rPr lang="en-US" sz="2000" dirty="0">
                <a:latin typeface="Amaranth" panose="02000503050000020004" pitchFamily="2" charset="77"/>
              </a:rPr>
              <a:t>Dopamine signaling</a:t>
            </a:r>
          </a:p>
        </p:txBody>
      </p:sp>
      <p:sp>
        <p:nvSpPr>
          <p:cNvPr id="13" name="TextBox 12">
            <a:extLst>
              <a:ext uri="{FF2B5EF4-FFF2-40B4-BE49-F238E27FC236}">
                <a16:creationId xmlns:a16="http://schemas.microsoft.com/office/drawing/2014/main" id="{6745140D-0C7E-60DE-29A1-5BC155DF4716}"/>
              </a:ext>
            </a:extLst>
          </p:cNvPr>
          <p:cNvSpPr txBox="1"/>
          <p:nvPr/>
        </p:nvSpPr>
        <p:spPr>
          <a:xfrm>
            <a:off x="8934377" y="1487766"/>
            <a:ext cx="3257623" cy="1015663"/>
          </a:xfrm>
          <a:prstGeom prst="rect">
            <a:avLst/>
          </a:prstGeom>
          <a:noFill/>
        </p:spPr>
        <p:txBody>
          <a:bodyPr wrap="none" rtlCol="0">
            <a:spAutoFit/>
          </a:bodyPr>
          <a:lstStyle/>
          <a:p>
            <a:r>
              <a:rPr lang="en-US" sz="2000" dirty="0">
                <a:latin typeface="Amaranth" panose="02000503050000020004" pitchFamily="2" charset="77"/>
              </a:rPr>
              <a:t>Disrupted BBB</a:t>
            </a:r>
          </a:p>
          <a:p>
            <a:r>
              <a:rPr lang="en-US" sz="2000" dirty="0">
                <a:latin typeface="Amaranth" panose="02000503050000020004" pitchFamily="2" charset="77"/>
              </a:rPr>
              <a:t>Chronic microglia activation</a:t>
            </a:r>
          </a:p>
          <a:p>
            <a:r>
              <a:rPr lang="en-US" sz="2000" dirty="0">
                <a:latin typeface="Amaranth" panose="02000503050000020004" pitchFamily="2" charset="77"/>
              </a:rPr>
              <a:t>Dopamine depletion</a:t>
            </a:r>
          </a:p>
        </p:txBody>
      </p:sp>
    </p:spTree>
    <p:extLst>
      <p:ext uri="{BB962C8B-B14F-4D97-AF65-F5344CB8AC3E}">
        <p14:creationId xmlns:p14="http://schemas.microsoft.com/office/powerpoint/2010/main" val="229741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92D4-B4AE-CD93-1FEE-486CD26F013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E6A47A8-8A20-00D1-6D17-BB54AB71D1A3}"/>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Gut-Microbiome-</a:t>
            </a:r>
            <a:r>
              <a:rPr lang="en-US" sz="4800" b="1" dirty="0">
                <a:latin typeface="Amaranth" panose="02000503050000020004" pitchFamily="2" charset="77"/>
              </a:rPr>
              <a:t>Brain</a:t>
            </a:r>
            <a:r>
              <a:rPr lang="en-US" sz="4800" dirty="0">
                <a:latin typeface="Amaranth" panose="02000503050000020004" pitchFamily="2" charset="77"/>
              </a:rPr>
              <a:t> Axis</a:t>
            </a:r>
          </a:p>
        </p:txBody>
      </p:sp>
      <p:sp>
        <p:nvSpPr>
          <p:cNvPr id="21" name="Slide Number Placeholder 9">
            <a:extLst>
              <a:ext uri="{FF2B5EF4-FFF2-40B4-BE49-F238E27FC236}">
                <a16:creationId xmlns:a16="http://schemas.microsoft.com/office/drawing/2014/main" id="{B4585295-F6B6-08D1-0098-A3F18EF0067A}"/>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13</a:t>
            </a:fld>
            <a:endParaRPr lang="en-US" dirty="0"/>
          </a:p>
        </p:txBody>
      </p:sp>
      <p:pic>
        <p:nvPicPr>
          <p:cNvPr id="3" name="Picture 2" descr="A group of blue and orange squares&#10;&#10;Description automatically generated">
            <a:extLst>
              <a:ext uri="{FF2B5EF4-FFF2-40B4-BE49-F238E27FC236}">
                <a16:creationId xmlns:a16="http://schemas.microsoft.com/office/drawing/2014/main" id="{A1454B1C-7D06-03C4-F551-ED658968E896}"/>
              </a:ext>
            </a:extLst>
          </p:cNvPr>
          <p:cNvPicPr>
            <a:picLocks noChangeAspect="1"/>
          </p:cNvPicPr>
          <p:nvPr/>
        </p:nvPicPr>
        <p:blipFill>
          <a:blip r:embed="rId3"/>
          <a:srcRect b="44445"/>
          <a:stretch/>
        </p:blipFill>
        <p:spPr>
          <a:xfrm>
            <a:off x="298330" y="1547366"/>
            <a:ext cx="11195329" cy="4518696"/>
          </a:xfrm>
          <a:prstGeom prst="rect">
            <a:avLst/>
          </a:prstGeom>
        </p:spPr>
      </p:pic>
      <p:sp>
        <p:nvSpPr>
          <p:cNvPr id="4" name="TextBox 3">
            <a:extLst>
              <a:ext uri="{FF2B5EF4-FFF2-40B4-BE49-F238E27FC236}">
                <a16:creationId xmlns:a16="http://schemas.microsoft.com/office/drawing/2014/main" id="{A052755F-05E0-852B-4A0E-94A4F981C122}"/>
              </a:ext>
            </a:extLst>
          </p:cNvPr>
          <p:cNvSpPr txBox="1"/>
          <p:nvPr/>
        </p:nvSpPr>
        <p:spPr>
          <a:xfrm>
            <a:off x="4290349" y="1024146"/>
            <a:ext cx="2525050" cy="523220"/>
          </a:xfrm>
          <a:prstGeom prst="rect">
            <a:avLst/>
          </a:prstGeom>
          <a:noFill/>
        </p:spPr>
        <p:txBody>
          <a:bodyPr wrap="none" rtlCol="0">
            <a:spAutoFit/>
          </a:bodyPr>
          <a:lstStyle/>
          <a:p>
            <a:r>
              <a:rPr lang="en-US" sz="2800" dirty="0">
                <a:latin typeface="Amaranth" panose="02000503050000020004" pitchFamily="2" charset="77"/>
              </a:rPr>
              <a:t>Ventricular CSF</a:t>
            </a:r>
          </a:p>
        </p:txBody>
      </p:sp>
      <p:sp>
        <p:nvSpPr>
          <p:cNvPr id="7" name="TextBox 6">
            <a:extLst>
              <a:ext uri="{FF2B5EF4-FFF2-40B4-BE49-F238E27FC236}">
                <a16:creationId xmlns:a16="http://schemas.microsoft.com/office/drawing/2014/main" id="{40C20440-64B4-CF97-6C46-CC1956824E0D}"/>
              </a:ext>
            </a:extLst>
          </p:cNvPr>
          <p:cNvSpPr txBox="1"/>
          <p:nvPr/>
        </p:nvSpPr>
        <p:spPr>
          <a:xfrm>
            <a:off x="0" y="6322530"/>
            <a:ext cx="9197932" cy="738664"/>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Mogi M, Harada M, </a:t>
            </a:r>
            <a:r>
              <a:rPr lang="en-US" sz="1050" dirty="0" err="1">
                <a:effectLst/>
                <a:latin typeface="Arial" panose="020B0604020202020204" pitchFamily="34" charset="0"/>
                <a:cs typeface="Arial" panose="020B0604020202020204" pitchFamily="34" charset="0"/>
              </a:rPr>
              <a:t>Narabayashi</a:t>
            </a:r>
            <a:r>
              <a:rPr lang="en-US" sz="1050" dirty="0">
                <a:effectLst/>
                <a:latin typeface="Arial" panose="020B0604020202020204" pitchFamily="34" charset="0"/>
                <a:cs typeface="Arial" panose="020B0604020202020204" pitchFamily="34" charset="0"/>
              </a:rPr>
              <a:t> H, Inagaki H, Minami M, </a:t>
            </a:r>
            <a:r>
              <a:rPr lang="en-US" sz="1050" dirty="0" err="1">
                <a:effectLst/>
                <a:latin typeface="Arial" panose="020B0604020202020204" pitchFamily="34" charset="0"/>
                <a:cs typeface="Arial" panose="020B0604020202020204" pitchFamily="34" charset="0"/>
              </a:rPr>
              <a:t>Nagatsu</a:t>
            </a:r>
            <a:r>
              <a:rPr lang="en-US" sz="1050" dirty="0">
                <a:effectLst/>
                <a:latin typeface="Arial" panose="020B0604020202020204" pitchFamily="34" charset="0"/>
                <a:cs typeface="Arial" panose="020B0604020202020204" pitchFamily="34" charset="0"/>
              </a:rPr>
              <a:t> T. Interleukin (IL)-1</a:t>
            </a:r>
            <a:r>
              <a:rPr lang="el-GR" sz="1050" dirty="0">
                <a:effectLst/>
                <a:latin typeface="Arial" panose="020B0604020202020204" pitchFamily="34" charset="0"/>
                <a:cs typeface="Arial" panose="020B0604020202020204" pitchFamily="34" charset="0"/>
              </a:rPr>
              <a:t>β, </a:t>
            </a:r>
            <a:r>
              <a:rPr lang="en-US" sz="1050" dirty="0">
                <a:effectLst/>
                <a:latin typeface="Arial" panose="020B0604020202020204" pitchFamily="34" charset="0"/>
                <a:cs typeface="Arial" panose="020B0604020202020204" pitchFamily="34" charset="0"/>
              </a:rPr>
              <a:t>IL-2, IL-4, IL-6 and transforming growth factor-</a:t>
            </a:r>
            <a:r>
              <a:rPr lang="el-GR" sz="1050" dirty="0">
                <a:effectLst/>
                <a:latin typeface="Arial" panose="020B0604020202020204" pitchFamily="34" charset="0"/>
                <a:cs typeface="Arial" panose="020B0604020202020204" pitchFamily="34" charset="0"/>
              </a:rPr>
              <a:t>α </a:t>
            </a:r>
            <a:r>
              <a:rPr lang="en-US" sz="1050" dirty="0">
                <a:effectLst/>
                <a:latin typeface="Arial" panose="020B0604020202020204" pitchFamily="34" charset="0"/>
                <a:cs typeface="Arial" panose="020B0604020202020204" pitchFamily="34" charset="0"/>
              </a:rPr>
              <a:t>levels are elevated in ventricular cerebrospinal fluid in juvenile parkinsonism and Parkinson’s disease. </a:t>
            </a:r>
            <a:r>
              <a:rPr lang="en-US" sz="1050" i="1" dirty="0">
                <a:effectLst/>
                <a:latin typeface="Arial" panose="020B0604020202020204" pitchFamily="34" charset="0"/>
                <a:cs typeface="Arial" panose="020B0604020202020204" pitchFamily="34" charset="0"/>
              </a:rPr>
              <a:t>Neuroscience Letters</a:t>
            </a:r>
            <a:r>
              <a:rPr lang="en-US" sz="1050" dirty="0">
                <a:effectLst/>
                <a:latin typeface="Arial" panose="020B0604020202020204" pitchFamily="34" charset="0"/>
                <a:cs typeface="Arial" panose="020B0604020202020204" pitchFamily="34" charset="0"/>
              </a:rPr>
              <a:t>. 1996;211(1):13-16. doi:</a:t>
            </a:r>
            <a:r>
              <a:rPr lang="en-US" sz="1050" dirty="0">
                <a:effectLst/>
                <a:latin typeface="Arial" panose="020B0604020202020204" pitchFamily="34" charset="0"/>
                <a:cs typeface="Arial" panose="020B0604020202020204" pitchFamily="34" charset="0"/>
                <a:hlinkClick r:id="rId4"/>
              </a:rPr>
              <a:t>10.1016/0304-3940(96)12706-3</a:t>
            </a:r>
            <a:r>
              <a:rPr lang="en-US" sz="1050" dirty="0">
                <a:effectLst/>
                <a:latin typeface="Arial" panose="020B0604020202020204" pitchFamily="34" charset="0"/>
                <a:cs typeface="Arial" panose="020B0604020202020204" pitchFamily="34" charset="0"/>
              </a:rPr>
              <a:t>; </a:t>
            </a:r>
            <a:r>
              <a:rPr lang="en-US" sz="1050" dirty="0">
                <a:effectLst/>
              </a:rPr>
              <a:t>1.</a:t>
            </a:r>
          </a:p>
          <a:p>
            <a:endParaRPr lang="en-US" sz="105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78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E9EEB-293B-9B18-88AF-F032F3AFB1A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F79A622-5CF7-4D23-3526-CB124C15D7B4}"/>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Gut-Microbiome-</a:t>
            </a:r>
            <a:r>
              <a:rPr lang="en-US" sz="4800" b="1" dirty="0">
                <a:latin typeface="Amaranth" panose="02000503050000020004" pitchFamily="2" charset="77"/>
              </a:rPr>
              <a:t>Brain</a:t>
            </a:r>
            <a:r>
              <a:rPr lang="en-US" sz="4800" dirty="0">
                <a:latin typeface="Amaranth" panose="02000503050000020004" pitchFamily="2" charset="77"/>
              </a:rPr>
              <a:t> Axis</a:t>
            </a:r>
          </a:p>
        </p:txBody>
      </p:sp>
      <p:sp>
        <p:nvSpPr>
          <p:cNvPr id="21" name="Slide Number Placeholder 9">
            <a:extLst>
              <a:ext uri="{FF2B5EF4-FFF2-40B4-BE49-F238E27FC236}">
                <a16:creationId xmlns:a16="http://schemas.microsoft.com/office/drawing/2014/main" id="{7A3A5BEE-BD98-B9D7-C0AF-E7553DA5189F}"/>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14</a:t>
            </a:fld>
            <a:endParaRPr lang="en-US" dirty="0"/>
          </a:p>
        </p:txBody>
      </p:sp>
      <p:pic>
        <p:nvPicPr>
          <p:cNvPr id="3" name="Picture 2" descr="A group of blue and orange squares&#10;&#10;Description automatically generated">
            <a:extLst>
              <a:ext uri="{FF2B5EF4-FFF2-40B4-BE49-F238E27FC236}">
                <a16:creationId xmlns:a16="http://schemas.microsoft.com/office/drawing/2014/main" id="{E2C7E421-A681-5762-C9B5-5C652613385A}"/>
              </a:ext>
            </a:extLst>
          </p:cNvPr>
          <p:cNvPicPr>
            <a:picLocks noChangeAspect="1"/>
          </p:cNvPicPr>
          <p:nvPr/>
        </p:nvPicPr>
        <p:blipFill>
          <a:blip r:embed="rId3"/>
          <a:srcRect t="46473" b="44445"/>
          <a:stretch/>
        </p:blipFill>
        <p:spPr>
          <a:xfrm>
            <a:off x="298330" y="5327398"/>
            <a:ext cx="11195329" cy="738664"/>
          </a:xfrm>
          <a:prstGeom prst="rect">
            <a:avLst/>
          </a:prstGeom>
        </p:spPr>
      </p:pic>
      <p:sp>
        <p:nvSpPr>
          <p:cNvPr id="7" name="TextBox 6">
            <a:extLst>
              <a:ext uri="{FF2B5EF4-FFF2-40B4-BE49-F238E27FC236}">
                <a16:creationId xmlns:a16="http://schemas.microsoft.com/office/drawing/2014/main" id="{849179AB-3536-F833-187E-3799E2B03DEC}"/>
              </a:ext>
            </a:extLst>
          </p:cNvPr>
          <p:cNvSpPr txBox="1"/>
          <p:nvPr/>
        </p:nvSpPr>
        <p:spPr>
          <a:xfrm>
            <a:off x="0" y="6403321"/>
            <a:ext cx="9197932" cy="577081"/>
          </a:xfrm>
          <a:prstGeom prst="rect">
            <a:avLst/>
          </a:prstGeom>
          <a:noFill/>
        </p:spPr>
        <p:txBody>
          <a:bodyPr wrap="square">
            <a:spAutoFit/>
          </a:bodyPr>
          <a:lstStyle/>
          <a:p>
            <a:pPr>
              <a:spcBef>
                <a:spcPts val="0"/>
              </a:spcBef>
              <a:spcAft>
                <a:spcPts val="0"/>
              </a:spcAft>
            </a:pPr>
            <a:r>
              <a:rPr lang="en-US" sz="1050" dirty="0">
                <a:effectLst/>
              </a:rPr>
              <a:t>Adapted from: Mogi M, Harada M, Kondo T, et al. Interleukin-1 beta, interleukin-6, epidermal growth factor and transforming growth factor-alpha are elevated in the brain from parkinsonian patients. </a:t>
            </a:r>
            <a:r>
              <a:rPr lang="en-US" sz="1050" i="1" dirty="0" err="1">
                <a:effectLst/>
              </a:rPr>
              <a:t>Neurosci</a:t>
            </a:r>
            <a:r>
              <a:rPr lang="en-US" sz="1050" i="1" dirty="0">
                <a:effectLst/>
              </a:rPr>
              <a:t> Lett</a:t>
            </a:r>
            <a:r>
              <a:rPr lang="en-US" sz="1050" dirty="0">
                <a:effectLst/>
              </a:rPr>
              <a:t>. 1994;180(2):147-150. doi:</a:t>
            </a:r>
            <a:r>
              <a:rPr lang="en-US" sz="1050" dirty="0">
                <a:effectLst/>
                <a:hlinkClick r:id="rId4"/>
              </a:rPr>
              <a:t>10.1016/0304-3940(94)90508-8</a:t>
            </a:r>
            <a:endParaRPr lang="en-US" sz="1050" dirty="0">
              <a:effectLst/>
            </a:endParaRPr>
          </a:p>
          <a:p>
            <a:endParaRPr lang="en-US" sz="1050" dirty="0">
              <a:effectLst/>
              <a:latin typeface="Arial" panose="020B0604020202020204" pitchFamily="34" charset="0"/>
              <a:cs typeface="Arial" panose="020B0604020202020204" pitchFamily="34" charset="0"/>
            </a:endParaRPr>
          </a:p>
        </p:txBody>
      </p:sp>
      <p:pic>
        <p:nvPicPr>
          <p:cNvPr id="5" name="Picture 4" descr="A graph of different colored squares&#10;&#10;Description automatically generated with medium confidence">
            <a:extLst>
              <a:ext uri="{FF2B5EF4-FFF2-40B4-BE49-F238E27FC236}">
                <a16:creationId xmlns:a16="http://schemas.microsoft.com/office/drawing/2014/main" id="{B2CA5F9C-8383-B7E7-0EA3-B7FC95D31FFD}"/>
              </a:ext>
            </a:extLst>
          </p:cNvPr>
          <p:cNvPicPr>
            <a:picLocks noChangeAspect="1"/>
          </p:cNvPicPr>
          <p:nvPr/>
        </p:nvPicPr>
        <p:blipFill>
          <a:blip r:embed="rId5"/>
          <a:stretch>
            <a:fillRect/>
          </a:stretch>
        </p:blipFill>
        <p:spPr>
          <a:xfrm>
            <a:off x="-127321" y="925514"/>
            <a:ext cx="8503988" cy="4408509"/>
          </a:xfrm>
          <a:prstGeom prst="rect">
            <a:avLst/>
          </a:prstGeom>
        </p:spPr>
      </p:pic>
      <p:pic>
        <p:nvPicPr>
          <p:cNvPr id="8" name="Picture 7" descr="A diagram of a brain&#10;&#10;Description automatically generated">
            <a:extLst>
              <a:ext uri="{FF2B5EF4-FFF2-40B4-BE49-F238E27FC236}">
                <a16:creationId xmlns:a16="http://schemas.microsoft.com/office/drawing/2014/main" id="{373A6212-EF52-D4BF-3C03-CBE35E4EAC1D}"/>
              </a:ext>
            </a:extLst>
          </p:cNvPr>
          <p:cNvPicPr>
            <a:picLocks noChangeAspect="1"/>
          </p:cNvPicPr>
          <p:nvPr/>
        </p:nvPicPr>
        <p:blipFill>
          <a:blip r:embed="rId6"/>
          <a:srcRect l="4192" t="15675" r="32665" b="9216"/>
          <a:stretch/>
        </p:blipFill>
        <p:spPr>
          <a:xfrm>
            <a:off x="7481330" y="1229959"/>
            <a:ext cx="4907666" cy="4097439"/>
          </a:xfrm>
          <a:prstGeom prst="rect">
            <a:avLst/>
          </a:prstGeom>
        </p:spPr>
      </p:pic>
    </p:spTree>
    <p:extLst>
      <p:ext uri="{BB962C8B-B14F-4D97-AF65-F5344CB8AC3E}">
        <p14:creationId xmlns:p14="http://schemas.microsoft.com/office/powerpoint/2010/main" val="3308560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F754-C1F4-EA70-2B20-AAFC4B9BC7A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1666E38-36EF-8F5E-6973-FEA2B167F1A6}"/>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Gut-Microbiome-</a:t>
            </a:r>
            <a:r>
              <a:rPr lang="en-US" sz="4800" b="1" dirty="0">
                <a:latin typeface="Amaranth" panose="02000503050000020004" pitchFamily="2" charset="77"/>
              </a:rPr>
              <a:t>Brain</a:t>
            </a:r>
            <a:r>
              <a:rPr lang="en-US" sz="4800" dirty="0">
                <a:latin typeface="Amaranth" panose="02000503050000020004" pitchFamily="2" charset="77"/>
              </a:rPr>
              <a:t> Axis</a:t>
            </a:r>
          </a:p>
        </p:txBody>
      </p:sp>
      <p:sp>
        <p:nvSpPr>
          <p:cNvPr id="21" name="Slide Number Placeholder 9">
            <a:extLst>
              <a:ext uri="{FF2B5EF4-FFF2-40B4-BE49-F238E27FC236}">
                <a16:creationId xmlns:a16="http://schemas.microsoft.com/office/drawing/2014/main" id="{C582AE65-ACCD-917C-EB16-6C2DA5CC66B9}"/>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15</a:t>
            </a:fld>
            <a:endParaRPr lang="en-US" dirty="0"/>
          </a:p>
        </p:txBody>
      </p:sp>
      <p:pic>
        <p:nvPicPr>
          <p:cNvPr id="6" name="Picture 5" descr="A diagram of a brain&#10;&#10;Description automatically generated">
            <a:extLst>
              <a:ext uri="{FF2B5EF4-FFF2-40B4-BE49-F238E27FC236}">
                <a16:creationId xmlns:a16="http://schemas.microsoft.com/office/drawing/2014/main" id="{76F13460-5462-3D51-4225-C2AEADC49452}"/>
              </a:ext>
            </a:extLst>
          </p:cNvPr>
          <p:cNvPicPr>
            <a:picLocks noChangeAspect="1"/>
          </p:cNvPicPr>
          <p:nvPr/>
        </p:nvPicPr>
        <p:blipFill>
          <a:blip r:embed="rId3"/>
          <a:srcRect l="5560" t="15158" r="5863" b="8893"/>
          <a:stretch/>
        </p:blipFill>
        <p:spPr>
          <a:xfrm>
            <a:off x="833378" y="549543"/>
            <a:ext cx="10148902" cy="6091395"/>
          </a:xfrm>
          <a:prstGeom prst="rect">
            <a:avLst/>
          </a:prstGeom>
        </p:spPr>
      </p:pic>
      <p:sp>
        <p:nvSpPr>
          <p:cNvPr id="8" name="TextBox 7">
            <a:extLst>
              <a:ext uri="{FF2B5EF4-FFF2-40B4-BE49-F238E27FC236}">
                <a16:creationId xmlns:a16="http://schemas.microsoft.com/office/drawing/2014/main" id="{276E6A9B-76CF-0A88-9653-8F3576F840A8}"/>
              </a:ext>
            </a:extLst>
          </p:cNvPr>
          <p:cNvSpPr txBox="1"/>
          <p:nvPr/>
        </p:nvSpPr>
        <p:spPr>
          <a:xfrm>
            <a:off x="-63659" y="6482331"/>
            <a:ext cx="8177513" cy="415498"/>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Subramaniam SR, Federoff HJ. Targeting Microglial Activation States as a Therapeutic Avenue in Parkinson’s Disease. </a:t>
            </a:r>
            <a:r>
              <a:rPr lang="en-US" sz="1050" i="1" dirty="0">
                <a:effectLst/>
                <a:latin typeface="Arial" panose="020B0604020202020204" pitchFamily="34" charset="0"/>
                <a:cs typeface="Arial" panose="020B0604020202020204" pitchFamily="34" charset="0"/>
              </a:rPr>
              <a:t>Front Aging </a:t>
            </a:r>
            <a:r>
              <a:rPr lang="en-US" sz="1050" i="1" dirty="0" err="1">
                <a:effectLst/>
                <a:latin typeface="Arial" panose="020B0604020202020204" pitchFamily="34" charset="0"/>
                <a:cs typeface="Arial" panose="020B0604020202020204" pitchFamily="34" charset="0"/>
              </a:rPr>
              <a:t>Neurosci</a:t>
            </a:r>
            <a:r>
              <a:rPr lang="en-US" sz="1050" dirty="0">
                <a:effectLst/>
                <a:latin typeface="Arial" panose="020B0604020202020204" pitchFamily="34" charset="0"/>
                <a:cs typeface="Arial" panose="020B0604020202020204" pitchFamily="34" charset="0"/>
              </a:rPr>
              <a:t>. 2017;9. doi:</a:t>
            </a:r>
            <a:r>
              <a:rPr lang="en-US" sz="1050" dirty="0">
                <a:effectLst/>
                <a:latin typeface="Arial" panose="020B0604020202020204" pitchFamily="34" charset="0"/>
                <a:cs typeface="Arial" panose="020B0604020202020204" pitchFamily="34" charset="0"/>
                <a:hlinkClick r:id="rId4"/>
              </a:rPr>
              <a:t>10.3389/fnagi.2017.00176</a:t>
            </a:r>
            <a:endParaRPr lang="en-US" sz="105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06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2128F64-36D6-556B-2CF4-DF027DBE5B3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AFD5A43-FB12-FBC6-0ED2-91286DF836A5}"/>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Gut-Microbiome-</a:t>
            </a:r>
            <a:r>
              <a:rPr lang="en-US" sz="4800" b="1" dirty="0">
                <a:latin typeface="Amaranth" panose="02000503050000020004" pitchFamily="2" charset="77"/>
              </a:rPr>
              <a:t>Brain</a:t>
            </a:r>
            <a:r>
              <a:rPr lang="en-US" sz="4800" dirty="0">
                <a:latin typeface="Amaranth" panose="02000503050000020004" pitchFamily="2" charset="77"/>
              </a:rPr>
              <a:t> Axis</a:t>
            </a:r>
          </a:p>
        </p:txBody>
      </p:sp>
      <p:sp>
        <p:nvSpPr>
          <p:cNvPr id="21" name="Slide Number Placeholder 9">
            <a:extLst>
              <a:ext uri="{FF2B5EF4-FFF2-40B4-BE49-F238E27FC236}">
                <a16:creationId xmlns:a16="http://schemas.microsoft.com/office/drawing/2014/main" id="{C7B3F99E-A134-6382-2E6D-27DB1D21C982}"/>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16</a:t>
            </a:fld>
            <a:endParaRPr lang="en-US" dirty="0"/>
          </a:p>
        </p:txBody>
      </p:sp>
      <p:pic>
        <p:nvPicPr>
          <p:cNvPr id="3" name="Picture 2" descr="A diagram of a bone with different types of bones&#10;&#10;Description automatically generated with medium confidence">
            <a:extLst>
              <a:ext uri="{FF2B5EF4-FFF2-40B4-BE49-F238E27FC236}">
                <a16:creationId xmlns:a16="http://schemas.microsoft.com/office/drawing/2014/main" id="{573447AD-B4F7-4646-42C0-6787F2AD2F4E}"/>
              </a:ext>
            </a:extLst>
          </p:cNvPr>
          <p:cNvPicPr>
            <a:picLocks noChangeAspect="1"/>
          </p:cNvPicPr>
          <p:nvPr/>
        </p:nvPicPr>
        <p:blipFill>
          <a:blip r:embed="rId3"/>
          <a:srcRect t="14387" r="2723" b="33405"/>
          <a:stretch/>
        </p:blipFill>
        <p:spPr>
          <a:xfrm>
            <a:off x="9949" y="1188478"/>
            <a:ext cx="12182051" cy="4736939"/>
          </a:xfrm>
          <a:prstGeom prst="rect">
            <a:avLst/>
          </a:prstGeom>
        </p:spPr>
      </p:pic>
      <p:sp>
        <p:nvSpPr>
          <p:cNvPr id="5" name="TextBox 4">
            <a:extLst>
              <a:ext uri="{FF2B5EF4-FFF2-40B4-BE49-F238E27FC236}">
                <a16:creationId xmlns:a16="http://schemas.microsoft.com/office/drawing/2014/main" id="{3C1E22EE-6966-8ABF-DAA0-B1500687B076}"/>
              </a:ext>
            </a:extLst>
          </p:cNvPr>
          <p:cNvSpPr txBox="1"/>
          <p:nvPr/>
        </p:nvSpPr>
        <p:spPr>
          <a:xfrm>
            <a:off x="5955" y="6220759"/>
            <a:ext cx="6099858" cy="577081"/>
          </a:xfrm>
          <a:prstGeom prst="rect">
            <a:avLst/>
          </a:prstGeom>
          <a:noFill/>
        </p:spPr>
        <p:txBody>
          <a:bodyPr wrap="square">
            <a:spAutoFit/>
          </a:bodyPr>
          <a:lstStyle/>
          <a:p>
            <a:r>
              <a:rPr lang="en-US" sz="1050" b="0" i="0" u="none" strike="noStrike" dirty="0">
                <a:solidFill>
                  <a:srgbClr val="293039"/>
                </a:solidFill>
                <a:effectLst/>
                <a:latin typeface="Arial" panose="020B0604020202020204" pitchFamily="34" charset="0"/>
                <a:cs typeface="Arial" panose="020B0604020202020204" pitchFamily="34" charset="0"/>
              </a:rPr>
              <a:t>Adapted from: </a:t>
            </a:r>
            <a:r>
              <a:rPr lang="en-US" sz="1050" b="0" i="0" u="none" strike="noStrike" dirty="0" err="1">
                <a:solidFill>
                  <a:srgbClr val="293039"/>
                </a:solidFill>
                <a:effectLst/>
                <a:latin typeface="Arial" panose="020B0604020202020204" pitchFamily="34" charset="0"/>
                <a:cs typeface="Arial" panose="020B0604020202020204" pitchFamily="34" charset="0"/>
              </a:rPr>
              <a:t>Kufta</a:t>
            </a:r>
            <a:r>
              <a:rPr lang="en-US" sz="1050" b="0" i="0" u="none" strike="noStrike" dirty="0">
                <a:solidFill>
                  <a:srgbClr val="293039"/>
                </a:solidFill>
                <a:effectLst/>
                <a:latin typeface="Arial" panose="020B0604020202020204" pitchFamily="34" charset="0"/>
                <a:cs typeface="Arial" panose="020B0604020202020204" pitchFamily="34" charset="0"/>
              </a:rPr>
              <a:t>, A. (2025). Progression of Parkinson's Disease in the Substantia Nigra. https://</a:t>
            </a:r>
            <a:r>
              <a:rPr lang="en-US" sz="1050" b="0" i="0" u="none" strike="noStrike" dirty="0" err="1">
                <a:solidFill>
                  <a:srgbClr val="293039"/>
                </a:solidFill>
                <a:effectLst/>
                <a:latin typeface="Arial" panose="020B0604020202020204" pitchFamily="34" charset="0"/>
                <a:cs typeface="Arial" panose="020B0604020202020204" pitchFamily="34" charset="0"/>
              </a:rPr>
              <a:t>app.biorender.com</a:t>
            </a:r>
            <a:r>
              <a:rPr lang="en-US" sz="1050" b="0" i="0" u="none" strike="noStrike" dirty="0">
                <a:solidFill>
                  <a:srgbClr val="293039"/>
                </a:solidFill>
                <a:effectLst/>
                <a:latin typeface="Arial" panose="020B0604020202020204" pitchFamily="34" charset="0"/>
                <a:cs typeface="Arial" panose="020B0604020202020204" pitchFamily="34" charset="0"/>
              </a:rPr>
              <a:t>/</a:t>
            </a:r>
            <a:r>
              <a:rPr lang="en-US" sz="1050" b="0" i="0" u="none" strike="noStrike" dirty="0" err="1">
                <a:solidFill>
                  <a:srgbClr val="293039"/>
                </a:solidFill>
                <a:effectLst/>
                <a:latin typeface="Arial" panose="020B0604020202020204" pitchFamily="34" charset="0"/>
                <a:cs typeface="Arial" panose="020B0604020202020204" pitchFamily="34" charset="0"/>
              </a:rPr>
              <a:t>biorender</a:t>
            </a:r>
            <a:r>
              <a:rPr lang="en-US" sz="1050" b="0" i="0" u="none" strike="noStrike" dirty="0">
                <a:solidFill>
                  <a:srgbClr val="293039"/>
                </a:solidFill>
                <a:effectLst/>
                <a:latin typeface="Arial" panose="020B0604020202020204" pitchFamily="34" charset="0"/>
                <a:cs typeface="Arial" panose="020B0604020202020204" pitchFamily="34" charset="0"/>
              </a:rPr>
              <a:t>-templates/details/t-5fc9738fff8c1c00a4226b2f-progression-of-parkinsons-disease-in-the-substantia-nigra</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60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391D3-6C2B-5CD2-6EE9-782BB72DFD49}"/>
            </a:ext>
          </a:extLst>
        </p:cNvPr>
        <p:cNvGrpSpPr/>
        <p:nvPr/>
      </p:nvGrpSpPr>
      <p:grpSpPr>
        <a:xfrm>
          <a:off x="0" y="0"/>
          <a:ext cx="0" cy="0"/>
          <a:chOff x="0" y="0"/>
          <a:chExt cx="0" cy="0"/>
        </a:xfrm>
      </p:grpSpPr>
      <p:sp>
        <p:nvSpPr>
          <p:cNvPr id="21" name="Slide Number Placeholder 9">
            <a:extLst>
              <a:ext uri="{FF2B5EF4-FFF2-40B4-BE49-F238E27FC236}">
                <a16:creationId xmlns:a16="http://schemas.microsoft.com/office/drawing/2014/main" id="{4A158344-0322-A323-AFD3-1822BF3FD880}"/>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17</a:t>
            </a:fld>
            <a:endParaRPr lang="en-US" dirty="0"/>
          </a:p>
        </p:txBody>
      </p:sp>
      <p:sp>
        <p:nvSpPr>
          <p:cNvPr id="20" name="Title 11">
            <a:extLst>
              <a:ext uri="{FF2B5EF4-FFF2-40B4-BE49-F238E27FC236}">
                <a16:creationId xmlns:a16="http://schemas.microsoft.com/office/drawing/2014/main" id="{70DACBE0-1192-597B-C5D7-CA69BB4AE030}"/>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The Gut-Microbiome-Brain Axis</a:t>
            </a:r>
          </a:p>
        </p:txBody>
      </p:sp>
      <p:sp>
        <p:nvSpPr>
          <p:cNvPr id="5" name="Down Arrow 4">
            <a:extLst>
              <a:ext uri="{FF2B5EF4-FFF2-40B4-BE49-F238E27FC236}">
                <a16:creationId xmlns:a16="http://schemas.microsoft.com/office/drawing/2014/main" id="{4A8D85A8-C30A-001D-5FDE-BD018A1AC5D9}"/>
              </a:ext>
            </a:extLst>
          </p:cNvPr>
          <p:cNvSpPr/>
          <p:nvPr/>
        </p:nvSpPr>
        <p:spPr>
          <a:xfrm>
            <a:off x="8186085" y="2161885"/>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652F753-FF54-2A85-CDE7-DCD46EA4AD2D}"/>
              </a:ext>
            </a:extLst>
          </p:cNvPr>
          <p:cNvSpPr txBox="1"/>
          <p:nvPr/>
        </p:nvSpPr>
        <p:spPr>
          <a:xfrm>
            <a:off x="8850258" y="2161885"/>
            <a:ext cx="1056700" cy="584775"/>
          </a:xfrm>
          <a:prstGeom prst="rect">
            <a:avLst/>
          </a:prstGeom>
          <a:noFill/>
        </p:spPr>
        <p:txBody>
          <a:bodyPr wrap="none" rtlCol="0">
            <a:spAutoFit/>
          </a:bodyPr>
          <a:lstStyle/>
          <a:p>
            <a:r>
              <a:rPr lang="en-US" sz="3200" dirty="0">
                <a:latin typeface="Amaranth" panose="02000503050000020004" pitchFamily="2" charset="77"/>
              </a:rPr>
              <a:t>SCFA</a:t>
            </a:r>
          </a:p>
        </p:txBody>
      </p:sp>
      <p:sp>
        <p:nvSpPr>
          <p:cNvPr id="7" name="Down Arrow 6">
            <a:extLst>
              <a:ext uri="{FF2B5EF4-FFF2-40B4-BE49-F238E27FC236}">
                <a16:creationId xmlns:a16="http://schemas.microsoft.com/office/drawing/2014/main" id="{891A408E-2F41-E0E0-67A5-95284661C63F}"/>
              </a:ext>
            </a:extLst>
          </p:cNvPr>
          <p:cNvSpPr/>
          <p:nvPr/>
        </p:nvSpPr>
        <p:spPr>
          <a:xfrm rot="10800000">
            <a:off x="8186084" y="3182498"/>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95C03E3-525D-1AB1-7AF8-72FF8FC9E61C}"/>
              </a:ext>
            </a:extLst>
          </p:cNvPr>
          <p:cNvSpPr txBox="1"/>
          <p:nvPr/>
        </p:nvSpPr>
        <p:spPr>
          <a:xfrm>
            <a:off x="8850258" y="3013359"/>
            <a:ext cx="2411238" cy="1077218"/>
          </a:xfrm>
          <a:prstGeom prst="rect">
            <a:avLst/>
          </a:prstGeom>
          <a:noFill/>
        </p:spPr>
        <p:txBody>
          <a:bodyPr wrap="none" rtlCol="0">
            <a:spAutoFit/>
          </a:bodyPr>
          <a:lstStyle/>
          <a:p>
            <a:r>
              <a:rPr lang="en-US" sz="3200" dirty="0">
                <a:latin typeface="Amaranth" panose="02000503050000020004" pitchFamily="2" charset="77"/>
              </a:rPr>
              <a:t>Barrier </a:t>
            </a:r>
          </a:p>
          <a:p>
            <a:r>
              <a:rPr lang="en-US" sz="3200" dirty="0">
                <a:latin typeface="Amaranth" panose="02000503050000020004" pitchFamily="2" charset="77"/>
              </a:rPr>
              <a:t>Permeability</a:t>
            </a:r>
          </a:p>
        </p:txBody>
      </p:sp>
      <p:sp>
        <p:nvSpPr>
          <p:cNvPr id="9" name="Down Arrow 8">
            <a:extLst>
              <a:ext uri="{FF2B5EF4-FFF2-40B4-BE49-F238E27FC236}">
                <a16:creationId xmlns:a16="http://schemas.microsoft.com/office/drawing/2014/main" id="{5746881A-B1A9-8972-5600-9D91F6AACB08}"/>
              </a:ext>
            </a:extLst>
          </p:cNvPr>
          <p:cNvSpPr/>
          <p:nvPr/>
        </p:nvSpPr>
        <p:spPr>
          <a:xfrm rot="10800000">
            <a:off x="8186084" y="4337431"/>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71A8043-4EE6-5A84-EE04-3F08EACFB95F}"/>
              </a:ext>
            </a:extLst>
          </p:cNvPr>
          <p:cNvSpPr txBox="1"/>
          <p:nvPr/>
        </p:nvSpPr>
        <p:spPr>
          <a:xfrm>
            <a:off x="8850258" y="4357277"/>
            <a:ext cx="2573140" cy="584775"/>
          </a:xfrm>
          <a:prstGeom prst="rect">
            <a:avLst/>
          </a:prstGeom>
          <a:noFill/>
        </p:spPr>
        <p:txBody>
          <a:bodyPr wrap="none" rtlCol="0">
            <a:spAutoFit/>
          </a:bodyPr>
          <a:lstStyle/>
          <a:p>
            <a:r>
              <a:rPr lang="en-US" sz="3200" dirty="0">
                <a:latin typeface="Amaranth" panose="02000503050000020004" pitchFamily="2" charset="77"/>
              </a:rPr>
              <a:t>Inflammation</a:t>
            </a:r>
          </a:p>
        </p:txBody>
      </p:sp>
      <p:pic>
        <p:nvPicPr>
          <p:cNvPr id="11" name="Picture 10" descr="A diagram of a human body&#10;&#10;Description automatically generated">
            <a:extLst>
              <a:ext uri="{FF2B5EF4-FFF2-40B4-BE49-F238E27FC236}">
                <a16:creationId xmlns:a16="http://schemas.microsoft.com/office/drawing/2014/main" id="{C345039E-20DA-A8CB-9B6F-A83A23DBCDC9}"/>
              </a:ext>
            </a:extLst>
          </p:cNvPr>
          <p:cNvPicPr>
            <a:picLocks noChangeAspect="1"/>
          </p:cNvPicPr>
          <p:nvPr/>
        </p:nvPicPr>
        <p:blipFill>
          <a:blip r:embed="rId3"/>
          <a:srcRect l="21048" t="9139" r="20984" b="15656"/>
          <a:stretch/>
        </p:blipFill>
        <p:spPr>
          <a:xfrm>
            <a:off x="4005916" y="630443"/>
            <a:ext cx="3760342" cy="6313350"/>
          </a:xfrm>
          <a:prstGeom prst="rect">
            <a:avLst/>
          </a:prstGeom>
        </p:spPr>
      </p:pic>
      <p:sp>
        <p:nvSpPr>
          <p:cNvPr id="12" name="Down Arrow 11">
            <a:extLst>
              <a:ext uri="{FF2B5EF4-FFF2-40B4-BE49-F238E27FC236}">
                <a16:creationId xmlns:a16="http://schemas.microsoft.com/office/drawing/2014/main" id="{BBEE2D9A-B264-376A-550E-DE9842988B0D}"/>
              </a:ext>
            </a:extLst>
          </p:cNvPr>
          <p:cNvSpPr/>
          <p:nvPr/>
        </p:nvSpPr>
        <p:spPr>
          <a:xfrm rot="10800000">
            <a:off x="794261" y="2161885"/>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735D49-F589-7377-C17B-1EC50CEDCC1A}"/>
              </a:ext>
            </a:extLst>
          </p:cNvPr>
          <p:cNvSpPr txBox="1"/>
          <p:nvPr/>
        </p:nvSpPr>
        <p:spPr>
          <a:xfrm>
            <a:off x="1395171" y="2161885"/>
            <a:ext cx="1056700" cy="584775"/>
          </a:xfrm>
          <a:prstGeom prst="rect">
            <a:avLst/>
          </a:prstGeom>
          <a:noFill/>
        </p:spPr>
        <p:txBody>
          <a:bodyPr wrap="none" rtlCol="0">
            <a:spAutoFit/>
          </a:bodyPr>
          <a:lstStyle/>
          <a:p>
            <a:r>
              <a:rPr lang="en-US" sz="3200" dirty="0">
                <a:latin typeface="Amaranth" panose="02000503050000020004" pitchFamily="2" charset="77"/>
              </a:rPr>
              <a:t>SCFA</a:t>
            </a:r>
          </a:p>
        </p:txBody>
      </p:sp>
      <p:sp>
        <p:nvSpPr>
          <p:cNvPr id="15" name="TextBox 14">
            <a:extLst>
              <a:ext uri="{FF2B5EF4-FFF2-40B4-BE49-F238E27FC236}">
                <a16:creationId xmlns:a16="http://schemas.microsoft.com/office/drawing/2014/main" id="{616E87A0-5C77-FD0D-8BAB-3ECD8406583A}"/>
              </a:ext>
            </a:extLst>
          </p:cNvPr>
          <p:cNvSpPr txBox="1"/>
          <p:nvPr/>
        </p:nvSpPr>
        <p:spPr>
          <a:xfrm>
            <a:off x="1395171" y="3013359"/>
            <a:ext cx="2411238" cy="1077218"/>
          </a:xfrm>
          <a:prstGeom prst="rect">
            <a:avLst/>
          </a:prstGeom>
          <a:noFill/>
        </p:spPr>
        <p:txBody>
          <a:bodyPr wrap="none" rtlCol="0">
            <a:spAutoFit/>
          </a:bodyPr>
          <a:lstStyle/>
          <a:p>
            <a:r>
              <a:rPr lang="en-US" sz="3200" dirty="0">
                <a:latin typeface="Amaranth" panose="02000503050000020004" pitchFamily="2" charset="77"/>
              </a:rPr>
              <a:t>Barrier </a:t>
            </a:r>
          </a:p>
          <a:p>
            <a:r>
              <a:rPr lang="en-US" sz="3200" dirty="0">
                <a:latin typeface="Amaranth" panose="02000503050000020004" pitchFamily="2" charset="77"/>
              </a:rPr>
              <a:t>Permeability</a:t>
            </a:r>
          </a:p>
        </p:txBody>
      </p:sp>
      <p:sp>
        <p:nvSpPr>
          <p:cNvPr id="17" name="TextBox 16">
            <a:extLst>
              <a:ext uri="{FF2B5EF4-FFF2-40B4-BE49-F238E27FC236}">
                <a16:creationId xmlns:a16="http://schemas.microsoft.com/office/drawing/2014/main" id="{F9D286EA-3D37-CB26-8544-E5F7D8F60747}"/>
              </a:ext>
            </a:extLst>
          </p:cNvPr>
          <p:cNvSpPr txBox="1"/>
          <p:nvPr/>
        </p:nvSpPr>
        <p:spPr>
          <a:xfrm>
            <a:off x="1395171" y="4357277"/>
            <a:ext cx="2573140" cy="584775"/>
          </a:xfrm>
          <a:prstGeom prst="rect">
            <a:avLst/>
          </a:prstGeom>
          <a:noFill/>
        </p:spPr>
        <p:txBody>
          <a:bodyPr wrap="none" rtlCol="0">
            <a:spAutoFit/>
          </a:bodyPr>
          <a:lstStyle/>
          <a:p>
            <a:r>
              <a:rPr lang="en-US" sz="3200" dirty="0">
                <a:latin typeface="Amaranth" panose="02000503050000020004" pitchFamily="2" charset="77"/>
              </a:rPr>
              <a:t>Inflammation</a:t>
            </a:r>
          </a:p>
        </p:txBody>
      </p:sp>
      <p:sp>
        <p:nvSpPr>
          <p:cNvPr id="18" name="Down Arrow 17">
            <a:extLst>
              <a:ext uri="{FF2B5EF4-FFF2-40B4-BE49-F238E27FC236}">
                <a16:creationId xmlns:a16="http://schemas.microsoft.com/office/drawing/2014/main" id="{CE109F75-E278-B400-2250-EF0814987A34}"/>
              </a:ext>
            </a:extLst>
          </p:cNvPr>
          <p:cNvSpPr/>
          <p:nvPr/>
        </p:nvSpPr>
        <p:spPr>
          <a:xfrm>
            <a:off x="794260" y="3281680"/>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BC0A03E0-C404-6E3F-C0B6-35638CA70AE8}"/>
              </a:ext>
            </a:extLst>
          </p:cNvPr>
          <p:cNvSpPr/>
          <p:nvPr/>
        </p:nvSpPr>
        <p:spPr>
          <a:xfrm>
            <a:off x="794261" y="4357277"/>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E9109206-7B05-B246-4972-92A07701C6A2}"/>
              </a:ext>
            </a:extLst>
          </p:cNvPr>
          <p:cNvSpPr/>
          <p:nvPr/>
        </p:nvSpPr>
        <p:spPr>
          <a:xfrm rot="10800000" flipV="1">
            <a:off x="3942652" y="2944710"/>
            <a:ext cx="3760341" cy="147141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maranth" panose="02000503050000020004" pitchFamily="2" charset="77"/>
              </a:rPr>
              <a:t>Prebiotic Fiber</a:t>
            </a:r>
          </a:p>
        </p:txBody>
      </p:sp>
    </p:spTree>
    <p:extLst>
      <p:ext uri="{BB962C8B-B14F-4D97-AF65-F5344CB8AC3E}">
        <p14:creationId xmlns:p14="http://schemas.microsoft.com/office/powerpoint/2010/main" val="370268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269538-770B-86E3-2E1F-AF79CBBB1437}"/>
              </a:ext>
            </a:extLst>
          </p:cNvPr>
          <p:cNvSpPr>
            <a:spLocks noGrp="1"/>
          </p:cNvSpPr>
          <p:nvPr>
            <p:ph type="sldNum" sz="quarter" idx="12"/>
          </p:nvPr>
        </p:nvSpPr>
        <p:spPr/>
        <p:txBody>
          <a:bodyPr/>
          <a:lstStyle/>
          <a:p>
            <a:fld id="{10D8DCB7-2AA2-A342-85CF-675D92F718BE}" type="slidenum">
              <a:rPr lang="en-US" smtClean="0"/>
              <a:t>18</a:t>
            </a:fld>
            <a:endParaRPr lang="en-US"/>
          </a:p>
        </p:txBody>
      </p:sp>
      <p:sp>
        <p:nvSpPr>
          <p:cNvPr id="2" name="Title 11">
            <a:extLst>
              <a:ext uri="{FF2B5EF4-FFF2-40B4-BE49-F238E27FC236}">
                <a16:creationId xmlns:a16="http://schemas.microsoft.com/office/drawing/2014/main" id="{DF95DE0D-5498-FC48-FE65-4B72C3190218}"/>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Prebiotic Fibers: Many Types   </a:t>
            </a:r>
          </a:p>
        </p:txBody>
      </p:sp>
      <p:sp>
        <p:nvSpPr>
          <p:cNvPr id="14" name="TextBox 13">
            <a:extLst>
              <a:ext uri="{FF2B5EF4-FFF2-40B4-BE49-F238E27FC236}">
                <a16:creationId xmlns:a16="http://schemas.microsoft.com/office/drawing/2014/main" id="{CD51B1E5-6F37-B072-9A72-99C8CF74335E}"/>
              </a:ext>
            </a:extLst>
          </p:cNvPr>
          <p:cNvSpPr txBox="1"/>
          <p:nvPr/>
        </p:nvSpPr>
        <p:spPr>
          <a:xfrm>
            <a:off x="8005846" y="2198044"/>
            <a:ext cx="4145687" cy="3046988"/>
          </a:xfrm>
          <a:prstGeom prst="rect">
            <a:avLst/>
          </a:prstGeom>
          <a:noFill/>
        </p:spPr>
        <p:txBody>
          <a:bodyPr wrap="none" rtlCol="0">
            <a:spAutoFit/>
          </a:bodyPr>
          <a:lstStyle/>
          <a:p>
            <a:pPr marL="457200" indent="-457200">
              <a:buFont typeface="Arial" panose="020B0604020202020204" pitchFamily="34" charset="0"/>
              <a:buChar char="•"/>
            </a:pPr>
            <a:r>
              <a:rPr lang="en-US" sz="3200" dirty="0">
                <a:latin typeface="Amaranth" panose="02000503050000020004" pitchFamily="2" charset="77"/>
              </a:rPr>
              <a:t>Microbiome balance</a:t>
            </a:r>
          </a:p>
          <a:p>
            <a:pPr marL="457200" indent="-457200">
              <a:buFont typeface="Arial" panose="020B0604020202020204" pitchFamily="34" charset="0"/>
              <a:buChar char="•"/>
            </a:pPr>
            <a:r>
              <a:rPr lang="en-US" sz="3200" dirty="0">
                <a:latin typeface="Amaranth" panose="02000503050000020004" pitchFamily="2" charset="77"/>
              </a:rPr>
              <a:t>SCFA production</a:t>
            </a:r>
          </a:p>
          <a:p>
            <a:pPr marL="457200" indent="-457200">
              <a:buFont typeface="Arial" panose="020B0604020202020204" pitchFamily="34" charset="0"/>
              <a:buChar char="•"/>
            </a:pPr>
            <a:r>
              <a:rPr lang="en-US" sz="3200" dirty="0">
                <a:latin typeface="Amaranth" panose="02000503050000020004" pitchFamily="2" charset="77"/>
              </a:rPr>
              <a:t>Anti-inflammatory</a:t>
            </a:r>
          </a:p>
          <a:p>
            <a:pPr marL="457200" indent="-457200">
              <a:buFont typeface="Arial" panose="020B0604020202020204" pitchFamily="34" charset="0"/>
              <a:buChar char="•"/>
            </a:pPr>
            <a:r>
              <a:rPr lang="en-US" sz="3200" dirty="0">
                <a:latin typeface="Amaranth" panose="02000503050000020004" pitchFamily="2" charset="77"/>
              </a:rPr>
              <a:t>Tolerability</a:t>
            </a:r>
          </a:p>
          <a:p>
            <a:pPr marL="457200" indent="-457200">
              <a:buFont typeface="Arial" panose="020B0604020202020204" pitchFamily="34" charset="0"/>
              <a:buChar char="•"/>
            </a:pPr>
            <a:r>
              <a:rPr lang="en-US" sz="3200" dirty="0">
                <a:latin typeface="Amaranth" panose="02000503050000020004" pitchFamily="2" charset="77"/>
              </a:rPr>
              <a:t>Constipation relief</a:t>
            </a:r>
          </a:p>
          <a:p>
            <a:pPr marL="457200" indent="-457200">
              <a:buFont typeface="Arial" panose="020B0604020202020204" pitchFamily="34" charset="0"/>
              <a:buChar char="•"/>
            </a:pPr>
            <a:endParaRPr lang="en-US" sz="3200" dirty="0">
              <a:latin typeface="Amaranth" panose="02000503050000020004" pitchFamily="2" charset="77"/>
            </a:endParaRPr>
          </a:p>
        </p:txBody>
      </p:sp>
      <p:grpSp>
        <p:nvGrpSpPr>
          <p:cNvPr id="16" name="Group 15">
            <a:extLst>
              <a:ext uri="{FF2B5EF4-FFF2-40B4-BE49-F238E27FC236}">
                <a16:creationId xmlns:a16="http://schemas.microsoft.com/office/drawing/2014/main" id="{1B5AA1D2-52A1-383E-721D-B201CB5F1255}"/>
              </a:ext>
            </a:extLst>
          </p:cNvPr>
          <p:cNvGrpSpPr/>
          <p:nvPr/>
        </p:nvGrpSpPr>
        <p:grpSpPr>
          <a:xfrm>
            <a:off x="-665019" y="1284784"/>
            <a:ext cx="8670865" cy="5059097"/>
            <a:chOff x="216131" y="1524583"/>
            <a:chExt cx="7839592" cy="4393911"/>
          </a:xfrm>
        </p:grpSpPr>
        <p:pic>
          <p:nvPicPr>
            <p:cNvPr id="13" name="Picture 12" descr="A diagram of a structure&#10;&#10;Description automatically generated">
              <a:extLst>
                <a:ext uri="{FF2B5EF4-FFF2-40B4-BE49-F238E27FC236}">
                  <a16:creationId xmlns:a16="http://schemas.microsoft.com/office/drawing/2014/main" id="{A35E221F-00A6-1058-61B9-FDF58BD7ADF6}"/>
                </a:ext>
              </a:extLst>
            </p:cNvPr>
            <p:cNvPicPr>
              <a:picLocks noChangeAspect="1"/>
            </p:cNvPicPr>
            <p:nvPr/>
          </p:nvPicPr>
          <p:blipFill>
            <a:blip r:embed="rId3"/>
            <a:srcRect l="29946" t="27661" r="5337" b="2684"/>
            <a:stretch/>
          </p:blipFill>
          <p:spPr>
            <a:xfrm>
              <a:off x="798021" y="1524583"/>
              <a:ext cx="7257702" cy="4393911"/>
            </a:xfrm>
            <a:prstGeom prst="rect">
              <a:avLst/>
            </a:prstGeom>
          </p:spPr>
        </p:pic>
        <p:sp>
          <p:nvSpPr>
            <p:cNvPr id="15" name="Rectangle 14">
              <a:extLst>
                <a:ext uri="{FF2B5EF4-FFF2-40B4-BE49-F238E27FC236}">
                  <a16:creationId xmlns:a16="http://schemas.microsoft.com/office/drawing/2014/main" id="{EDC741B6-46EE-C8B4-347E-185B8260466C}"/>
                </a:ext>
              </a:extLst>
            </p:cNvPr>
            <p:cNvSpPr/>
            <p:nvPr/>
          </p:nvSpPr>
          <p:spPr>
            <a:xfrm>
              <a:off x="216131" y="1524583"/>
              <a:ext cx="1280160" cy="2382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9983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7C69E-F3F1-3CD2-4CFD-B0E031D281A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94EE84-81BC-CE86-CB67-F964729C6A2C}"/>
              </a:ext>
            </a:extLst>
          </p:cNvPr>
          <p:cNvSpPr>
            <a:spLocks noGrp="1"/>
          </p:cNvSpPr>
          <p:nvPr>
            <p:ph type="sldNum" sz="quarter" idx="12"/>
          </p:nvPr>
        </p:nvSpPr>
        <p:spPr/>
        <p:txBody>
          <a:bodyPr/>
          <a:lstStyle/>
          <a:p>
            <a:fld id="{10D8DCB7-2AA2-A342-85CF-675D92F718BE}" type="slidenum">
              <a:rPr lang="en-US" smtClean="0"/>
              <a:t>19</a:t>
            </a:fld>
            <a:endParaRPr lang="en-US"/>
          </a:p>
        </p:txBody>
      </p:sp>
      <p:sp>
        <p:nvSpPr>
          <p:cNvPr id="2" name="Title 11">
            <a:extLst>
              <a:ext uri="{FF2B5EF4-FFF2-40B4-BE49-F238E27FC236}">
                <a16:creationId xmlns:a16="http://schemas.microsoft.com/office/drawing/2014/main" id="{9287A0B3-1BC8-4FAF-E35A-E7A18D3BA616}"/>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Prebiotic Fibers: Many Types   </a:t>
            </a:r>
          </a:p>
        </p:txBody>
      </p:sp>
      <p:pic>
        <p:nvPicPr>
          <p:cNvPr id="3" name="Picture 2">
            <a:extLst>
              <a:ext uri="{FF2B5EF4-FFF2-40B4-BE49-F238E27FC236}">
                <a16:creationId xmlns:a16="http://schemas.microsoft.com/office/drawing/2014/main" id="{01D1DDE1-7C5B-6015-6EF4-5258930DA3EC}"/>
              </a:ext>
            </a:extLst>
          </p:cNvPr>
          <p:cNvPicPr>
            <a:picLocks noChangeAspect="1"/>
          </p:cNvPicPr>
          <p:nvPr/>
        </p:nvPicPr>
        <p:blipFill>
          <a:blip r:embed="rId3"/>
          <a:srcRect l="2937" t="-1" b="56484"/>
          <a:stretch/>
        </p:blipFill>
        <p:spPr>
          <a:xfrm>
            <a:off x="1721252" y="1086727"/>
            <a:ext cx="8749496" cy="5102815"/>
          </a:xfrm>
          <a:prstGeom prst="rect">
            <a:avLst/>
          </a:prstGeom>
        </p:spPr>
      </p:pic>
      <p:sp>
        <p:nvSpPr>
          <p:cNvPr id="7" name="TextBox 6">
            <a:extLst>
              <a:ext uri="{FF2B5EF4-FFF2-40B4-BE49-F238E27FC236}">
                <a16:creationId xmlns:a16="http://schemas.microsoft.com/office/drawing/2014/main" id="{80B7BD76-1174-5D00-D159-F45B88172F06}"/>
              </a:ext>
            </a:extLst>
          </p:cNvPr>
          <p:cNvSpPr txBox="1"/>
          <p:nvPr/>
        </p:nvSpPr>
        <p:spPr>
          <a:xfrm>
            <a:off x="0" y="6356350"/>
            <a:ext cx="6151944" cy="430887"/>
          </a:xfrm>
          <a:prstGeom prst="rect">
            <a:avLst/>
          </a:prstGeom>
          <a:noFill/>
        </p:spPr>
        <p:txBody>
          <a:bodyPr wrap="square">
            <a:spAutoFit/>
          </a:bodyPr>
          <a:lstStyle/>
          <a:p>
            <a:pPr algn="l"/>
            <a:r>
              <a:rPr lang="en-US" sz="1050" b="0" i="0" u="none" strike="noStrike" dirty="0">
                <a:solidFill>
                  <a:srgbClr val="333333"/>
                </a:solidFill>
                <a:effectLst/>
                <a:latin typeface="Arial" panose="020B0604020202020204" pitchFamily="34" charset="0"/>
                <a:cs typeface="Arial" panose="020B0604020202020204" pitchFamily="34" charset="0"/>
              </a:rPr>
              <a:t>Cantu-Jungles TM, </a:t>
            </a:r>
            <a:r>
              <a:rPr lang="en-US" sz="1050" b="0" i="0" u="none" strike="noStrike" dirty="0" err="1">
                <a:solidFill>
                  <a:srgbClr val="333333"/>
                </a:solidFill>
                <a:effectLst/>
                <a:latin typeface="Arial" panose="020B0604020202020204" pitchFamily="34" charset="0"/>
                <a:cs typeface="Arial" panose="020B0604020202020204" pitchFamily="34" charset="0"/>
              </a:rPr>
              <a:t>Hamaker</a:t>
            </a:r>
            <a:r>
              <a:rPr lang="en-US" sz="1050" b="0" i="0" u="none" strike="noStrike" dirty="0">
                <a:solidFill>
                  <a:srgbClr val="333333"/>
                </a:solidFill>
                <a:effectLst/>
                <a:latin typeface="Arial" panose="020B0604020202020204" pitchFamily="34" charset="0"/>
                <a:cs typeface="Arial" panose="020B0604020202020204" pitchFamily="34" charset="0"/>
              </a:rPr>
              <a:t> BR. 2020. New View on Dietary Fiber Selection for Predictable Shifts in Gut Microbiota. mBio 11:10.1128/mbio.02179-19.</a:t>
            </a:r>
            <a:r>
              <a:rPr lang="en-US" sz="1050" b="0" i="0" u="sng" strike="noStrike" dirty="0">
                <a:solidFill>
                  <a:srgbClr val="1554B2"/>
                </a:solidFill>
                <a:effectLst/>
                <a:latin typeface="Arial" panose="020B0604020202020204" pitchFamily="34" charset="0"/>
                <a:cs typeface="Arial" panose="020B0604020202020204" pitchFamily="34" charset="0"/>
                <a:hlinkClick r:id="rId4"/>
              </a:rPr>
              <a:t>https://doi.org/10.1128/mbio.02179-19</a:t>
            </a:r>
            <a:endParaRPr lang="en-US" sz="105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980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3546-6EDE-39D3-D558-32BB0DA2018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42F644A-8AD6-0647-C827-F0EBEC595BBA}"/>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The Gut-Microbiome-Brain Axis</a:t>
            </a:r>
          </a:p>
        </p:txBody>
      </p:sp>
      <p:sp>
        <p:nvSpPr>
          <p:cNvPr id="21" name="Slide Number Placeholder 9">
            <a:extLst>
              <a:ext uri="{FF2B5EF4-FFF2-40B4-BE49-F238E27FC236}">
                <a16:creationId xmlns:a16="http://schemas.microsoft.com/office/drawing/2014/main" id="{09B316A4-B04D-D5AA-61D0-323FB460BAB3}"/>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2</a:t>
            </a:fld>
            <a:endParaRPr lang="en-US" dirty="0"/>
          </a:p>
        </p:txBody>
      </p:sp>
      <p:pic>
        <p:nvPicPr>
          <p:cNvPr id="29" name="Picture 28" descr="A diagram of human organs&#10;&#10;Description automatically generated">
            <a:extLst>
              <a:ext uri="{FF2B5EF4-FFF2-40B4-BE49-F238E27FC236}">
                <a16:creationId xmlns:a16="http://schemas.microsoft.com/office/drawing/2014/main" id="{85CEE547-10AE-3C2B-99C8-88766547C331}"/>
              </a:ext>
            </a:extLst>
          </p:cNvPr>
          <p:cNvPicPr>
            <a:picLocks noChangeAspect="1"/>
          </p:cNvPicPr>
          <p:nvPr/>
        </p:nvPicPr>
        <p:blipFill>
          <a:blip r:embed="rId3"/>
          <a:srcRect l="17825" t="12263" r="24983" b="19694"/>
          <a:stretch/>
        </p:blipFill>
        <p:spPr>
          <a:xfrm>
            <a:off x="281153" y="712579"/>
            <a:ext cx="3883492" cy="5979283"/>
          </a:xfrm>
          <a:prstGeom prst="rect">
            <a:avLst/>
          </a:prstGeom>
        </p:spPr>
      </p:pic>
      <p:sp>
        <p:nvSpPr>
          <p:cNvPr id="27" name="Content Placeholder 26">
            <a:extLst>
              <a:ext uri="{FF2B5EF4-FFF2-40B4-BE49-F238E27FC236}">
                <a16:creationId xmlns:a16="http://schemas.microsoft.com/office/drawing/2014/main" id="{B28CC7C8-EE6E-3F43-9F38-63306B6256C1}"/>
              </a:ext>
            </a:extLst>
          </p:cNvPr>
          <p:cNvSpPr>
            <a:spLocks noGrp="1"/>
          </p:cNvSpPr>
          <p:nvPr>
            <p:ph idx="1"/>
          </p:nvPr>
        </p:nvSpPr>
        <p:spPr>
          <a:xfrm>
            <a:off x="4577255" y="1401856"/>
            <a:ext cx="7643649" cy="717021"/>
          </a:xfrm>
        </p:spPr>
        <p:txBody>
          <a:bodyPr>
            <a:normAutofit/>
          </a:bodyPr>
          <a:lstStyle/>
          <a:p>
            <a:pPr marL="0" indent="0" algn="ctr">
              <a:buNone/>
            </a:pPr>
            <a:r>
              <a:rPr lang="en-US" sz="3200" dirty="0">
                <a:latin typeface="Amaranth" panose="02000503050000020004" pitchFamily="2" charset="77"/>
              </a:rPr>
              <a:t>Bidirectional Communication Network</a:t>
            </a:r>
          </a:p>
          <a:p>
            <a:pPr marL="0" indent="0" algn="ctr">
              <a:buNone/>
            </a:pPr>
            <a:endParaRPr lang="en-US" sz="3200" dirty="0">
              <a:latin typeface="Amaranth" panose="02000503050000020004" pitchFamily="2" charset="77"/>
            </a:endParaRPr>
          </a:p>
          <a:p>
            <a:pPr marL="0" indent="0" algn="ctr">
              <a:buNone/>
            </a:pPr>
            <a:endParaRPr lang="en-US" sz="3200" dirty="0">
              <a:latin typeface="Amaranth" panose="02000503050000020004" pitchFamily="2" charset="77"/>
            </a:endParaRPr>
          </a:p>
          <a:p>
            <a:pPr marL="0" indent="0" algn="ctr">
              <a:buNone/>
            </a:pPr>
            <a:endParaRPr lang="en-US" sz="3200" dirty="0">
              <a:latin typeface="Amaranth" panose="02000503050000020004" pitchFamily="2" charset="77"/>
            </a:endParaRPr>
          </a:p>
        </p:txBody>
      </p:sp>
      <p:sp>
        <p:nvSpPr>
          <p:cNvPr id="30" name="TextBox 29">
            <a:extLst>
              <a:ext uri="{FF2B5EF4-FFF2-40B4-BE49-F238E27FC236}">
                <a16:creationId xmlns:a16="http://schemas.microsoft.com/office/drawing/2014/main" id="{E60B72ED-6612-B4A5-762E-651F0D9510E6}"/>
              </a:ext>
            </a:extLst>
          </p:cNvPr>
          <p:cNvSpPr txBox="1"/>
          <p:nvPr/>
        </p:nvSpPr>
        <p:spPr>
          <a:xfrm rot="453312">
            <a:off x="3124771" y="975537"/>
            <a:ext cx="1698865" cy="1569660"/>
          </a:xfrm>
          <a:prstGeom prst="rect">
            <a:avLst/>
          </a:prstGeom>
          <a:noFill/>
        </p:spPr>
        <p:txBody>
          <a:bodyPr wrap="square" rtlCol="0">
            <a:spAutoFit/>
          </a:bodyPr>
          <a:lstStyle/>
          <a:p>
            <a:pPr algn="ctr"/>
            <a:r>
              <a:rPr lang="en-US" sz="2400" dirty="0">
                <a:solidFill>
                  <a:srgbClr val="C00000"/>
                </a:solidFill>
                <a:latin typeface="Amaranth" panose="02000503050000020004" pitchFamily="2" charset="77"/>
              </a:rPr>
              <a:t>Central Nervous System </a:t>
            </a:r>
          </a:p>
          <a:p>
            <a:pPr algn="ctr"/>
            <a:r>
              <a:rPr lang="en-US" sz="2400" dirty="0">
                <a:solidFill>
                  <a:srgbClr val="C00000"/>
                </a:solidFill>
                <a:latin typeface="Amaranth" panose="02000503050000020004" pitchFamily="2" charset="77"/>
              </a:rPr>
              <a:t>(CNS)</a:t>
            </a:r>
          </a:p>
        </p:txBody>
      </p:sp>
      <p:sp>
        <p:nvSpPr>
          <p:cNvPr id="32" name="TextBox 31">
            <a:extLst>
              <a:ext uri="{FF2B5EF4-FFF2-40B4-BE49-F238E27FC236}">
                <a16:creationId xmlns:a16="http://schemas.microsoft.com/office/drawing/2014/main" id="{BFF5E916-D1CA-DAEA-C2DB-D133D40282E5}"/>
              </a:ext>
            </a:extLst>
          </p:cNvPr>
          <p:cNvSpPr txBox="1"/>
          <p:nvPr/>
        </p:nvSpPr>
        <p:spPr>
          <a:xfrm rot="20273170">
            <a:off x="3565138" y="4940061"/>
            <a:ext cx="1422641" cy="1569660"/>
          </a:xfrm>
          <a:prstGeom prst="rect">
            <a:avLst/>
          </a:prstGeom>
          <a:noFill/>
        </p:spPr>
        <p:txBody>
          <a:bodyPr wrap="square">
            <a:spAutoFit/>
          </a:bodyPr>
          <a:lstStyle/>
          <a:p>
            <a:pPr algn="ctr"/>
            <a:r>
              <a:rPr lang="en-US" sz="2400" dirty="0">
                <a:solidFill>
                  <a:srgbClr val="C00000"/>
                </a:solidFill>
                <a:latin typeface="Amaranth" panose="02000503050000020004" pitchFamily="2" charset="77"/>
              </a:rPr>
              <a:t>Enteric Nervous System (ENS)</a:t>
            </a:r>
          </a:p>
        </p:txBody>
      </p:sp>
      <p:sp>
        <p:nvSpPr>
          <p:cNvPr id="34" name="TextBox 33">
            <a:extLst>
              <a:ext uri="{FF2B5EF4-FFF2-40B4-BE49-F238E27FC236}">
                <a16:creationId xmlns:a16="http://schemas.microsoft.com/office/drawing/2014/main" id="{75C2FA74-83B1-0A37-9211-6F26133A3CDA}"/>
              </a:ext>
            </a:extLst>
          </p:cNvPr>
          <p:cNvSpPr txBox="1"/>
          <p:nvPr/>
        </p:nvSpPr>
        <p:spPr>
          <a:xfrm rot="1411434">
            <a:off x="373074" y="5554343"/>
            <a:ext cx="1778879" cy="830997"/>
          </a:xfrm>
          <a:prstGeom prst="rect">
            <a:avLst/>
          </a:prstGeom>
          <a:noFill/>
        </p:spPr>
        <p:txBody>
          <a:bodyPr wrap="square">
            <a:spAutoFit/>
          </a:bodyPr>
          <a:lstStyle/>
          <a:p>
            <a:r>
              <a:rPr lang="en-US" sz="2400" dirty="0">
                <a:solidFill>
                  <a:srgbClr val="C00000"/>
                </a:solidFill>
                <a:latin typeface="Amaranth" panose="02000503050000020004" pitchFamily="2" charset="77"/>
              </a:rPr>
              <a:t>Gut Microbiome</a:t>
            </a:r>
          </a:p>
        </p:txBody>
      </p:sp>
      <p:pic>
        <p:nvPicPr>
          <p:cNvPr id="6" name="Picture 5" descr="A pink brain on a black background&#10;&#10;Description automatically generated">
            <a:extLst>
              <a:ext uri="{FF2B5EF4-FFF2-40B4-BE49-F238E27FC236}">
                <a16:creationId xmlns:a16="http://schemas.microsoft.com/office/drawing/2014/main" id="{F892FA8F-6904-B5AB-03C3-6DD8152C6E22}"/>
              </a:ext>
            </a:extLst>
          </p:cNvPr>
          <p:cNvPicPr>
            <a:picLocks noChangeAspect="1"/>
          </p:cNvPicPr>
          <p:nvPr/>
        </p:nvPicPr>
        <p:blipFill>
          <a:blip r:embed="rId4"/>
          <a:srcRect l="30956" t="16059" r="33371" b="57995"/>
          <a:stretch/>
        </p:blipFill>
        <p:spPr>
          <a:xfrm>
            <a:off x="1015429" y="781658"/>
            <a:ext cx="2812624" cy="2647342"/>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E1767016-4EDD-6EA5-E4BA-A590DCBF515A}"/>
              </a:ext>
            </a:extLst>
          </p:cNvPr>
          <p:cNvPicPr>
            <a:picLocks noChangeAspect="1"/>
          </p:cNvPicPr>
          <p:nvPr/>
        </p:nvPicPr>
        <p:blipFill>
          <a:blip r:embed="rId5"/>
          <a:srcRect l="29739" t="46223" r="34240" b="23048"/>
          <a:stretch/>
        </p:blipFill>
        <p:spPr>
          <a:xfrm>
            <a:off x="816052" y="3498079"/>
            <a:ext cx="3103146" cy="3425866"/>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64F2F84B-35B4-1FBF-6AB4-69E749180F60}"/>
              </a:ext>
            </a:extLst>
          </p:cNvPr>
          <p:cNvPicPr>
            <a:picLocks noChangeAspect="1"/>
          </p:cNvPicPr>
          <p:nvPr/>
        </p:nvPicPr>
        <p:blipFill>
          <a:blip r:embed="rId6"/>
          <a:srcRect l="33675" t="37143" r="38333" b="48993"/>
          <a:stretch/>
        </p:blipFill>
        <p:spPr>
          <a:xfrm>
            <a:off x="484969" y="2341702"/>
            <a:ext cx="3765312" cy="2413457"/>
          </a:xfrm>
          <a:prstGeom prst="rect">
            <a:avLst/>
          </a:prstGeom>
        </p:spPr>
      </p:pic>
      <p:pic>
        <p:nvPicPr>
          <p:cNvPr id="13" name="Picture 12" descr="A white circle with purple and white sprinkles&#10;&#10;Description automatically generated">
            <a:extLst>
              <a:ext uri="{FF2B5EF4-FFF2-40B4-BE49-F238E27FC236}">
                <a16:creationId xmlns:a16="http://schemas.microsoft.com/office/drawing/2014/main" id="{BB64245F-6B0D-F236-702E-3811E01C727D}"/>
              </a:ext>
            </a:extLst>
          </p:cNvPr>
          <p:cNvPicPr>
            <a:picLocks noChangeAspect="1"/>
          </p:cNvPicPr>
          <p:nvPr/>
        </p:nvPicPr>
        <p:blipFill>
          <a:blip r:embed="rId7"/>
          <a:srcRect l="38603" t="24296" r="38086" b="60967"/>
          <a:stretch/>
        </p:blipFill>
        <p:spPr>
          <a:xfrm>
            <a:off x="946891" y="3882009"/>
            <a:ext cx="2824803" cy="2311006"/>
          </a:xfrm>
          <a:prstGeom prst="rect">
            <a:avLst/>
          </a:prstGeom>
        </p:spPr>
      </p:pic>
      <p:sp>
        <p:nvSpPr>
          <p:cNvPr id="5" name="TextBox 4">
            <a:extLst>
              <a:ext uri="{FF2B5EF4-FFF2-40B4-BE49-F238E27FC236}">
                <a16:creationId xmlns:a16="http://schemas.microsoft.com/office/drawing/2014/main" id="{CCC8F295-95D9-195D-A55E-1544C51F253D}"/>
              </a:ext>
            </a:extLst>
          </p:cNvPr>
          <p:cNvSpPr txBox="1"/>
          <p:nvPr/>
        </p:nvSpPr>
        <p:spPr>
          <a:xfrm>
            <a:off x="4849836" y="2429491"/>
            <a:ext cx="7029481" cy="2795702"/>
          </a:xfrm>
          <a:prstGeom prst="rect">
            <a:avLst/>
          </a:prstGeom>
          <a:noFill/>
        </p:spPr>
        <p:txBody>
          <a:bodyPr wrap="square" rtlCol="0">
            <a:spAutoFit/>
          </a:bodyPr>
          <a:lstStyle/>
          <a:p>
            <a:pPr algn="ctr">
              <a:lnSpc>
                <a:spcPct val="150000"/>
              </a:lnSpc>
            </a:pPr>
            <a:r>
              <a:rPr lang="en-US" sz="2400" dirty="0">
                <a:latin typeface="Amaranth" panose="02000503050000020004" pitchFamily="2" charset="77"/>
              </a:rPr>
              <a:t>Pathways involved</a:t>
            </a:r>
          </a:p>
          <a:p>
            <a:pPr marL="342900" indent="-342900">
              <a:lnSpc>
                <a:spcPct val="150000"/>
              </a:lnSpc>
              <a:buFont typeface="Arial" panose="020B0604020202020204" pitchFamily="34" charset="0"/>
              <a:buChar char="•"/>
            </a:pPr>
            <a:r>
              <a:rPr lang="en-US" sz="2400" dirty="0">
                <a:latin typeface="Amaranth" panose="02000503050000020004" pitchFamily="2" charset="77"/>
              </a:rPr>
              <a:t>Neural: </a:t>
            </a:r>
            <a:r>
              <a:rPr lang="en-US" sz="2400" dirty="0" err="1">
                <a:latin typeface="Amaranth" panose="02000503050000020004" pitchFamily="2" charset="77"/>
              </a:rPr>
              <a:t>vagus</a:t>
            </a:r>
            <a:r>
              <a:rPr lang="en-US" sz="2400" dirty="0">
                <a:latin typeface="Amaranth" panose="02000503050000020004" pitchFamily="2" charset="77"/>
              </a:rPr>
              <a:t> nerve, CNS to ENS</a:t>
            </a:r>
          </a:p>
          <a:p>
            <a:pPr marL="342900" indent="-342900">
              <a:lnSpc>
                <a:spcPct val="150000"/>
              </a:lnSpc>
              <a:buFont typeface="Arial" panose="020B0604020202020204" pitchFamily="34" charset="0"/>
              <a:buChar char="•"/>
            </a:pPr>
            <a:r>
              <a:rPr lang="en-US" sz="2400" dirty="0">
                <a:latin typeface="Amaranth" panose="02000503050000020004" pitchFamily="2" charset="77"/>
              </a:rPr>
              <a:t>Immune: cytokines, inflammation</a:t>
            </a:r>
          </a:p>
          <a:p>
            <a:pPr marL="342900" indent="-342900">
              <a:lnSpc>
                <a:spcPct val="150000"/>
              </a:lnSpc>
              <a:buFont typeface="Arial" panose="020B0604020202020204" pitchFamily="34" charset="0"/>
              <a:buChar char="•"/>
            </a:pPr>
            <a:r>
              <a:rPr lang="en-US" sz="2400" dirty="0">
                <a:latin typeface="Amaranth" panose="02000503050000020004" pitchFamily="2" charset="77"/>
              </a:rPr>
              <a:t>Metabolic: microbial metabolites, SCFA, bile acids</a:t>
            </a:r>
          </a:p>
          <a:p>
            <a:pPr marL="342900" indent="-342900">
              <a:lnSpc>
                <a:spcPct val="150000"/>
              </a:lnSpc>
              <a:buFont typeface="Arial" panose="020B0604020202020204" pitchFamily="34" charset="0"/>
              <a:buChar char="•"/>
            </a:pPr>
            <a:r>
              <a:rPr lang="en-US" sz="2400" dirty="0">
                <a:latin typeface="Amaranth" panose="02000503050000020004" pitchFamily="2" charset="77"/>
              </a:rPr>
              <a:t>Endocrine: hormones, GLP-1, serotonin</a:t>
            </a:r>
          </a:p>
        </p:txBody>
      </p:sp>
    </p:spTree>
    <p:extLst>
      <p:ext uri="{BB962C8B-B14F-4D97-AF65-F5344CB8AC3E}">
        <p14:creationId xmlns:p14="http://schemas.microsoft.com/office/powerpoint/2010/main" val="15088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4A9D-BCD6-9545-AB64-F3E3C36D9E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2BE34D-CD87-210D-36C0-557765212820}"/>
              </a:ext>
            </a:extLst>
          </p:cNvPr>
          <p:cNvSpPr>
            <a:spLocks noGrp="1"/>
          </p:cNvSpPr>
          <p:nvPr>
            <p:ph type="sldNum" sz="quarter" idx="12"/>
          </p:nvPr>
        </p:nvSpPr>
        <p:spPr/>
        <p:txBody>
          <a:bodyPr/>
          <a:lstStyle/>
          <a:p>
            <a:fld id="{10D8DCB7-2AA2-A342-85CF-675D92F718BE}" type="slidenum">
              <a:rPr lang="en-US" smtClean="0"/>
              <a:t>20</a:t>
            </a:fld>
            <a:endParaRPr lang="en-US"/>
          </a:p>
        </p:txBody>
      </p:sp>
      <p:pic>
        <p:nvPicPr>
          <p:cNvPr id="5" name="Picture 4">
            <a:extLst>
              <a:ext uri="{FF2B5EF4-FFF2-40B4-BE49-F238E27FC236}">
                <a16:creationId xmlns:a16="http://schemas.microsoft.com/office/drawing/2014/main" id="{D6F638DD-B294-747E-43D1-56D41ACAFA2A}"/>
              </a:ext>
            </a:extLst>
          </p:cNvPr>
          <p:cNvPicPr>
            <a:picLocks noChangeAspect="1"/>
          </p:cNvPicPr>
          <p:nvPr/>
        </p:nvPicPr>
        <p:blipFill>
          <a:blip r:embed="rId3"/>
          <a:srcRect t="52075"/>
          <a:stretch/>
        </p:blipFill>
        <p:spPr>
          <a:xfrm>
            <a:off x="1593930" y="742898"/>
            <a:ext cx="9004139" cy="5613452"/>
          </a:xfrm>
          <a:prstGeom prst="rect">
            <a:avLst/>
          </a:prstGeom>
        </p:spPr>
      </p:pic>
      <p:sp>
        <p:nvSpPr>
          <p:cNvPr id="7" name="TextBox 6">
            <a:extLst>
              <a:ext uri="{FF2B5EF4-FFF2-40B4-BE49-F238E27FC236}">
                <a16:creationId xmlns:a16="http://schemas.microsoft.com/office/drawing/2014/main" id="{F66F075A-0EE2-9602-A0FD-A3564D315C3B}"/>
              </a:ext>
            </a:extLst>
          </p:cNvPr>
          <p:cNvSpPr txBox="1"/>
          <p:nvPr/>
        </p:nvSpPr>
        <p:spPr>
          <a:xfrm>
            <a:off x="0" y="6356350"/>
            <a:ext cx="6151944" cy="430887"/>
          </a:xfrm>
          <a:prstGeom prst="rect">
            <a:avLst/>
          </a:prstGeom>
          <a:noFill/>
        </p:spPr>
        <p:txBody>
          <a:bodyPr wrap="square">
            <a:spAutoFit/>
          </a:bodyPr>
          <a:lstStyle/>
          <a:p>
            <a:pPr algn="l"/>
            <a:r>
              <a:rPr lang="en-US" sz="1050" b="0" i="0" u="none" strike="noStrike" dirty="0">
                <a:solidFill>
                  <a:srgbClr val="333333"/>
                </a:solidFill>
                <a:effectLst/>
                <a:latin typeface="Arial" panose="020B0604020202020204" pitchFamily="34" charset="0"/>
                <a:cs typeface="Arial" panose="020B0604020202020204" pitchFamily="34" charset="0"/>
              </a:rPr>
              <a:t>Cantu-Jungles TM, </a:t>
            </a:r>
            <a:r>
              <a:rPr lang="en-US" sz="1050" b="0" i="0" u="none" strike="noStrike" dirty="0" err="1">
                <a:solidFill>
                  <a:srgbClr val="333333"/>
                </a:solidFill>
                <a:effectLst/>
                <a:latin typeface="Arial" panose="020B0604020202020204" pitchFamily="34" charset="0"/>
                <a:cs typeface="Arial" panose="020B0604020202020204" pitchFamily="34" charset="0"/>
              </a:rPr>
              <a:t>Hamaker</a:t>
            </a:r>
            <a:r>
              <a:rPr lang="en-US" sz="1050" b="0" i="0" u="none" strike="noStrike" dirty="0">
                <a:solidFill>
                  <a:srgbClr val="333333"/>
                </a:solidFill>
                <a:effectLst/>
                <a:latin typeface="Arial" panose="020B0604020202020204" pitchFamily="34" charset="0"/>
                <a:cs typeface="Arial" panose="020B0604020202020204" pitchFamily="34" charset="0"/>
              </a:rPr>
              <a:t> BR. 2020. New View on Dietary Fiber Selection for Predictable Shifts in Gut Microbiota. mBio 11:10.1128/mbio.02179-19.</a:t>
            </a:r>
            <a:r>
              <a:rPr lang="en-US" sz="1050" b="0" i="0" u="sng" strike="noStrike" dirty="0">
                <a:solidFill>
                  <a:srgbClr val="1554B2"/>
                </a:solidFill>
                <a:effectLst/>
                <a:latin typeface="Arial" panose="020B0604020202020204" pitchFamily="34" charset="0"/>
                <a:cs typeface="Arial" panose="020B0604020202020204" pitchFamily="34" charset="0"/>
                <a:hlinkClick r:id="rId4"/>
              </a:rPr>
              <a:t>https://doi.org/10.1128/mbio.02179-19</a:t>
            </a:r>
            <a:endParaRPr lang="en-US" sz="1050" b="0" i="0" u="none" strike="noStrike" dirty="0">
              <a:solidFill>
                <a:srgbClr val="333333"/>
              </a:solidFill>
              <a:effectLst/>
              <a:latin typeface="Arial" panose="020B0604020202020204" pitchFamily="34" charset="0"/>
              <a:cs typeface="Arial" panose="020B0604020202020204" pitchFamily="34" charset="0"/>
            </a:endParaRPr>
          </a:p>
        </p:txBody>
      </p:sp>
      <p:sp>
        <p:nvSpPr>
          <p:cNvPr id="2" name="Title 11">
            <a:extLst>
              <a:ext uri="{FF2B5EF4-FFF2-40B4-BE49-F238E27FC236}">
                <a16:creationId xmlns:a16="http://schemas.microsoft.com/office/drawing/2014/main" id="{904448A1-BD0B-0082-C297-2AC7825C8AFF}"/>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Prebiotic Fibers: Many Types   </a:t>
            </a:r>
          </a:p>
        </p:txBody>
      </p:sp>
    </p:spTree>
    <p:extLst>
      <p:ext uri="{BB962C8B-B14F-4D97-AF65-F5344CB8AC3E}">
        <p14:creationId xmlns:p14="http://schemas.microsoft.com/office/powerpoint/2010/main" val="4280358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A5FE7-F4C1-5EA7-2838-6BC321935AD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3BD912-AC1E-8C7D-C242-523409D65D1B}"/>
              </a:ext>
            </a:extLst>
          </p:cNvPr>
          <p:cNvSpPr>
            <a:spLocks noGrp="1"/>
          </p:cNvSpPr>
          <p:nvPr>
            <p:ph type="sldNum" sz="quarter" idx="12"/>
          </p:nvPr>
        </p:nvSpPr>
        <p:spPr/>
        <p:txBody>
          <a:bodyPr/>
          <a:lstStyle/>
          <a:p>
            <a:fld id="{10D8DCB7-2AA2-A342-85CF-675D92F718BE}" type="slidenum">
              <a:rPr lang="en-US" smtClean="0"/>
              <a:t>21</a:t>
            </a:fld>
            <a:endParaRPr lang="en-US"/>
          </a:p>
        </p:txBody>
      </p:sp>
      <p:sp>
        <p:nvSpPr>
          <p:cNvPr id="2" name="Title 11">
            <a:extLst>
              <a:ext uri="{FF2B5EF4-FFF2-40B4-BE49-F238E27FC236}">
                <a16:creationId xmlns:a16="http://schemas.microsoft.com/office/drawing/2014/main" id="{AFE969AD-4D96-F165-8611-8344B290E05B}"/>
              </a:ext>
            </a:extLst>
          </p:cNvPr>
          <p:cNvSpPr>
            <a:spLocks noGrp="1"/>
          </p:cNvSpPr>
          <p:nvPr>
            <p:ph type="title"/>
          </p:nvPr>
        </p:nvSpPr>
        <p:spPr>
          <a:xfrm>
            <a:off x="-1" y="-219296"/>
            <a:ext cx="12220905" cy="1306023"/>
          </a:xfrm>
        </p:spPr>
        <p:txBody>
          <a:bodyPr>
            <a:normAutofit fontScale="90000"/>
          </a:bodyPr>
          <a:lstStyle/>
          <a:p>
            <a:pPr algn="ctr"/>
            <a:r>
              <a:rPr lang="en-US" sz="6600" dirty="0">
                <a:latin typeface="Amaranth" panose="02000503050000020004" pitchFamily="2" charset="77"/>
              </a:rPr>
              <a:t>Prebiotic Fibers with PD microbiota</a:t>
            </a:r>
          </a:p>
        </p:txBody>
      </p:sp>
      <p:pic>
        <p:nvPicPr>
          <p:cNvPr id="10" name="Picture 9" descr="A graph of orange and blue lines&#10;&#10;Description automatically generated">
            <a:extLst>
              <a:ext uri="{FF2B5EF4-FFF2-40B4-BE49-F238E27FC236}">
                <a16:creationId xmlns:a16="http://schemas.microsoft.com/office/drawing/2014/main" id="{65E26A51-3BC0-35E7-B96B-20CE53FD517E}"/>
              </a:ext>
            </a:extLst>
          </p:cNvPr>
          <p:cNvPicPr>
            <a:picLocks noChangeAspect="1"/>
          </p:cNvPicPr>
          <p:nvPr/>
        </p:nvPicPr>
        <p:blipFill>
          <a:blip r:embed="rId2"/>
          <a:stretch>
            <a:fillRect/>
          </a:stretch>
        </p:blipFill>
        <p:spPr>
          <a:xfrm>
            <a:off x="1381941" y="925908"/>
            <a:ext cx="8620944" cy="5591261"/>
          </a:xfrm>
          <a:prstGeom prst="rect">
            <a:avLst/>
          </a:prstGeom>
        </p:spPr>
      </p:pic>
      <p:sp>
        <p:nvSpPr>
          <p:cNvPr id="12" name="TextBox 11">
            <a:extLst>
              <a:ext uri="{FF2B5EF4-FFF2-40B4-BE49-F238E27FC236}">
                <a16:creationId xmlns:a16="http://schemas.microsoft.com/office/drawing/2014/main" id="{4413BB3E-51C3-B2F6-7F7C-22D251F6C403}"/>
              </a:ext>
            </a:extLst>
          </p:cNvPr>
          <p:cNvSpPr txBox="1"/>
          <p:nvPr/>
        </p:nvSpPr>
        <p:spPr>
          <a:xfrm>
            <a:off x="133004" y="6457890"/>
            <a:ext cx="9436329" cy="400110"/>
          </a:xfrm>
          <a:prstGeom prst="rect">
            <a:avLst/>
          </a:prstGeom>
          <a:noFill/>
        </p:spPr>
        <p:txBody>
          <a:bodyPr wrap="square">
            <a:spAutoFit/>
          </a:bodyPr>
          <a:lstStyle/>
          <a:p>
            <a:r>
              <a:rPr lang="en-US" sz="1000" b="0" i="0" u="none" strike="noStrike" dirty="0">
                <a:solidFill>
                  <a:srgbClr val="222222"/>
                </a:solidFill>
                <a:effectLst/>
                <a:latin typeface="Arial" panose="020B0604020202020204" pitchFamily="34" charset="0"/>
                <a:cs typeface="Arial" panose="020B0604020202020204" pitchFamily="34" charset="0"/>
              </a:rPr>
              <a:t>Adapted from: Baert, F., Matthys, C., </a:t>
            </a:r>
            <a:r>
              <a:rPr lang="en-US" sz="1000" b="0" i="0" u="none" strike="noStrike" dirty="0" err="1">
                <a:solidFill>
                  <a:srgbClr val="222222"/>
                </a:solidFill>
                <a:effectLst/>
                <a:latin typeface="Arial" panose="020B0604020202020204" pitchFamily="34" charset="0"/>
                <a:cs typeface="Arial" panose="020B0604020202020204" pitchFamily="34" charset="0"/>
              </a:rPr>
              <a:t>Maselyne</a:t>
            </a:r>
            <a:r>
              <a:rPr lang="en-US" sz="1000" b="0" i="0" u="none" strike="noStrike" dirty="0">
                <a:solidFill>
                  <a:srgbClr val="222222"/>
                </a:solidFill>
                <a:effectLst/>
                <a:latin typeface="Arial" panose="020B0604020202020204" pitchFamily="34" charset="0"/>
                <a:cs typeface="Arial" panose="020B0604020202020204" pitchFamily="34" charset="0"/>
              </a:rPr>
              <a:t>, J. </a:t>
            </a:r>
            <a:r>
              <a:rPr lang="en-US" sz="1000" b="0" i="1" u="none" strike="noStrike" dirty="0">
                <a:solidFill>
                  <a:srgbClr val="222222"/>
                </a:solidFill>
                <a:effectLst/>
                <a:latin typeface="Arial" panose="020B0604020202020204" pitchFamily="34" charset="0"/>
                <a:cs typeface="Arial" panose="020B0604020202020204" pitchFamily="34" charset="0"/>
              </a:rPr>
              <a:t>et al.</a:t>
            </a:r>
            <a:r>
              <a:rPr lang="en-US" sz="1000" b="0" i="0" u="none" strike="noStrike" dirty="0">
                <a:solidFill>
                  <a:srgbClr val="222222"/>
                </a:solidFill>
                <a:effectLst/>
                <a:latin typeface="Arial" panose="020B0604020202020204" pitchFamily="34" charset="0"/>
                <a:cs typeface="Arial" panose="020B0604020202020204" pitchFamily="34" charset="0"/>
              </a:rPr>
              <a:t> Parkinson’s disease patients’ short chain fatty acids production capacity after in vitro fecal fiber fermentation. </a:t>
            </a:r>
            <a:r>
              <a:rPr lang="en-US" sz="1000" b="0" i="1" u="none" strike="noStrike" dirty="0" err="1">
                <a:solidFill>
                  <a:srgbClr val="222222"/>
                </a:solidFill>
                <a:effectLst/>
                <a:latin typeface="Arial" panose="020B0604020202020204" pitchFamily="34" charset="0"/>
                <a:cs typeface="Arial" panose="020B0604020202020204" pitchFamily="34" charset="0"/>
              </a:rPr>
              <a:t>npj</a:t>
            </a:r>
            <a:r>
              <a:rPr lang="en-US" sz="1000" b="0" i="1" u="none" strike="noStrike" dirty="0">
                <a:solidFill>
                  <a:srgbClr val="222222"/>
                </a:solidFill>
                <a:effectLst/>
                <a:latin typeface="Arial" panose="020B0604020202020204" pitchFamily="34" charset="0"/>
                <a:cs typeface="Arial" panose="020B0604020202020204" pitchFamily="34" charset="0"/>
              </a:rPr>
              <a:t> </a:t>
            </a:r>
            <a:r>
              <a:rPr lang="en-US" sz="1000" b="0" i="1" u="none" strike="noStrike" dirty="0" err="1">
                <a:solidFill>
                  <a:srgbClr val="222222"/>
                </a:solidFill>
                <a:effectLst/>
                <a:latin typeface="Arial" panose="020B0604020202020204" pitchFamily="34" charset="0"/>
                <a:cs typeface="Arial" panose="020B0604020202020204" pitchFamily="34" charset="0"/>
              </a:rPr>
              <a:t>Parkinsons</a:t>
            </a:r>
            <a:r>
              <a:rPr lang="en-US" sz="1000" b="0" i="1" u="none" strike="noStrike" dirty="0">
                <a:solidFill>
                  <a:srgbClr val="222222"/>
                </a:solidFill>
                <a:effectLst/>
                <a:latin typeface="Arial" panose="020B0604020202020204" pitchFamily="34" charset="0"/>
                <a:cs typeface="Arial" panose="020B0604020202020204" pitchFamily="34" charset="0"/>
              </a:rPr>
              <a:t> Dis.</a:t>
            </a:r>
            <a:r>
              <a:rPr lang="en-US" sz="1000" b="0" i="0" u="none" strike="noStrike" dirty="0">
                <a:solidFill>
                  <a:srgbClr val="222222"/>
                </a:solidFill>
                <a:effectLst/>
                <a:latin typeface="Arial" panose="020B0604020202020204" pitchFamily="34" charset="0"/>
                <a:cs typeface="Arial" panose="020B0604020202020204" pitchFamily="34" charset="0"/>
              </a:rPr>
              <a:t> </a:t>
            </a:r>
            <a:r>
              <a:rPr lang="en-US" sz="1000" b="1" i="0" u="none" strike="noStrike" dirty="0">
                <a:solidFill>
                  <a:srgbClr val="222222"/>
                </a:solidFill>
                <a:effectLst/>
                <a:latin typeface="Arial" panose="020B0604020202020204" pitchFamily="34" charset="0"/>
                <a:cs typeface="Arial" panose="020B0604020202020204" pitchFamily="34" charset="0"/>
              </a:rPr>
              <a:t>7</a:t>
            </a:r>
            <a:r>
              <a:rPr lang="en-US" sz="1000" b="0" i="0" u="none" strike="noStrike" dirty="0">
                <a:solidFill>
                  <a:srgbClr val="222222"/>
                </a:solidFill>
                <a:effectLst/>
                <a:latin typeface="Arial" panose="020B0604020202020204" pitchFamily="34" charset="0"/>
                <a:cs typeface="Arial" panose="020B0604020202020204" pitchFamily="34" charset="0"/>
              </a:rPr>
              <a:t>, 72 (2021). https://</a:t>
            </a:r>
            <a:r>
              <a:rPr lang="en-US" sz="1000" b="0" i="0" u="none" strike="noStrike" dirty="0" err="1">
                <a:solidFill>
                  <a:srgbClr val="222222"/>
                </a:solidFill>
                <a:effectLst/>
                <a:latin typeface="Arial" panose="020B0604020202020204" pitchFamily="34" charset="0"/>
                <a:cs typeface="Arial" panose="020B0604020202020204" pitchFamily="34" charset="0"/>
              </a:rPr>
              <a:t>doi.org</a:t>
            </a:r>
            <a:r>
              <a:rPr lang="en-US" sz="1000" b="0" i="0" u="none" strike="noStrike" dirty="0">
                <a:solidFill>
                  <a:srgbClr val="222222"/>
                </a:solidFill>
                <a:effectLst/>
                <a:latin typeface="Arial" panose="020B0604020202020204" pitchFamily="34" charset="0"/>
                <a:cs typeface="Arial" panose="020B0604020202020204" pitchFamily="34" charset="0"/>
              </a:rPr>
              <a:t>/10.1038/s41531-021-00215-5</a:t>
            </a:r>
            <a:endParaRPr lang="en-US" sz="1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82BAE62-74F2-392C-1112-7FEC0B091BC8}"/>
              </a:ext>
            </a:extLst>
          </p:cNvPr>
          <p:cNvSpPr txBox="1"/>
          <p:nvPr/>
        </p:nvSpPr>
        <p:spPr>
          <a:xfrm>
            <a:off x="8340665" y="1084883"/>
            <a:ext cx="3013135" cy="1384995"/>
          </a:xfrm>
          <a:prstGeom prst="rect">
            <a:avLst/>
          </a:prstGeom>
          <a:noFill/>
        </p:spPr>
        <p:txBody>
          <a:bodyPr wrap="square" rtlCol="0">
            <a:spAutoFit/>
          </a:bodyPr>
          <a:lstStyle/>
          <a:p>
            <a:pPr algn="ctr"/>
            <a:r>
              <a:rPr lang="en-US" sz="2800" dirty="0">
                <a:latin typeface="Amaranth" panose="02000503050000020004" pitchFamily="2" charset="77"/>
              </a:rPr>
              <a:t>Ex vivo fermentation reactions</a:t>
            </a:r>
          </a:p>
        </p:txBody>
      </p:sp>
    </p:spTree>
    <p:extLst>
      <p:ext uri="{BB962C8B-B14F-4D97-AF65-F5344CB8AC3E}">
        <p14:creationId xmlns:p14="http://schemas.microsoft.com/office/powerpoint/2010/main" val="3179732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E68EF-6409-DCE2-BF8D-E15ACAAFC2B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27C6EB-1346-F0EB-C755-B4957FFF0478}"/>
              </a:ext>
            </a:extLst>
          </p:cNvPr>
          <p:cNvSpPr>
            <a:spLocks noGrp="1"/>
          </p:cNvSpPr>
          <p:nvPr>
            <p:ph type="sldNum" sz="quarter" idx="12"/>
          </p:nvPr>
        </p:nvSpPr>
        <p:spPr/>
        <p:txBody>
          <a:bodyPr/>
          <a:lstStyle/>
          <a:p>
            <a:fld id="{10D8DCB7-2AA2-A342-85CF-675D92F718BE}" type="slidenum">
              <a:rPr lang="en-US" smtClean="0"/>
              <a:t>22</a:t>
            </a:fld>
            <a:endParaRPr lang="en-US"/>
          </a:p>
        </p:txBody>
      </p:sp>
      <p:sp>
        <p:nvSpPr>
          <p:cNvPr id="2" name="Title 11">
            <a:extLst>
              <a:ext uri="{FF2B5EF4-FFF2-40B4-BE49-F238E27FC236}">
                <a16:creationId xmlns:a16="http://schemas.microsoft.com/office/drawing/2014/main" id="{00A56E48-9F03-118C-71EE-3EF216CF09CE}"/>
              </a:ext>
            </a:extLst>
          </p:cNvPr>
          <p:cNvSpPr>
            <a:spLocks noGrp="1"/>
          </p:cNvSpPr>
          <p:nvPr>
            <p:ph type="title"/>
          </p:nvPr>
        </p:nvSpPr>
        <p:spPr>
          <a:xfrm>
            <a:off x="-1" y="-219296"/>
            <a:ext cx="12220905" cy="1306023"/>
          </a:xfrm>
        </p:spPr>
        <p:txBody>
          <a:bodyPr>
            <a:normAutofit fontScale="90000"/>
          </a:bodyPr>
          <a:lstStyle/>
          <a:p>
            <a:pPr algn="ctr"/>
            <a:r>
              <a:rPr lang="en-US" sz="6600" dirty="0">
                <a:latin typeface="Amaranth" panose="02000503050000020004" pitchFamily="2" charset="77"/>
              </a:rPr>
              <a:t>Prebiotic Fibers with PD microbiota</a:t>
            </a:r>
          </a:p>
        </p:txBody>
      </p:sp>
      <p:pic>
        <p:nvPicPr>
          <p:cNvPr id="7" name="Picture 6" descr="A screenshot of a video game&#10;&#10;Description automatically generated">
            <a:extLst>
              <a:ext uri="{FF2B5EF4-FFF2-40B4-BE49-F238E27FC236}">
                <a16:creationId xmlns:a16="http://schemas.microsoft.com/office/drawing/2014/main" id="{12232AFB-CB08-2CB7-F001-E109238B4729}"/>
              </a:ext>
            </a:extLst>
          </p:cNvPr>
          <p:cNvPicPr>
            <a:picLocks noChangeAspect="1"/>
          </p:cNvPicPr>
          <p:nvPr/>
        </p:nvPicPr>
        <p:blipFill>
          <a:blip r:embed="rId2"/>
          <a:stretch>
            <a:fillRect/>
          </a:stretch>
        </p:blipFill>
        <p:spPr>
          <a:xfrm>
            <a:off x="1539517" y="962492"/>
            <a:ext cx="7099301" cy="5385677"/>
          </a:xfrm>
          <a:prstGeom prst="rect">
            <a:avLst/>
          </a:prstGeom>
        </p:spPr>
      </p:pic>
      <p:sp>
        <p:nvSpPr>
          <p:cNvPr id="9" name="TextBox 8">
            <a:extLst>
              <a:ext uri="{FF2B5EF4-FFF2-40B4-BE49-F238E27FC236}">
                <a16:creationId xmlns:a16="http://schemas.microsoft.com/office/drawing/2014/main" id="{D4CB4DDF-A420-4011-FD7C-3BC2D22C4697}"/>
              </a:ext>
            </a:extLst>
          </p:cNvPr>
          <p:cNvSpPr txBox="1"/>
          <p:nvPr/>
        </p:nvSpPr>
        <p:spPr>
          <a:xfrm>
            <a:off x="0" y="6350896"/>
            <a:ext cx="10178337"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Adapted from: </a:t>
            </a:r>
            <a:r>
              <a:rPr lang="en-US" sz="1000" dirty="0">
                <a:effectLst/>
                <a:latin typeface="Arial" panose="020B0604020202020204" pitchFamily="34" charset="0"/>
                <a:cs typeface="Arial" panose="020B0604020202020204" pitchFamily="34" charset="0"/>
              </a:rPr>
              <a:t>Hall DA, Voigt RM, Cantu-Jungles TM, et al. An open label, non-randomized study assessing a prebiotic fiber intervention in a small cohort of Parkinson’s disease participants. </a:t>
            </a:r>
            <a:r>
              <a:rPr lang="en-US" sz="1000" i="1" dirty="0">
                <a:effectLst/>
                <a:latin typeface="Arial" panose="020B0604020202020204" pitchFamily="34" charset="0"/>
                <a:cs typeface="Arial" panose="020B0604020202020204" pitchFamily="34" charset="0"/>
              </a:rPr>
              <a:t>Nat </a:t>
            </a:r>
            <a:r>
              <a:rPr lang="en-US" sz="1000" i="1" dirty="0" err="1">
                <a:effectLst/>
                <a:latin typeface="Arial" panose="020B0604020202020204" pitchFamily="34" charset="0"/>
                <a:cs typeface="Arial" panose="020B0604020202020204" pitchFamily="34" charset="0"/>
              </a:rPr>
              <a:t>Commun</a:t>
            </a:r>
            <a:r>
              <a:rPr lang="en-US" sz="1000" dirty="0">
                <a:effectLst/>
                <a:latin typeface="Arial" panose="020B0604020202020204" pitchFamily="34" charset="0"/>
                <a:cs typeface="Arial" panose="020B0604020202020204" pitchFamily="34" charset="0"/>
              </a:rPr>
              <a:t>. 2023;14(1):926. doi:</a:t>
            </a:r>
            <a:r>
              <a:rPr lang="en-US" sz="1000" dirty="0">
                <a:effectLst/>
                <a:latin typeface="Arial" panose="020B0604020202020204" pitchFamily="34" charset="0"/>
                <a:cs typeface="Arial" panose="020B0604020202020204" pitchFamily="34" charset="0"/>
                <a:hlinkClick r:id="rId3"/>
              </a:rPr>
              <a:t>10.1038/s41467-023-36497-x</a:t>
            </a:r>
            <a:endParaRPr lang="en-US" sz="100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73A327F-7934-E196-ABCF-85115FCC3A2C}"/>
              </a:ext>
            </a:extLst>
          </p:cNvPr>
          <p:cNvSpPr txBox="1"/>
          <p:nvPr/>
        </p:nvSpPr>
        <p:spPr>
          <a:xfrm>
            <a:off x="8340665" y="1084883"/>
            <a:ext cx="3013135" cy="1384995"/>
          </a:xfrm>
          <a:prstGeom prst="rect">
            <a:avLst/>
          </a:prstGeom>
          <a:noFill/>
        </p:spPr>
        <p:txBody>
          <a:bodyPr wrap="square" rtlCol="0">
            <a:spAutoFit/>
          </a:bodyPr>
          <a:lstStyle/>
          <a:p>
            <a:pPr algn="ctr"/>
            <a:r>
              <a:rPr lang="en-US" sz="2800" dirty="0">
                <a:latin typeface="Amaranth" panose="02000503050000020004" pitchFamily="2" charset="77"/>
              </a:rPr>
              <a:t>Ex vivo fermentation reactions</a:t>
            </a:r>
          </a:p>
        </p:txBody>
      </p:sp>
    </p:spTree>
    <p:extLst>
      <p:ext uri="{BB962C8B-B14F-4D97-AF65-F5344CB8AC3E}">
        <p14:creationId xmlns:p14="http://schemas.microsoft.com/office/powerpoint/2010/main" val="112763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1055-A3A0-2D74-283E-6A98A465B8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CC6B4F-6906-0E3F-A9C1-AC6FAF73B0D6}"/>
              </a:ext>
            </a:extLst>
          </p:cNvPr>
          <p:cNvSpPr>
            <a:spLocks noGrp="1"/>
          </p:cNvSpPr>
          <p:nvPr>
            <p:ph type="sldNum" sz="quarter" idx="12"/>
          </p:nvPr>
        </p:nvSpPr>
        <p:spPr/>
        <p:txBody>
          <a:bodyPr/>
          <a:lstStyle/>
          <a:p>
            <a:fld id="{10D8DCB7-2AA2-A342-85CF-675D92F718BE}" type="slidenum">
              <a:rPr lang="en-US" smtClean="0"/>
              <a:t>23</a:t>
            </a:fld>
            <a:endParaRPr lang="en-US"/>
          </a:p>
        </p:txBody>
      </p:sp>
      <p:pic>
        <p:nvPicPr>
          <p:cNvPr id="6" name="Picture 5" descr="A graph of blue and orange bars&#10;&#10;Description automatically generated">
            <a:extLst>
              <a:ext uri="{FF2B5EF4-FFF2-40B4-BE49-F238E27FC236}">
                <a16:creationId xmlns:a16="http://schemas.microsoft.com/office/drawing/2014/main" id="{76525F73-64A8-1574-0DAF-C38F11A77073}"/>
              </a:ext>
            </a:extLst>
          </p:cNvPr>
          <p:cNvPicPr>
            <a:picLocks noChangeAspect="1"/>
          </p:cNvPicPr>
          <p:nvPr/>
        </p:nvPicPr>
        <p:blipFill>
          <a:blip r:embed="rId2"/>
          <a:stretch>
            <a:fillRect/>
          </a:stretch>
        </p:blipFill>
        <p:spPr>
          <a:xfrm>
            <a:off x="985633" y="930708"/>
            <a:ext cx="7355032" cy="5586853"/>
          </a:xfrm>
          <a:prstGeom prst="rect">
            <a:avLst/>
          </a:prstGeom>
        </p:spPr>
      </p:pic>
      <p:sp>
        <p:nvSpPr>
          <p:cNvPr id="11" name="TextBox 10">
            <a:extLst>
              <a:ext uri="{FF2B5EF4-FFF2-40B4-BE49-F238E27FC236}">
                <a16:creationId xmlns:a16="http://schemas.microsoft.com/office/drawing/2014/main" id="{6033E480-4637-11DF-B999-9164F410E3C2}"/>
              </a:ext>
            </a:extLst>
          </p:cNvPr>
          <p:cNvSpPr txBox="1"/>
          <p:nvPr/>
        </p:nvSpPr>
        <p:spPr>
          <a:xfrm>
            <a:off x="7838885" y="3273937"/>
            <a:ext cx="4493376" cy="2862322"/>
          </a:xfrm>
          <a:prstGeom prst="rect">
            <a:avLst/>
          </a:prstGeom>
          <a:noFill/>
        </p:spPr>
        <p:txBody>
          <a:bodyPr wrap="square" rtlCol="0">
            <a:spAutoFit/>
          </a:bodyPr>
          <a:lstStyle/>
          <a:p>
            <a:pPr algn="ctr"/>
            <a:r>
              <a:rPr lang="en-US" sz="3600" dirty="0">
                <a:latin typeface="Amaranth" panose="02000503050000020004" pitchFamily="2" charset="77"/>
              </a:rPr>
              <a:t>Formulations with different types and many sources enhance the effectiveness </a:t>
            </a:r>
          </a:p>
        </p:txBody>
      </p:sp>
      <p:sp>
        <p:nvSpPr>
          <p:cNvPr id="3" name="TextBox 2">
            <a:extLst>
              <a:ext uri="{FF2B5EF4-FFF2-40B4-BE49-F238E27FC236}">
                <a16:creationId xmlns:a16="http://schemas.microsoft.com/office/drawing/2014/main" id="{AE398A03-03B6-9DA1-2F52-35791638049C}"/>
              </a:ext>
            </a:extLst>
          </p:cNvPr>
          <p:cNvSpPr txBox="1"/>
          <p:nvPr/>
        </p:nvSpPr>
        <p:spPr>
          <a:xfrm>
            <a:off x="8340665" y="1084883"/>
            <a:ext cx="3013135" cy="1384995"/>
          </a:xfrm>
          <a:prstGeom prst="rect">
            <a:avLst/>
          </a:prstGeom>
          <a:noFill/>
        </p:spPr>
        <p:txBody>
          <a:bodyPr wrap="square" rtlCol="0">
            <a:spAutoFit/>
          </a:bodyPr>
          <a:lstStyle/>
          <a:p>
            <a:pPr algn="ctr"/>
            <a:r>
              <a:rPr lang="en-US" sz="2800" dirty="0">
                <a:latin typeface="Amaranth" panose="02000503050000020004" pitchFamily="2" charset="77"/>
              </a:rPr>
              <a:t>Ex vivo fermentation reactions</a:t>
            </a:r>
          </a:p>
        </p:txBody>
      </p:sp>
      <p:pic>
        <p:nvPicPr>
          <p:cNvPr id="5" name="Picture 4">
            <a:extLst>
              <a:ext uri="{FF2B5EF4-FFF2-40B4-BE49-F238E27FC236}">
                <a16:creationId xmlns:a16="http://schemas.microsoft.com/office/drawing/2014/main" id="{5B159F43-02C0-82B7-7E6E-18BC86D0B124}"/>
              </a:ext>
            </a:extLst>
          </p:cNvPr>
          <p:cNvPicPr>
            <a:picLocks noChangeAspect="1"/>
          </p:cNvPicPr>
          <p:nvPr/>
        </p:nvPicPr>
        <p:blipFill>
          <a:blip r:embed="rId3"/>
          <a:stretch>
            <a:fillRect/>
          </a:stretch>
        </p:blipFill>
        <p:spPr>
          <a:xfrm>
            <a:off x="58068" y="5950298"/>
            <a:ext cx="1262418" cy="1134526"/>
          </a:xfrm>
          <a:prstGeom prst="rect">
            <a:avLst/>
          </a:prstGeom>
        </p:spPr>
      </p:pic>
      <p:pic>
        <p:nvPicPr>
          <p:cNvPr id="7" name="Picture 6" descr="A silhouette of a person with a brain and an arrow around it&#10;&#10;Description automatically generated">
            <a:extLst>
              <a:ext uri="{FF2B5EF4-FFF2-40B4-BE49-F238E27FC236}">
                <a16:creationId xmlns:a16="http://schemas.microsoft.com/office/drawing/2014/main" id="{2FA09F96-855A-3513-41EC-0D0332EDCE37}"/>
              </a:ext>
            </a:extLst>
          </p:cNvPr>
          <p:cNvPicPr>
            <a:picLocks noChangeAspect="1"/>
          </p:cNvPicPr>
          <p:nvPr/>
        </p:nvPicPr>
        <p:blipFill>
          <a:blip r:embed="rId4"/>
          <a:stretch>
            <a:fillRect/>
          </a:stretch>
        </p:blipFill>
        <p:spPr>
          <a:xfrm>
            <a:off x="174067" y="5201498"/>
            <a:ext cx="1030419" cy="1066463"/>
          </a:xfrm>
          <a:prstGeom prst="rect">
            <a:avLst/>
          </a:prstGeom>
        </p:spPr>
      </p:pic>
      <p:sp>
        <p:nvSpPr>
          <p:cNvPr id="10" name="Title 11">
            <a:extLst>
              <a:ext uri="{FF2B5EF4-FFF2-40B4-BE49-F238E27FC236}">
                <a16:creationId xmlns:a16="http://schemas.microsoft.com/office/drawing/2014/main" id="{B42BB3F3-3BB1-B9AE-866A-1FC6F7637C01}"/>
              </a:ext>
            </a:extLst>
          </p:cNvPr>
          <p:cNvSpPr>
            <a:spLocks noGrp="1"/>
          </p:cNvSpPr>
          <p:nvPr>
            <p:ph type="title"/>
          </p:nvPr>
        </p:nvSpPr>
        <p:spPr>
          <a:xfrm>
            <a:off x="-1" y="-219296"/>
            <a:ext cx="12220905" cy="1306023"/>
          </a:xfrm>
        </p:spPr>
        <p:txBody>
          <a:bodyPr>
            <a:normAutofit fontScale="90000"/>
          </a:bodyPr>
          <a:lstStyle/>
          <a:p>
            <a:pPr algn="ctr"/>
            <a:r>
              <a:rPr lang="en-US" sz="6600" dirty="0">
                <a:latin typeface="Amaranth" panose="02000503050000020004" pitchFamily="2" charset="77"/>
              </a:rPr>
              <a:t>Prebiotic Fibers with PD microbiota</a:t>
            </a:r>
          </a:p>
        </p:txBody>
      </p:sp>
    </p:spTree>
    <p:extLst>
      <p:ext uri="{BB962C8B-B14F-4D97-AF65-F5344CB8AC3E}">
        <p14:creationId xmlns:p14="http://schemas.microsoft.com/office/powerpoint/2010/main" val="24755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108E2-50C6-E55E-12AB-8C2A90D1275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EBB1D4-F55F-F5BB-2200-ED0E4866F95B}"/>
              </a:ext>
            </a:extLst>
          </p:cNvPr>
          <p:cNvSpPr>
            <a:spLocks noGrp="1"/>
          </p:cNvSpPr>
          <p:nvPr>
            <p:ph type="sldNum" sz="quarter" idx="12"/>
          </p:nvPr>
        </p:nvSpPr>
        <p:spPr/>
        <p:txBody>
          <a:bodyPr/>
          <a:lstStyle/>
          <a:p>
            <a:fld id="{10D8DCB7-2AA2-A342-85CF-675D92F718BE}" type="slidenum">
              <a:rPr lang="en-US" smtClean="0"/>
              <a:t>24</a:t>
            </a:fld>
            <a:endParaRPr lang="en-US"/>
          </a:p>
        </p:txBody>
      </p:sp>
      <p:sp>
        <p:nvSpPr>
          <p:cNvPr id="2" name="Title 1">
            <a:extLst>
              <a:ext uri="{FF2B5EF4-FFF2-40B4-BE49-F238E27FC236}">
                <a16:creationId xmlns:a16="http://schemas.microsoft.com/office/drawing/2014/main" id="{EFD5744E-F0E7-5A85-5699-D8937D9BEBA9}"/>
              </a:ext>
            </a:extLst>
          </p:cNvPr>
          <p:cNvSpPr>
            <a:spLocks noGrp="1"/>
          </p:cNvSpPr>
          <p:nvPr>
            <p:ph type="title"/>
          </p:nvPr>
        </p:nvSpPr>
        <p:spPr>
          <a:xfrm>
            <a:off x="6661712" y="99007"/>
            <a:ext cx="5380782" cy="1325563"/>
          </a:xfrm>
        </p:spPr>
        <p:txBody>
          <a:bodyPr>
            <a:normAutofit/>
          </a:bodyPr>
          <a:lstStyle/>
          <a:p>
            <a:r>
              <a:rPr lang="en-US" sz="4800" dirty="0">
                <a:latin typeface="Amaranth" panose="02000503050000020004" pitchFamily="2" charset="77"/>
              </a:rPr>
              <a:t>Preclinical Evidence</a:t>
            </a:r>
          </a:p>
        </p:txBody>
      </p:sp>
      <p:pic>
        <p:nvPicPr>
          <p:cNvPr id="3" name="Picture 2">
            <a:extLst>
              <a:ext uri="{FF2B5EF4-FFF2-40B4-BE49-F238E27FC236}">
                <a16:creationId xmlns:a16="http://schemas.microsoft.com/office/drawing/2014/main" id="{45A6485A-3828-4C01-0523-B5413C39B1AA}"/>
              </a:ext>
            </a:extLst>
          </p:cNvPr>
          <p:cNvPicPr>
            <a:picLocks noChangeAspect="1"/>
          </p:cNvPicPr>
          <p:nvPr/>
        </p:nvPicPr>
        <p:blipFill>
          <a:blip r:embed="rId3"/>
          <a:stretch>
            <a:fillRect/>
          </a:stretch>
        </p:blipFill>
        <p:spPr>
          <a:xfrm>
            <a:off x="374808" y="244722"/>
            <a:ext cx="6036197" cy="6036197"/>
          </a:xfrm>
          <a:prstGeom prst="rect">
            <a:avLst/>
          </a:prstGeom>
        </p:spPr>
      </p:pic>
      <p:sp>
        <p:nvSpPr>
          <p:cNvPr id="8" name="TextBox 7">
            <a:extLst>
              <a:ext uri="{FF2B5EF4-FFF2-40B4-BE49-F238E27FC236}">
                <a16:creationId xmlns:a16="http://schemas.microsoft.com/office/drawing/2014/main" id="{36E5DB68-0C8D-BBE2-2F5C-1EE232E2BA7D}"/>
              </a:ext>
            </a:extLst>
          </p:cNvPr>
          <p:cNvSpPr txBox="1"/>
          <p:nvPr/>
        </p:nvSpPr>
        <p:spPr>
          <a:xfrm>
            <a:off x="6661712" y="1989658"/>
            <a:ext cx="5248637" cy="2062103"/>
          </a:xfrm>
          <a:prstGeom prst="rect">
            <a:avLst/>
          </a:prstGeom>
          <a:noFill/>
        </p:spPr>
        <p:txBody>
          <a:bodyPr wrap="square">
            <a:spAutoFit/>
          </a:bodyPr>
          <a:lstStyle/>
          <a:p>
            <a:pPr algn="l" rtl="0"/>
            <a:r>
              <a:rPr lang="en-US" sz="3200" b="0" i="0" u="none" strike="noStrike" dirty="0">
                <a:solidFill>
                  <a:srgbClr val="2E2E2E"/>
                </a:solidFill>
                <a:effectLst/>
                <a:latin typeface="Amaranth" panose="02000503050000020004" pitchFamily="2" charset="77"/>
              </a:rPr>
              <a:t>Gut Microbiota Regulate Motor Deficits and Neuroinflammation in a Model of Parkinson’s Disease</a:t>
            </a:r>
          </a:p>
        </p:txBody>
      </p:sp>
      <p:sp>
        <p:nvSpPr>
          <p:cNvPr id="13" name="TextBox 12">
            <a:extLst>
              <a:ext uri="{FF2B5EF4-FFF2-40B4-BE49-F238E27FC236}">
                <a16:creationId xmlns:a16="http://schemas.microsoft.com/office/drawing/2014/main" id="{605370EC-68F3-E94E-B8AB-2488E6C7DB25}"/>
              </a:ext>
            </a:extLst>
          </p:cNvPr>
          <p:cNvSpPr txBox="1"/>
          <p:nvPr/>
        </p:nvSpPr>
        <p:spPr>
          <a:xfrm>
            <a:off x="0" y="6280919"/>
            <a:ext cx="6111432" cy="577081"/>
          </a:xfrm>
          <a:prstGeom prst="rect">
            <a:avLst/>
          </a:prstGeom>
          <a:noFill/>
        </p:spPr>
        <p:txBody>
          <a:bodyPr wrap="square">
            <a:spAutoFit/>
          </a:bodyPr>
          <a:lstStyle/>
          <a:p>
            <a:r>
              <a:rPr lang="en-US" sz="1050" dirty="0">
                <a:effectLst/>
                <a:latin typeface="Arial" panose="020B0604020202020204" pitchFamily="34" charset="0"/>
                <a:cs typeface="Arial" panose="020B0604020202020204" pitchFamily="34" charset="0"/>
              </a:rPr>
              <a:t>Sampson TR, </a:t>
            </a:r>
            <a:r>
              <a:rPr lang="en-US" sz="1050" dirty="0" err="1">
                <a:effectLst/>
                <a:latin typeface="Arial" panose="020B0604020202020204" pitchFamily="34" charset="0"/>
                <a:cs typeface="Arial" panose="020B0604020202020204" pitchFamily="34" charset="0"/>
              </a:rPr>
              <a:t>Debelius</a:t>
            </a:r>
            <a:r>
              <a:rPr lang="en-US" sz="1050" dirty="0">
                <a:effectLst/>
                <a:latin typeface="Arial" panose="020B0604020202020204" pitchFamily="34" charset="0"/>
                <a:cs typeface="Arial" panose="020B0604020202020204" pitchFamily="34" charset="0"/>
              </a:rPr>
              <a:t> JW, </a:t>
            </a:r>
            <a:r>
              <a:rPr lang="en-US" sz="1050" dirty="0" err="1">
                <a:effectLst/>
                <a:latin typeface="Arial" panose="020B0604020202020204" pitchFamily="34" charset="0"/>
                <a:cs typeface="Arial" panose="020B0604020202020204" pitchFamily="34" charset="0"/>
              </a:rPr>
              <a:t>Thron</a:t>
            </a:r>
            <a:r>
              <a:rPr lang="en-US" sz="1050" dirty="0">
                <a:effectLst/>
                <a:latin typeface="Arial" panose="020B0604020202020204" pitchFamily="34" charset="0"/>
                <a:cs typeface="Arial" panose="020B0604020202020204" pitchFamily="34" charset="0"/>
              </a:rPr>
              <a:t> T, et al. Gut Microbiota Regulate Motor Deficits and Neuroinflammation in a Model of Parkinson’s Disease. </a:t>
            </a:r>
            <a:r>
              <a:rPr lang="en-US" sz="1050" i="1" dirty="0">
                <a:effectLst/>
                <a:latin typeface="Arial" panose="020B0604020202020204" pitchFamily="34" charset="0"/>
                <a:cs typeface="Arial" panose="020B0604020202020204" pitchFamily="34" charset="0"/>
              </a:rPr>
              <a:t>Cell</a:t>
            </a:r>
            <a:r>
              <a:rPr lang="en-US" sz="1050" dirty="0">
                <a:effectLst/>
                <a:latin typeface="Arial" panose="020B0604020202020204" pitchFamily="34" charset="0"/>
                <a:cs typeface="Arial" panose="020B0604020202020204" pitchFamily="34" charset="0"/>
              </a:rPr>
              <a:t>. 2016;167(6):1469-1480.e12. doi:</a:t>
            </a:r>
            <a:r>
              <a:rPr lang="en-US" sz="1050" dirty="0">
                <a:effectLst/>
                <a:latin typeface="Arial" panose="020B0604020202020204" pitchFamily="34" charset="0"/>
                <a:cs typeface="Arial" panose="020B0604020202020204" pitchFamily="34" charset="0"/>
                <a:hlinkClick r:id="rId4"/>
              </a:rPr>
              <a:t>10.1016/j.cell.2016.11.018</a:t>
            </a:r>
            <a:endParaRPr lang="en-US" sz="1050" dirty="0">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D3A0D03-A4EF-802C-E2FE-51CA1F0380DC}"/>
              </a:ext>
            </a:extLst>
          </p:cNvPr>
          <p:cNvSpPr/>
          <p:nvPr/>
        </p:nvSpPr>
        <p:spPr>
          <a:xfrm>
            <a:off x="4730825" y="99007"/>
            <a:ext cx="1755415" cy="6181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9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EED867-DAAD-B734-EED9-8C4BA694B8BF}"/>
              </a:ext>
            </a:extLst>
          </p:cNvPr>
          <p:cNvSpPr>
            <a:spLocks noGrp="1"/>
          </p:cNvSpPr>
          <p:nvPr>
            <p:ph type="sldNum" sz="quarter" idx="12"/>
          </p:nvPr>
        </p:nvSpPr>
        <p:spPr/>
        <p:txBody>
          <a:bodyPr/>
          <a:lstStyle/>
          <a:p>
            <a:fld id="{10D8DCB7-2AA2-A342-85CF-675D92F718BE}" type="slidenum">
              <a:rPr lang="en-US" smtClean="0"/>
              <a:t>25</a:t>
            </a:fld>
            <a:endParaRPr lang="en-US"/>
          </a:p>
        </p:txBody>
      </p:sp>
      <p:pic>
        <p:nvPicPr>
          <p:cNvPr id="5" name="Picture 4">
            <a:extLst>
              <a:ext uri="{FF2B5EF4-FFF2-40B4-BE49-F238E27FC236}">
                <a16:creationId xmlns:a16="http://schemas.microsoft.com/office/drawing/2014/main" id="{1BD80308-CD9B-1EC6-525F-3A12A247DBE0}"/>
              </a:ext>
            </a:extLst>
          </p:cNvPr>
          <p:cNvPicPr>
            <a:picLocks noChangeAspect="1"/>
          </p:cNvPicPr>
          <p:nvPr/>
        </p:nvPicPr>
        <p:blipFill>
          <a:blip r:embed="rId2"/>
          <a:stretch>
            <a:fillRect/>
          </a:stretch>
        </p:blipFill>
        <p:spPr>
          <a:xfrm>
            <a:off x="105177" y="99007"/>
            <a:ext cx="6659985" cy="6659985"/>
          </a:xfrm>
          <a:prstGeom prst="rect">
            <a:avLst/>
          </a:prstGeom>
        </p:spPr>
      </p:pic>
      <p:sp>
        <p:nvSpPr>
          <p:cNvPr id="7" name="TextBox 6">
            <a:extLst>
              <a:ext uri="{FF2B5EF4-FFF2-40B4-BE49-F238E27FC236}">
                <a16:creationId xmlns:a16="http://schemas.microsoft.com/office/drawing/2014/main" id="{3C5EC654-CB84-CF82-DBF7-AC160F015562}"/>
              </a:ext>
            </a:extLst>
          </p:cNvPr>
          <p:cNvSpPr txBox="1"/>
          <p:nvPr/>
        </p:nvSpPr>
        <p:spPr>
          <a:xfrm>
            <a:off x="6998826" y="1684000"/>
            <a:ext cx="4913454" cy="2246769"/>
          </a:xfrm>
          <a:prstGeom prst="rect">
            <a:avLst/>
          </a:prstGeom>
          <a:noFill/>
        </p:spPr>
        <p:txBody>
          <a:bodyPr wrap="square">
            <a:spAutoFit/>
          </a:bodyPr>
          <a:lstStyle/>
          <a:p>
            <a:pPr algn="l" rtl="0"/>
            <a:r>
              <a:rPr lang="en-US" sz="2800" b="0" i="0" u="none" strike="noStrike" dirty="0">
                <a:solidFill>
                  <a:srgbClr val="1F1F1F"/>
                </a:solidFill>
                <a:effectLst/>
                <a:latin typeface="Amaranth" panose="02000503050000020004" pitchFamily="2" charset="77"/>
              </a:rPr>
              <a:t>Fiber deprivation and microbiome-borne curli shift gut bacterial populations and accelerate disease in a mouse model of Parkinson’s disease</a:t>
            </a:r>
          </a:p>
        </p:txBody>
      </p:sp>
      <p:sp>
        <p:nvSpPr>
          <p:cNvPr id="2" name="Title 1">
            <a:extLst>
              <a:ext uri="{FF2B5EF4-FFF2-40B4-BE49-F238E27FC236}">
                <a16:creationId xmlns:a16="http://schemas.microsoft.com/office/drawing/2014/main" id="{B7A27AFD-570E-F1F7-21B7-BDC6C9C3148B}"/>
              </a:ext>
            </a:extLst>
          </p:cNvPr>
          <p:cNvSpPr>
            <a:spLocks noGrp="1"/>
          </p:cNvSpPr>
          <p:nvPr>
            <p:ph type="title"/>
          </p:nvPr>
        </p:nvSpPr>
        <p:spPr>
          <a:xfrm>
            <a:off x="6661712" y="99007"/>
            <a:ext cx="5380782" cy="1325563"/>
          </a:xfrm>
        </p:spPr>
        <p:txBody>
          <a:bodyPr>
            <a:normAutofit/>
          </a:bodyPr>
          <a:lstStyle/>
          <a:p>
            <a:r>
              <a:rPr lang="en-US" sz="4800" dirty="0">
                <a:latin typeface="Amaranth" panose="02000503050000020004" pitchFamily="2" charset="77"/>
              </a:rPr>
              <a:t>Preclinical Evidence</a:t>
            </a:r>
          </a:p>
        </p:txBody>
      </p:sp>
      <p:sp>
        <p:nvSpPr>
          <p:cNvPr id="9" name="TextBox 8">
            <a:extLst>
              <a:ext uri="{FF2B5EF4-FFF2-40B4-BE49-F238E27FC236}">
                <a16:creationId xmlns:a16="http://schemas.microsoft.com/office/drawing/2014/main" id="{0BAE5C4F-545C-0D5E-B6F7-2A3C255B4DF8}"/>
              </a:ext>
            </a:extLst>
          </p:cNvPr>
          <p:cNvSpPr txBox="1"/>
          <p:nvPr/>
        </p:nvSpPr>
        <p:spPr>
          <a:xfrm>
            <a:off x="6765162" y="6020328"/>
            <a:ext cx="5173883" cy="738664"/>
          </a:xfrm>
          <a:prstGeom prst="rect">
            <a:avLst/>
          </a:prstGeom>
          <a:noFill/>
        </p:spPr>
        <p:txBody>
          <a:bodyPr wrap="square">
            <a:spAutoFit/>
          </a:bodyPr>
          <a:lstStyle/>
          <a:p>
            <a:r>
              <a:rPr lang="en-US" sz="1050" dirty="0" err="1">
                <a:effectLst/>
                <a:latin typeface="Arial" panose="020B0604020202020204" pitchFamily="34" charset="0"/>
                <a:cs typeface="Arial" panose="020B0604020202020204" pitchFamily="34" charset="0"/>
              </a:rPr>
              <a:t>Schmit</a:t>
            </a:r>
            <a:r>
              <a:rPr lang="en-US" sz="1050" dirty="0">
                <a:effectLst/>
                <a:latin typeface="Arial" panose="020B0604020202020204" pitchFamily="34" charset="0"/>
                <a:cs typeface="Arial" panose="020B0604020202020204" pitchFamily="34" charset="0"/>
              </a:rPr>
              <a:t> KJ, Garcia P, </a:t>
            </a:r>
            <a:r>
              <a:rPr lang="en-US" sz="1050" dirty="0" err="1">
                <a:effectLst/>
                <a:latin typeface="Arial" panose="020B0604020202020204" pitchFamily="34" charset="0"/>
                <a:cs typeface="Arial" panose="020B0604020202020204" pitchFamily="34" charset="0"/>
              </a:rPr>
              <a:t>Sciortino</a:t>
            </a:r>
            <a:r>
              <a:rPr lang="en-US" sz="1050" dirty="0">
                <a:effectLst/>
                <a:latin typeface="Arial" panose="020B0604020202020204" pitchFamily="34" charset="0"/>
                <a:cs typeface="Arial" panose="020B0604020202020204" pitchFamily="34" charset="0"/>
              </a:rPr>
              <a:t> A, et al. Fiber deprivation and microbiome-borne curli shift gut bacterial populations and accelerate disease in a mouse model of Parkinson’s disease. </a:t>
            </a:r>
            <a:r>
              <a:rPr lang="en-US" sz="1050" i="1" dirty="0">
                <a:effectLst/>
                <a:latin typeface="Arial" panose="020B0604020202020204" pitchFamily="34" charset="0"/>
                <a:cs typeface="Arial" panose="020B0604020202020204" pitchFamily="34" charset="0"/>
              </a:rPr>
              <a:t>Cell Reports</a:t>
            </a:r>
            <a:r>
              <a:rPr lang="en-US" sz="1050" dirty="0">
                <a:effectLst/>
                <a:latin typeface="Arial" panose="020B0604020202020204" pitchFamily="34" charset="0"/>
                <a:cs typeface="Arial" panose="020B0604020202020204" pitchFamily="34" charset="0"/>
              </a:rPr>
              <a:t>. 2023;42(9):113071. doi:</a:t>
            </a:r>
            <a:r>
              <a:rPr lang="en-US" sz="1050" dirty="0">
                <a:effectLst/>
                <a:latin typeface="Arial" panose="020B0604020202020204" pitchFamily="34" charset="0"/>
                <a:cs typeface="Arial" panose="020B0604020202020204" pitchFamily="34" charset="0"/>
                <a:hlinkClick r:id="rId3"/>
              </a:rPr>
              <a:t>10.1016/j.celrep.2023.113071</a:t>
            </a:r>
            <a:endParaRPr lang="en-US" sz="1050" dirty="0">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C5BEA65-2F42-6271-60EB-22DBDE683426}"/>
              </a:ext>
            </a:extLst>
          </p:cNvPr>
          <p:cNvSpPr/>
          <p:nvPr/>
        </p:nvSpPr>
        <p:spPr>
          <a:xfrm>
            <a:off x="3264062" y="99006"/>
            <a:ext cx="1388962" cy="5921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DA23DF-01C2-1120-CBAF-AF574A1F69AD}"/>
              </a:ext>
            </a:extLst>
          </p:cNvPr>
          <p:cNvSpPr/>
          <p:nvPr/>
        </p:nvSpPr>
        <p:spPr>
          <a:xfrm>
            <a:off x="1953610" y="23655"/>
            <a:ext cx="1481559" cy="5891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ilhouette of a person with a brain and an arrow around it&#10;&#10;Description automatically generated">
            <a:extLst>
              <a:ext uri="{FF2B5EF4-FFF2-40B4-BE49-F238E27FC236}">
                <a16:creationId xmlns:a16="http://schemas.microsoft.com/office/drawing/2014/main" id="{F02B373A-F22D-A175-C048-4EFFF9F37D78}"/>
              </a:ext>
            </a:extLst>
          </p:cNvPr>
          <p:cNvPicPr>
            <a:picLocks noChangeAspect="1"/>
          </p:cNvPicPr>
          <p:nvPr/>
        </p:nvPicPr>
        <p:blipFill>
          <a:blip r:embed="rId3"/>
          <a:stretch>
            <a:fillRect/>
          </a:stretch>
        </p:blipFill>
        <p:spPr>
          <a:xfrm>
            <a:off x="174067" y="5201498"/>
            <a:ext cx="1030419" cy="1066463"/>
          </a:xfrm>
          <a:prstGeom prst="rect">
            <a:avLst/>
          </a:prstGeom>
        </p:spPr>
      </p:pic>
      <p:sp>
        <p:nvSpPr>
          <p:cNvPr id="4" name="Slide Number Placeholder 3">
            <a:extLst>
              <a:ext uri="{FF2B5EF4-FFF2-40B4-BE49-F238E27FC236}">
                <a16:creationId xmlns:a16="http://schemas.microsoft.com/office/drawing/2014/main" id="{71B51079-BF10-EB78-4CC5-862D353B3C3F}"/>
              </a:ext>
            </a:extLst>
          </p:cNvPr>
          <p:cNvSpPr>
            <a:spLocks noGrp="1"/>
          </p:cNvSpPr>
          <p:nvPr>
            <p:ph type="sldNum" sz="quarter" idx="12"/>
          </p:nvPr>
        </p:nvSpPr>
        <p:spPr/>
        <p:txBody>
          <a:bodyPr/>
          <a:lstStyle/>
          <a:p>
            <a:fld id="{10D8DCB7-2AA2-A342-85CF-675D92F718BE}" type="slidenum">
              <a:rPr lang="en-US" smtClean="0"/>
              <a:t>26</a:t>
            </a:fld>
            <a:endParaRPr lang="en-US"/>
          </a:p>
        </p:txBody>
      </p:sp>
      <p:sp>
        <p:nvSpPr>
          <p:cNvPr id="9" name="Down Arrow 8">
            <a:extLst>
              <a:ext uri="{FF2B5EF4-FFF2-40B4-BE49-F238E27FC236}">
                <a16:creationId xmlns:a16="http://schemas.microsoft.com/office/drawing/2014/main" id="{0DBAF011-D609-E26C-ED74-E25B1D22916F}"/>
              </a:ext>
            </a:extLst>
          </p:cNvPr>
          <p:cNvSpPr/>
          <p:nvPr/>
        </p:nvSpPr>
        <p:spPr>
          <a:xfrm>
            <a:off x="1921973" y="1281646"/>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F44637B2-759A-CD46-027E-BF318C80B124}"/>
              </a:ext>
            </a:extLst>
          </p:cNvPr>
          <p:cNvSpPr/>
          <p:nvPr/>
        </p:nvSpPr>
        <p:spPr>
          <a:xfrm rot="10800000">
            <a:off x="4601384" y="1210964"/>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9B29F4D3-E294-82C5-1D07-5DDC01541DE0}"/>
              </a:ext>
            </a:extLst>
          </p:cNvPr>
          <p:cNvSpPr/>
          <p:nvPr/>
        </p:nvSpPr>
        <p:spPr>
          <a:xfrm rot="10800000">
            <a:off x="7627088" y="1210965"/>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703AC730-0B16-85DC-CE33-4BCED7D08C9F}"/>
              </a:ext>
            </a:extLst>
          </p:cNvPr>
          <p:cNvSpPr/>
          <p:nvPr/>
        </p:nvSpPr>
        <p:spPr>
          <a:xfrm rot="10800000">
            <a:off x="10420458" y="1189230"/>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colored rectangles&#10;&#10;Description automatically generated">
            <a:extLst>
              <a:ext uri="{FF2B5EF4-FFF2-40B4-BE49-F238E27FC236}">
                <a16:creationId xmlns:a16="http://schemas.microsoft.com/office/drawing/2014/main" id="{C01C755D-305C-8C6F-4373-31731F2B36DE}"/>
              </a:ext>
            </a:extLst>
          </p:cNvPr>
          <p:cNvPicPr>
            <a:picLocks noChangeAspect="1"/>
          </p:cNvPicPr>
          <p:nvPr/>
        </p:nvPicPr>
        <p:blipFill>
          <a:blip r:embed="rId4"/>
          <a:stretch>
            <a:fillRect/>
          </a:stretch>
        </p:blipFill>
        <p:spPr>
          <a:xfrm>
            <a:off x="371500" y="1805690"/>
            <a:ext cx="11646433" cy="4694096"/>
          </a:xfrm>
          <a:prstGeom prst="rect">
            <a:avLst/>
          </a:prstGeom>
        </p:spPr>
      </p:pic>
      <p:sp>
        <p:nvSpPr>
          <p:cNvPr id="2" name="TextBox 1">
            <a:extLst>
              <a:ext uri="{FF2B5EF4-FFF2-40B4-BE49-F238E27FC236}">
                <a16:creationId xmlns:a16="http://schemas.microsoft.com/office/drawing/2014/main" id="{161233E9-CEAA-8D00-51C0-71A928253D7F}"/>
              </a:ext>
            </a:extLst>
          </p:cNvPr>
          <p:cNvSpPr txBox="1"/>
          <p:nvPr/>
        </p:nvSpPr>
        <p:spPr>
          <a:xfrm>
            <a:off x="1995309" y="6277302"/>
            <a:ext cx="5212150" cy="523220"/>
          </a:xfrm>
          <a:prstGeom prst="rect">
            <a:avLst/>
          </a:prstGeom>
          <a:noFill/>
        </p:spPr>
        <p:txBody>
          <a:bodyPr wrap="square" rtlCol="0">
            <a:spAutoFit/>
          </a:bodyPr>
          <a:lstStyle/>
          <a:p>
            <a:pPr algn="ctr"/>
            <a:r>
              <a:rPr lang="en-US" sz="2800" dirty="0">
                <a:latin typeface="Amaranth" panose="02000503050000020004" pitchFamily="2" charset="77"/>
              </a:rPr>
              <a:t>Ex vivo fermentation reactions</a:t>
            </a:r>
          </a:p>
        </p:txBody>
      </p:sp>
      <p:pic>
        <p:nvPicPr>
          <p:cNvPr id="6" name="Picture 5">
            <a:extLst>
              <a:ext uri="{FF2B5EF4-FFF2-40B4-BE49-F238E27FC236}">
                <a16:creationId xmlns:a16="http://schemas.microsoft.com/office/drawing/2014/main" id="{2B38CCA7-85CD-D4E2-C984-C864D4C76E1C}"/>
              </a:ext>
            </a:extLst>
          </p:cNvPr>
          <p:cNvPicPr>
            <a:picLocks noChangeAspect="1"/>
          </p:cNvPicPr>
          <p:nvPr/>
        </p:nvPicPr>
        <p:blipFill>
          <a:blip r:embed="rId5"/>
          <a:stretch>
            <a:fillRect/>
          </a:stretch>
        </p:blipFill>
        <p:spPr>
          <a:xfrm>
            <a:off x="58068" y="5950298"/>
            <a:ext cx="1262418" cy="1134526"/>
          </a:xfrm>
          <a:prstGeom prst="rect">
            <a:avLst/>
          </a:prstGeom>
        </p:spPr>
      </p:pic>
      <p:sp>
        <p:nvSpPr>
          <p:cNvPr id="8" name="Title 11">
            <a:extLst>
              <a:ext uri="{FF2B5EF4-FFF2-40B4-BE49-F238E27FC236}">
                <a16:creationId xmlns:a16="http://schemas.microsoft.com/office/drawing/2014/main" id="{C62F8272-1A37-3CBF-DC03-84EFC9A66FF3}"/>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NeuroFiber with PD microbiota</a:t>
            </a:r>
          </a:p>
        </p:txBody>
      </p:sp>
    </p:spTree>
    <p:extLst>
      <p:ext uri="{BB962C8B-B14F-4D97-AF65-F5344CB8AC3E}">
        <p14:creationId xmlns:p14="http://schemas.microsoft.com/office/powerpoint/2010/main" val="1670755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05952-2753-FD19-AF72-839B8304998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D18006-8020-0AEB-5627-769B0208390A}"/>
              </a:ext>
            </a:extLst>
          </p:cNvPr>
          <p:cNvSpPr>
            <a:spLocks noGrp="1"/>
          </p:cNvSpPr>
          <p:nvPr>
            <p:ph type="sldNum" sz="quarter" idx="12"/>
          </p:nvPr>
        </p:nvSpPr>
        <p:spPr/>
        <p:txBody>
          <a:bodyPr/>
          <a:lstStyle/>
          <a:p>
            <a:fld id="{10D8DCB7-2AA2-A342-85CF-675D92F718BE}" type="slidenum">
              <a:rPr lang="en-US" smtClean="0"/>
              <a:t>27</a:t>
            </a:fld>
            <a:endParaRPr lang="en-US"/>
          </a:p>
        </p:txBody>
      </p:sp>
      <p:sp>
        <p:nvSpPr>
          <p:cNvPr id="20" name="Title 11">
            <a:extLst>
              <a:ext uri="{FF2B5EF4-FFF2-40B4-BE49-F238E27FC236}">
                <a16:creationId xmlns:a16="http://schemas.microsoft.com/office/drawing/2014/main" id="{B9DB636E-7150-145F-4228-DA2578EF15B7}"/>
              </a:ext>
            </a:extLst>
          </p:cNvPr>
          <p:cNvSpPr>
            <a:spLocks noGrp="1"/>
          </p:cNvSpPr>
          <p:nvPr>
            <p:ph type="title"/>
          </p:nvPr>
        </p:nvSpPr>
        <p:spPr>
          <a:xfrm>
            <a:off x="-28905" y="136525"/>
            <a:ext cx="12220905" cy="1306023"/>
          </a:xfrm>
        </p:spPr>
        <p:txBody>
          <a:bodyPr>
            <a:noAutofit/>
          </a:bodyPr>
          <a:lstStyle/>
          <a:p>
            <a:pPr algn="ctr"/>
            <a:r>
              <a:rPr lang="en-US" sz="4800" dirty="0">
                <a:latin typeface="Amaranth" panose="02000503050000020004" pitchFamily="2" charset="77"/>
              </a:rPr>
              <a:t>Clinical Trials with Prebiotic Fiber Interventions</a:t>
            </a:r>
          </a:p>
        </p:txBody>
      </p:sp>
      <p:sp>
        <p:nvSpPr>
          <p:cNvPr id="5" name="TextBox 4">
            <a:extLst>
              <a:ext uri="{FF2B5EF4-FFF2-40B4-BE49-F238E27FC236}">
                <a16:creationId xmlns:a16="http://schemas.microsoft.com/office/drawing/2014/main" id="{6660CBA7-4868-B0DA-59B3-01D22C70B0D0}"/>
              </a:ext>
            </a:extLst>
          </p:cNvPr>
          <p:cNvSpPr txBox="1"/>
          <p:nvPr/>
        </p:nvSpPr>
        <p:spPr>
          <a:xfrm>
            <a:off x="-28905" y="1197392"/>
            <a:ext cx="9055684" cy="954107"/>
          </a:xfrm>
          <a:prstGeom prst="rect">
            <a:avLst/>
          </a:prstGeom>
          <a:noFill/>
        </p:spPr>
        <p:txBody>
          <a:bodyPr wrap="none" rtlCol="0">
            <a:spAutoFit/>
          </a:bodyPr>
          <a:lstStyle/>
          <a:p>
            <a:r>
              <a:rPr lang="en-US" sz="2800" dirty="0">
                <a:latin typeface="Amaranth" panose="02000503050000020004" pitchFamily="2" charset="77"/>
                <a:cs typeface="Biome" panose="020B0503030204020804" pitchFamily="34" charset="0"/>
              </a:rPr>
              <a:t>10 days prebiotic bar </a:t>
            </a:r>
          </a:p>
          <a:p>
            <a:r>
              <a:rPr lang="en-US" sz="2800" dirty="0">
                <a:latin typeface="Amaranth" panose="02000503050000020004" pitchFamily="2" charset="77"/>
                <a:cs typeface="Biome" panose="020B0503030204020804" pitchFamily="34" charset="0"/>
              </a:rPr>
              <a:t>(resistant starch, rice bran, resistant maltodextrin, inulin)</a:t>
            </a:r>
          </a:p>
        </p:txBody>
      </p:sp>
      <p:pic>
        <p:nvPicPr>
          <p:cNvPr id="8" name="Picture 7" descr="A group of colorful squares&#10;&#10;Description automatically generated with medium confidence">
            <a:extLst>
              <a:ext uri="{FF2B5EF4-FFF2-40B4-BE49-F238E27FC236}">
                <a16:creationId xmlns:a16="http://schemas.microsoft.com/office/drawing/2014/main" id="{EDCE0D89-0EBE-C662-B463-CBE860745D78}"/>
              </a:ext>
            </a:extLst>
          </p:cNvPr>
          <p:cNvPicPr>
            <a:picLocks noChangeAspect="1"/>
          </p:cNvPicPr>
          <p:nvPr/>
        </p:nvPicPr>
        <p:blipFill>
          <a:blip r:embed="rId3"/>
          <a:srcRect t="58412"/>
          <a:stretch/>
        </p:blipFill>
        <p:spPr>
          <a:xfrm>
            <a:off x="193364" y="2053143"/>
            <a:ext cx="11776366" cy="4396110"/>
          </a:xfrm>
          <a:prstGeom prst="rect">
            <a:avLst/>
          </a:prstGeom>
        </p:spPr>
      </p:pic>
      <p:sp>
        <p:nvSpPr>
          <p:cNvPr id="2" name="TextBox 1">
            <a:extLst>
              <a:ext uri="{FF2B5EF4-FFF2-40B4-BE49-F238E27FC236}">
                <a16:creationId xmlns:a16="http://schemas.microsoft.com/office/drawing/2014/main" id="{3CF4E1C8-9A3F-D9CA-19BB-EA636C02F2BB}"/>
              </a:ext>
            </a:extLst>
          </p:cNvPr>
          <p:cNvSpPr txBox="1"/>
          <p:nvPr/>
        </p:nvSpPr>
        <p:spPr>
          <a:xfrm>
            <a:off x="4255538" y="2151499"/>
            <a:ext cx="2438488" cy="584775"/>
          </a:xfrm>
          <a:prstGeom prst="rect">
            <a:avLst/>
          </a:prstGeom>
          <a:noFill/>
        </p:spPr>
        <p:txBody>
          <a:bodyPr wrap="none" rtlCol="0">
            <a:spAutoFit/>
          </a:bodyPr>
          <a:lstStyle/>
          <a:p>
            <a:r>
              <a:rPr lang="en-US" sz="3200" dirty="0">
                <a:latin typeface="Amaranth" panose="02000503050000020004" pitchFamily="2" charset="77"/>
              </a:rPr>
              <a:t>Plasma SCFA</a:t>
            </a:r>
          </a:p>
        </p:txBody>
      </p:sp>
      <p:sp>
        <p:nvSpPr>
          <p:cNvPr id="6" name="TextBox 5">
            <a:extLst>
              <a:ext uri="{FF2B5EF4-FFF2-40B4-BE49-F238E27FC236}">
                <a16:creationId xmlns:a16="http://schemas.microsoft.com/office/drawing/2014/main" id="{9144ED57-0644-9578-CEB7-65BBACF9543E}"/>
              </a:ext>
            </a:extLst>
          </p:cNvPr>
          <p:cNvSpPr txBox="1"/>
          <p:nvPr/>
        </p:nvSpPr>
        <p:spPr>
          <a:xfrm>
            <a:off x="0" y="6350896"/>
            <a:ext cx="10178337" cy="415498"/>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Hall DA, Voigt RM, Cantu-Jungles TM, et al. An open label, non-randomized study assessing a prebiotic fiber intervention in a small cohort of Parkinson’s disease participants. </a:t>
            </a:r>
            <a:r>
              <a:rPr lang="en-US" sz="1050" i="1" dirty="0">
                <a:effectLst/>
                <a:latin typeface="Arial" panose="020B0604020202020204" pitchFamily="34" charset="0"/>
                <a:cs typeface="Arial" panose="020B0604020202020204" pitchFamily="34" charset="0"/>
              </a:rPr>
              <a:t>Nat </a:t>
            </a:r>
            <a:r>
              <a:rPr lang="en-US" sz="1050" i="1" dirty="0" err="1">
                <a:effectLst/>
                <a:latin typeface="Arial" panose="020B0604020202020204" pitchFamily="34" charset="0"/>
                <a:cs typeface="Arial" panose="020B0604020202020204" pitchFamily="34" charset="0"/>
              </a:rPr>
              <a:t>Commun</a:t>
            </a:r>
            <a:r>
              <a:rPr lang="en-US" sz="1050" dirty="0">
                <a:effectLst/>
                <a:latin typeface="Arial" panose="020B0604020202020204" pitchFamily="34" charset="0"/>
                <a:cs typeface="Arial" panose="020B0604020202020204" pitchFamily="34" charset="0"/>
              </a:rPr>
              <a:t>. 2023;14(1):926. doi:</a:t>
            </a:r>
            <a:r>
              <a:rPr lang="en-US" sz="1050" dirty="0">
                <a:effectLst/>
                <a:latin typeface="Arial" panose="020B0604020202020204" pitchFamily="34" charset="0"/>
                <a:cs typeface="Arial" panose="020B0604020202020204" pitchFamily="34" charset="0"/>
                <a:hlinkClick r:id="rId4"/>
              </a:rPr>
              <a:t>10.1038/s41467-023-36497-x</a:t>
            </a:r>
            <a:endParaRPr lang="en-US" sz="105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144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92EE82-FA15-EE7F-1DCC-D8D0051E0D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27F133-FBB3-25F1-208C-683FF04F95CD}"/>
              </a:ext>
            </a:extLst>
          </p:cNvPr>
          <p:cNvSpPr>
            <a:spLocks noGrp="1"/>
          </p:cNvSpPr>
          <p:nvPr>
            <p:ph type="sldNum" sz="quarter" idx="12"/>
          </p:nvPr>
        </p:nvSpPr>
        <p:spPr/>
        <p:txBody>
          <a:bodyPr/>
          <a:lstStyle/>
          <a:p>
            <a:fld id="{10D8DCB7-2AA2-A342-85CF-675D92F718BE}" type="slidenum">
              <a:rPr lang="en-US" smtClean="0"/>
              <a:t>28</a:t>
            </a:fld>
            <a:endParaRPr lang="en-US"/>
          </a:p>
        </p:txBody>
      </p:sp>
      <p:sp>
        <p:nvSpPr>
          <p:cNvPr id="3" name="TextBox 2">
            <a:extLst>
              <a:ext uri="{FF2B5EF4-FFF2-40B4-BE49-F238E27FC236}">
                <a16:creationId xmlns:a16="http://schemas.microsoft.com/office/drawing/2014/main" id="{BA11223F-FEEF-4A7E-B9AB-6AF0666FCBC5}"/>
              </a:ext>
            </a:extLst>
          </p:cNvPr>
          <p:cNvSpPr txBox="1"/>
          <p:nvPr/>
        </p:nvSpPr>
        <p:spPr>
          <a:xfrm>
            <a:off x="0" y="6350896"/>
            <a:ext cx="10178337" cy="415498"/>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Hall DA, Voigt RM, Cantu-Jungles TM, et al. An open label, non-randomized study assessing a prebiotic fiber intervention in a small cohort of Parkinson’s disease participants. </a:t>
            </a:r>
            <a:r>
              <a:rPr lang="en-US" sz="1050" i="1" dirty="0">
                <a:effectLst/>
                <a:latin typeface="Arial" panose="020B0604020202020204" pitchFamily="34" charset="0"/>
                <a:cs typeface="Arial" panose="020B0604020202020204" pitchFamily="34" charset="0"/>
              </a:rPr>
              <a:t>Nat </a:t>
            </a:r>
            <a:r>
              <a:rPr lang="en-US" sz="1050" i="1" dirty="0" err="1">
                <a:effectLst/>
                <a:latin typeface="Arial" panose="020B0604020202020204" pitchFamily="34" charset="0"/>
                <a:cs typeface="Arial" panose="020B0604020202020204" pitchFamily="34" charset="0"/>
              </a:rPr>
              <a:t>Commun</a:t>
            </a:r>
            <a:r>
              <a:rPr lang="en-US" sz="1050" dirty="0">
                <a:effectLst/>
                <a:latin typeface="Arial" panose="020B0604020202020204" pitchFamily="34" charset="0"/>
                <a:cs typeface="Arial" panose="020B0604020202020204" pitchFamily="34" charset="0"/>
              </a:rPr>
              <a:t>. 2023;14(1):926. doi:</a:t>
            </a:r>
            <a:r>
              <a:rPr lang="en-US" sz="1050" dirty="0">
                <a:effectLst/>
                <a:latin typeface="Arial" panose="020B0604020202020204" pitchFamily="34" charset="0"/>
                <a:cs typeface="Arial" panose="020B0604020202020204" pitchFamily="34" charset="0"/>
                <a:hlinkClick r:id="rId3"/>
              </a:rPr>
              <a:t>10.1038/s41467-023-36497-x</a:t>
            </a:r>
            <a:endParaRPr lang="en-US" sz="1050" dirty="0">
              <a:effectLst/>
              <a:latin typeface="Arial" panose="020B0604020202020204" pitchFamily="34" charset="0"/>
              <a:cs typeface="Arial" panose="020B0604020202020204" pitchFamily="34" charset="0"/>
            </a:endParaRPr>
          </a:p>
        </p:txBody>
      </p:sp>
      <p:pic>
        <p:nvPicPr>
          <p:cNvPr id="17" name="Picture 16" descr="A group of orange and blue rectangles&#10;&#10;Description automatically generated">
            <a:extLst>
              <a:ext uri="{FF2B5EF4-FFF2-40B4-BE49-F238E27FC236}">
                <a16:creationId xmlns:a16="http://schemas.microsoft.com/office/drawing/2014/main" id="{2CA02A16-D3B1-D655-8394-4CF8C1C564D6}"/>
              </a:ext>
            </a:extLst>
          </p:cNvPr>
          <p:cNvPicPr>
            <a:picLocks noChangeAspect="1"/>
          </p:cNvPicPr>
          <p:nvPr/>
        </p:nvPicPr>
        <p:blipFill>
          <a:blip r:embed="rId4"/>
          <a:srcRect l="50102" b="61690"/>
          <a:stretch/>
        </p:blipFill>
        <p:spPr>
          <a:xfrm>
            <a:off x="1702007" y="1865853"/>
            <a:ext cx="8759080" cy="4440124"/>
          </a:xfrm>
          <a:prstGeom prst="rect">
            <a:avLst/>
          </a:prstGeom>
        </p:spPr>
      </p:pic>
      <p:sp>
        <p:nvSpPr>
          <p:cNvPr id="23" name="Title 11">
            <a:extLst>
              <a:ext uri="{FF2B5EF4-FFF2-40B4-BE49-F238E27FC236}">
                <a16:creationId xmlns:a16="http://schemas.microsoft.com/office/drawing/2014/main" id="{F915404D-A149-52B6-D213-66FACE3D4AE9}"/>
              </a:ext>
            </a:extLst>
          </p:cNvPr>
          <p:cNvSpPr>
            <a:spLocks noGrp="1"/>
          </p:cNvSpPr>
          <p:nvPr>
            <p:ph type="title"/>
          </p:nvPr>
        </p:nvSpPr>
        <p:spPr>
          <a:xfrm>
            <a:off x="-28905" y="136525"/>
            <a:ext cx="12220905" cy="1306023"/>
          </a:xfrm>
        </p:spPr>
        <p:txBody>
          <a:bodyPr>
            <a:noAutofit/>
          </a:bodyPr>
          <a:lstStyle/>
          <a:p>
            <a:pPr algn="ctr"/>
            <a:r>
              <a:rPr lang="en-US" sz="4800" dirty="0">
                <a:latin typeface="Amaranth" panose="02000503050000020004" pitchFamily="2" charset="77"/>
              </a:rPr>
              <a:t>Clinical Trials with Prebiotic Fiber Interventions</a:t>
            </a:r>
          </a:p>
        </p:txBody>
      </p:sp>
      <p:sp>
        <p:nvSpPr>
          <p:cNvPr id="2" name="TextBox 1">
            <a:extLst>
              <a:ext uri="{FF2B5EF4-FFF2-40B4-BE49-F238E27FC236}">
                <a16:creationId xmlns:a16="http://schemas.microsoft.com/office/drawing/2014/main" id="{BE80B011-EA2F-8D27-B930-9CD99E512A8E}"/>
              </a:ext>
            </a:extLst>
          </p:cNvPr>
          <p:cNvSpPr txBox="1"/>
          <p:nvPr/>
        </p:nvSpPr>
        <p:spPr>
          <a:xfrm>
            <a:off x="-28905" y="937728"/>
            <a:ext cx="10201832" cy="1077218"/>
          </a:xfrm>
          <a:prstGeom prst="rect">
            <a:avLst/>
          </a:prstGeom>
          <a:noFill/>
        </p:spPr>
        <p:txBody>
          <a:bodyPr wrap="none" rtlCol="0">
            <a:spAutoFit/>
          </a:bodyPr>
          <a:lstStyle/>
          <a:p>
            <a:r>
              <a:rPr lang="en-US" sz="3200" dirty="0">
                <a:latin typeface="Amaranth" panose="02000503050000020004" pitchFamily="2" charset="77"/>
                <a:cs typeface="Biome" panose="020B0503030204020804" pitchFamily="34" charset="0"/>
              </a:rPr>
              <a:t>10 days prebiotic bar </a:t>
            </a:r>
          </a:p>
          <a:p>
            <a:r>
              <a:rPr lang="en-US" sz="3200" dirty="0">
                <a:latin typeface="Amaranth" panose="02000503050000020004" pitchFamily="2" charset="77"/>
                <a:cs typeface="Biome" panose="020B0503030204020804" pitchFamily="34" charset="0"/>
              </a:rPr>
              <a:t>(resistant starch, rice bran, resistant maltodextrin, inulin)</a:t>
            </a:r>
          </a:p>
        </p:txBody>
      </p:sp>
    </p:spTree>
    <p:extLst>
      <p:ext uri="{BB962C8B-B14F-4D97-AF65-F5344CB8AC3E}">
        <p14:creationId xmlns:p14="http://schemas.microsoft.com/office/powerpoint/2010/main" val="3133689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57F6C-2AC7-42E7-79C5-B288C33872D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884DE8-05C7-824C-4BC7-CAD13F2F6EA6}"/>
              </a:ext>
            </a:extLst>
          </p:cNvPr>
          <p:cNvSpPr>
            <a:spLocks noGrp="1"/>
          </p:cNvSpPr>
          <p:nvPr>
            <p:ph type="sldNum" sz="quarter" idx="12"/>
          </p:nvPr>
        </p:nvSpPr>
        <p:spPr/>
        <p:txBody>
          <a:bodyPr/>
          <a:lstStyle/>
          <a:p>
            <a:fld id="{10D8DCB7-2AA2-A342-85CF-675D92F718BE}" type="slidenum">
              <a:rPr lang="en-US" smtClean="0"/>
              <a:t>29</a:t>
            </a:fld>
            <a:endParaRPr lang="en-US"/>
          </a:p>
        </p:txBody>
      </p:sp>
      <p:pic>
        <p:nvPicPr>
          <p:cNvPr id="17" name="Picture 16" descr="A group of orange and blue rectangles&#10;&#10;Description automatically generated">
            <a:extLst>
              <a:ext uri="{FF2B5EF4-FFF2-40B4-BE49-F238E27FC236}">
                <a16:creationId xmlns:a16="http://schemas.microsoft.com/office/drawing/2014/main" id="{C829FCB4-33A4-D6C5-E943-9EA16E6171A3}"/>
              </a:ext>
            </a:extLst>
          </p:cNvPr>
          <p:cNvPicPr>
            <a:picLocks noChangeAspect="1"/>
          </p:cNvPicPr>
          <p:nvPr/>
        </p:nvPicPr>
        <p:blipFill>
          <a:blip r:embed="rId3"/>
          <a:srcRect r="48147" b="61690"/>
          <a:stretch/>
        </p:blipFill>
        <p:spPr>
          <a:xfrm>
            <a:off x="1420091" y="2014946"/>
            <a:ext cx="8562109" cy="4176601"/>
          </a:xfrm>
          <a:prstGeom prst="rect">
            <a:avLst/>
          </a:prstGeom>
        </p:spPr>
      </p:pic>
      <p:sp>
        <p:nvSpPr>
          <p:cNvPr id="23" name="Title 11">
            <a:extLst>
              <a:ext uri="{FF2B5EF4-FFF2-40B4-BE49-F238E27FC236}">
                <a16:creationId xmlns:a16="http://schemas.microsoft.com/office/drawing/2014/main" id="{18B6C145-4CC9-FAB7-09AD-27027A7319A5}"/>
              </a:ext>
            </a:extLst>
          </p:cNvPr>
          <p:cNvSpPr>
            <a:spLocks noGrp="1"/>
          </p:cNvSpPr>
          <p:nvPr>
            <p:ph type="title"/>
          </p:nvPr>
        </p:nvSpPr>
        <p:spPr>
          <a:xfrm>
            <a:off x="-28905" y="136525"/>
            <a:ext cx="12220905" cy="1306023"/>
          </a:xfrm>
        </p:spPr>
        <p:txBody>
          <a:bodyPr>
            <a:noAutofit/>
          </a:bodyPr>
          <a:lstStyle/>
          <a:p>
            <a:pPr algn="ctr"/>
            <a:r>
              <a:rPr lang="en-US" sz="4800" dirty="0">
                <a:latin typeface="Amaranth" panose="02000503050000020004" pitchFamily="2" charset="77"/>
              </a:rPr>
              <a:t>Clinical Trials with Prebiotic Fiber Interventions</a:t>
            </a:r>
          </a:p>
        </p:txBody>
      </p:sp>
      <p:sp>
        <p:nvSpPr>
          <p:cNvPr id="2" name="TextBox 1">
            <a:extLst>
              <a:ext uri="{FF2B5EF4-FFF2-40B4-BE49-F238E27FC236}">
                <a16:creationId xmlns:a16="http://schemas.microsoft.com/office/drawing/2014/main" id="{724F4B05-D481-D203-82F3-17F3849D732A}"/>
              </a:ext>
            </a:extLst>
          </p:cNvPr>
          <p:cNvSpPr txBox="1"/>
          <p:nvPr/>
        </p:nvSpPr>
        <p:spPr>
          <a:xfrm>
            <a:off x="0" y="6350896"/>
            <a:ext cx="10178337" cy="415498"/>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Hall DA, Voigt RM, Cantu-Jungles TM, et al. An open label, non-randomized study assessing a prebiotic fiber intervention in a small cohort of Parkinson’s disease participants. </a:t>
            </a:r>
            <a:r>
              <a:rPr lang="en-US" sz="1050" i="1" dirty="0">
                <a:effectLst/>
                <a:latin typeface="Arial" panose="020B0604020202020204" pitchFamily="34" charset="0"/>
                <a:cs typeface="Arial" panose="020B0604020202020204" pitchFamily="34" charset="0"/>
              </a:rPr>
              <a:t>Nat </a:t>
            </a:r>
            <a:r>
              <a:rPr lang="en-US" sz="1050" i="1" dirty="0" err="1">
                <a:effectLst/>
                <a:latin typeface="Arial" panose="020B0604020202020204" pitchFamily="34" charset="0"/>
                <a:cs typeface="Arial" panose="020B0604020202020204" pitchFamily="34" charset="0"/>
              </a:rPr>
              <a:t>Commun</a:t>
            </a:r>
            <a:r>
              <a:rPr lang="en-US" sz="1050" dirty="0">
                <a:effectLst/>
                <a:latin typeface="Arial" panose="020B0604020202020204" pitchFamily="34" charset="0"/>
                <a:cs typeface="Arial" panose="020B0604020202020204" pitchFamily="34" charset="0"/>
              </a:rPr>
              <a:t>. 2023;14(1):926. doi:</a:t>
            </a:r>
            <a:r>
              <a:rPr lang="en-US" sz="1050" dirty="0">
                <a:effectLst/>
                <a:latin typeface="Arial" panose="020B0604020202020204" pitchFamily="34" charset="0"/>
                <a:cs typeface="Arial" panose="020B0604020202020204" pitchFamily="34" charset="0"/>
                <a:hlinkClick r:id="rId4"/>
              </a:rPr>
              <a:t>10.1038/s41467-023-36497-x</a:t>
            </a:r>
            <a:endParaRPr lang="en-US" sz="105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B7ABE4F-E6AD-71B6-1214-371F67277EC4}"/>
              </a:ext>
            </a:extLst>
          </p:cNvPr>
          <p:cNvSpPr txBox="1"/>
          <p:nvPr/>
        </p:nvSpPr>
        <p:spPr>
          <a:xfrm>
            <a:off x="-28905" y="1197392"/>
            <a:ext cx="9055684" cy="954107"/>
          </a:xfrm>
          <a:prstGeom prst="rect">
            <a:avLst/>
          </a:prstGeom>
          <a:noFill/>
        </p:spPr>
        <p:txBody>
          <a:bodyPr wrap="none" rtlCol="0">
            <a:spAutoFit/>
          </a:bodyPr>
          <a:lstStyle/>
          <a:p>
            <a:r>
              <a:rPr lang="en-US" sz="2800" dirty="0">
                <a:latin typeface="Amaranth" panose="02000503050000020004" pitchFamily="2" charset="77"/>
                <a:cs typeface="Biome" panose="020B0503030204020804" pitchFamily="34" charset="0"/>
              </a:rPr>
              <a:t>10 days prebiotic bar </a:t>
            </a:r>
          </a:p>
          <a:p>
            <a:r>
              <a:rPr lang="en-US" sz="2800" dirty="0">
                <a:latin typeface="Amaranth" panose="02000503050000020004" pitchFamily="2" charset="77"/>
                <a:cs typeface="Biome" panose="020B0503030204020804" pitchFamily="34" charset="0"/>
              </a:rPr>
              <a:t>(resistant starch, rice bran, resistant maltodextrin, inulin)</a:t>
            </a:r>
          </a:p>
        </p:txBody>
      </p:sp>
    </p:spTree>
    <p:extLst>
      <p:ext uri="{BB962C8B-B14F-4D97-AF65-F5344CB8AC3E}">
        <p14:creationId xmlns:p14="http://schemas.microsoft.com/office/powerpoint/2010/main" val="349880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5CED8-E781-2162-DECA-DC78FFF83FBF}"/>
            </a:ext>
          </a:extLst>
        </p:cNvPr>
        <p:cNvGrpSpPr/>
        <p:nvPr/>
      </p:nvGrpSpPr>
      <p:grpSpPr>
        <a:xfrm>
          <a:off x="0" y="0"/>
          <a:ext cx="0" cy="0"/>
          <a:chOff x="0" y="0"/>
          <a:chExt cx="0" cy="0"/>
        </a:xfrm>
      </p:grpSpPr>
      <p:sp>
        <p:nvSpPr>
          <p:cNvPr id="21" name="Slide Number Placeholder 9">
            <a:extLst>
              <a:ext uri="{FF2B5EF4-FFF2-40B4-BE49-F238E27FC236}">
                <a16:creationId xmlns:a16="http://schemas.microsoft.com/office/drawing/2014/main" id="{310E84BB-382E-424E-5236-FCD3A0D28409}"/>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3</a:t>
            </a:fld>
            <a:endParaRPr lang="en-US" dirty="0"/>
          </a:p>
        </p:txBody>
      </p:sp>
      <p:pic>
        <p:nvPicPr>
          <p:cNvPr id="17" name="Picture 16" descr="A diagram of a human body&#10;&#10;Description automatically generated">
            <a:extLst>
              <a:ext uri="{FF2B5EF4-FFF2-40B4-BE49-F238E27FC236}">
                <a16:creationId xmlns:a16="http://schemas.microsoft.com/office/drawing/2014/main" id="{339E9110-4462-F01A-8B6C-EA574AE5E362}"/>
              </a:ext>
            </a:extLst>
          </p:cNvPr>
          <p:cNvPicPr>
            <a:picLocks noChangeAspect="1"/>
          </p:cNvPicPr>
          <p:nvPr/>
        </p:nvPicPr>
        <p:blipFill>
          <a:blip r:embed="rId2"/>
          <a:srcRect l="20841" t="20155" r="20372" b="21861"/>
          <a:stretch/>
        </p:blipFill>
        <p:spPr>
          <a:xfrm>
            <a:off x="239377" y="1188112"/>
            <a:ext cx="4131573" cy="5273750"/>
          </a:xfrm>
          <a:prstGeom prst="rect">
            <a:avLst/>
          </a:prstGeom>
        </p:spPr>
      </p:pic>
      <p:sp>
        <p:nvSpPr>
          <p:cNvPr id="20" name="Title 11">
            <a:extLst>
              <a:ext uri="{FF2B5EF4-FFF2-40B4-BE49-F238E27FC236}">
                <a16:creationId xmlns:a16="http://schemas.microsoft.com/office/drawing/2014/main" id="{C6062A27-0AA1-1661-71FC-4D09686F1EC2}"/>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The Gut-Microbiome-Brain Axis</a:t>
            </a:r>
          </a:p>
        </p:txBody>
      </p:sp>
      <p:sp>
        <p:nvSpPr>
          <p:cNvPr id="22" name="TextBox 21">
            <a:extLst>
              <a:ext uri="{FF2B5EF4-FFF2-40B4-BE49-F238E27FC236}">
                <a16:creationId xmlns:a16="http://schemas.microsoft.com/office/drawing/2014/main" id="{3458BC16-FC62-87E2-53A0-B1EE1E6EFA34}"/>
              </a:ext>
            </a:extLst>
          </p:cNvPr>
          <p:cNvSpPr txBox="1"/>
          <p:nvPr/>
        </p:nvSpPr>
        <p:spPr>
          <a:xfrm>
            <a:off x="3742153" y="1471469"/>
            <a:ext cx="8137164" cy="1323439"/>
          </a:xfrm>
          <a:prstGeom prst="rect">
            <a:avLst/>
          </a:prstGeom>
          <a:noFill/>
        </p:spPr>
        <p:txBody>
          <a:bodyPr wrap="none" rtlCol="0">
            <a:spAutoFit/>
          </a:bodyPr>
          <a:lstStyle/>
          <a:p>
            <a:r>
              <a:rPr lang="en-US" sz="4000" dirty="0">
                <a:latin typeface="Amaranth" panose="02000503050000020004" pitchFamily="2" charset="77"/>
              </a:rPr>
              <a:t>What if this connection is disrupted?</a:t>
            </a:r>
          </a:p>
          <a:p>
            <a:endParaRPr lang="en-US" sz="4000" dirty="0">
              <a:latin typeface="Amaranth" panose="02000503050000020004" pitchFamily="2" charset="77"/>
            </a:endParaRPr>
          </a:p>
        </p:txBody>
      </p:sp>
      <p:sp>
        <p:nvSpPr>
          <p:cNvPr id="23" name="TextBox 22">
            <a:extLst>
              <a:ext uri="{FF2B5EF4-FFF2-40B4-BE49-F238E27FC236}">
                <a16:creationId xmlns:a16="http://schemas.microsoft.com/office/drawing/2014/main" id="{CEE2E386-67FB-0C4C-11AE-069D888CDBA2}"/>
              </a:ext>
            </a:extLst>
          </p:cNvPr>
          <p:cNvSpPr txBox="1"/>
          <p:nvPr/>
        </p:nvSpPr>
        <p:spPr>
          <a:xfrm>
            <a:off x="5480280" y="2148598"/>
            <a:ext cx="3544560" cy="1569660"/>
          </a:xfrm>
          <a:prstGeom prst="rect">
            <a:avLst/>
          </a:prstGeom>
          <a:noFill/>
        </p:spPr>
        <p:txBody>
          <a:bodyPr wrap="none" rtlCol="0">
            <a:spAutoFit/>
          </a:bodyPr>
          <a:lstStyle/>
          <a:p>
            <a:r>
              <a:rPr lang="en-US" sz="3200" dirty="0">
                <a:latin typeface="Amaranth" panose="02000503050000020004" pitchFamily="2" charset="77"/>
              </a:rPr>
              <a:t>Dysbiosis</a:t>
            </a:r>
          </a:p>
          <a:p>
            <a:r>
              <a:rPr lang="en-US" sz="3200" dirty="0">
                <a:latin typeface="Amaranth" panose="02000503050000020004" pitchFamily="2" charset="77"/>
              </a:rPr>
              <a:t>Inflammation</a:t>
            </a:r>
          </a:p>
          <a:p>
            <a:r>
              <a:rPr lang="en-US" sz="3200" dirty="0">
                <a:latin typeface="Amaranth" panose="02000503050000020004" pitchFamily="2" charset="77"/>
              </a:rPr>
              <a:t>Neurodegeneration</a:t>
            </a:r>
          </a:p>
        </p:txBody>
      </p:sp>
    </p:spTree>
    <p:extLst>
      <p:ext uri="{BB962C8B-B14F-4D97-AF65-F5344CB8AC3E}">
        <p14:creationId xmlns:p14="http://schemas.microsoft.com/office/powerpoint/2010/main" val="55595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8FB66-90E3-6139-D203-56EDF40322D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7EA530-42FE-A2CC-E2B2-B0A56ADB6952}"/>
              </a:ext>
            </a:extLst>
          </p:cNvPr>
          <p:cNvSpPr>
            <a:spLocks noGrp="1"/>
          </p:cNvSpPr>
          <p:nvPr>
            <p:ph type="sldNum" sz="quarter" idx="12"/>
          </p:nvPr>
        </p:nvSpPr>
        <p:spPr/>
        <p:txBody>
          <a:bodyPr/>
          <a:lstStyle/>
          <a:p>
            <a:fld id="{10D8DCB7-2AA2-A342-85CF-675D92F718BE}" type="slidenum">
              <a:rPr lang="en-US" smtClean="0"/>
              <a:t>30</a:t>
            </a:fld>
            <a:endParaRPr lang="en-US"/>
          </a:p>
        </p:txBody>
      </p:sp>
      <p:pic>
        <p:nvPicPr>
          <p:cNvPr id="5" name="Picture 4" descr="A group of squares in different colors&#10;&#10;Description automatically generated">
            <a:extLst>
              <a:ext uri="{FF2B5EF4-FFF2-40B4-BE49-F238E27FC236}">
                <a16:creationId xmlns:a16="http://schemas.microsoft.com/office/drawing/2014/main" id="{FDEADE04-C9B1-2847-D8F7-1E425476BBA3}"/>
              </a:ext>
            </a:extLst>
          </p:cNvPr>
          <p:cNvPicPr>
            <a:picLocks noChangeAspect="1"/>
          </p:cNvPicPr>
          <p:nvPr/>
        </p:nvPicPr>
        <p:blipFill>
          <a:blip r:embed="rId3"/>
          <a:stretch>
            <a:fillRect/>
          </a:stretch>
        </p:blipFill>
        <p:spPr>
          <a:xfrm>
            <a:off x="141516" y="2249060"/>
            <a:ext cx="11908967" cy="3199116"/>
          </a:xfrm>
          <a:prstGeom prst="rect">
            <a:avLst/>
          </a:prstGeom>
        </p:spPr>
      </p:pic>
      <p:sp>
        <p:nvSpPr>
          <p:cNvPr id="8" name="Title 11">
            <a:extLst>
              <a:ext uri="{FF2B5EF4-FFF2-40B4-BE49-F238E27FC236}">
                <a16:creationId xmlns:a16="http://schemas.microsoft.com/office/drawing/2014/main" id="{A3E0DF62-DD0E-3163-7497-3E1C00E322C9}"/>
              </a:ext>
            </a:extLst>
          </p:cNvPr>
          <p:cNvSpPr>
            <a:spLocks noGrp="1"/>
          </p:cNvSpPr>
          <p:nvPr>
            <p:ph type="title"/>
          </p:nvPr>
        </p:nvSpPr>
        <p:spPr>
          <a:xfrm>
            <a:off x="-28905" y="136525"/>
            <a:ext cx="12220905" cy="1306023"/>
          </a:xfrm>
        </p:spPr>
        <p:txBody>
          <a:bodyPr>
            <a:noAutofit/>
          </a:bodyPr>
          <a:lstStyle/>
          <a:p>
            <a:pPr algn="ctr"/>
            <a:r>
              <a:rPr lang="en-US" sz="4800" dirty="0">
                <a:latin typeface="Amaranth" panose="02000503050000020004" pitchFamily="2" charset="77"/>
              </a:rPr>
              <a:t>Clinical Trials with Prebiotic Fiber Interventions</a:t>
            </a:r>
          </a:p>
        </p:txBody>
      </p:sp>
      <p:sp>
        <p:nvSpPr>
          <p:cNvPr id="2" name="TextBox 1">
            <a:extLst>
              <a:ext uri="{FF2B5EF4-FFF2-40B4-BE49-F238E27FC236}">
                <a16:creationId xmlns:a16="http://schemas.microsoft.com/office/drawing/2014/main" id="{8A6117C6-2F87-D654-A878-0FBA092A8B5E}"/>
              </a:ext>
            </a:extLst>
          </p:cNvPr>
          <p:cNvSpPr txBox="1"/>
          <p:nvPr/>
        </p:nvSpPr>
        <p:spPr>
          <a:xfrm>
            <a:off x="0" y="6350896"/>
            <a:ext cx="10178337" cy="415498"/>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Hall DA, Voigt RM, Cantu-Jungles TM, et al. An open label, non-randomized study assessing a prebiotic fiber intervention in a small cohort of Parkinson’s disease participants. </a:t>
            </a:r>
            <a:r>
              <a:rPr lang="en-US" sz="1050" i="1" dirty="0">
                <a:effectLst/>
                <a:latin typeface="Arial" panose="020B0604020202020204" pitchFamily="34" charset="0"/>
                <a:cs typeface="Arial" panose="020B0604020202020204" pitchFamily="34" charset="0"/>
              </a:rPr>
              <a:t>Nat </a:t>
            </a:r>
            <a:r>
              <a:rPr lang="en-US" sz="1050" i="1" dirty="0" err="1">
                <a:effectLst/>
                <a:latin typeface="Arial" panose="020B0604020202020204" pitchFamily="34" charset="0"/>
                <a:cs typeface="Arial" panose="020B0604020202020204" pitchFamily="34" charset="0"/>
              </a:rPr>
              <a:t>Commun</a:t>
            </a:r>
            <a:r>
              <a:rPr lang="en-US" sz="1050" dirty="0">
                <a:effectLst/>
                <a:latin typeface="Arial" panose="020B0604020202020204" pitchFamily="34" charset="0"/>
                <a:cs typeface="Arial" panose="020B0604020202020204" pitchFamily="34" charset="0"/>
              </a:rPr>
              <a:t>. 2023;14(1):926. doi:</a:t>
            </a:r>
            <a:r>
              <a:rPr lang="en-US" sz="1050" dirty="0">
                <a:effectLst/>
                <a:latin typeface="Arial" panose="020B0604020202020204" pitchFamily="34" charset="0"/>
                <a:cs typeface="Arial" panose="020B0604020202020204" pitchFamily="34" charset="0"/>
                <a:hlinkClick r:id="rId4"/>
              </a:rPr>
              <a:t>10.1038/s41467-023-36497-x</a:t>
            </a:r>
            <a:endParaRPr lang="en-US" sz="105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353388-494D-9F58-77B5-1EEE36CD3487}"/>
              </a:ext>
            </a:extLst>
          </p:cNvPr>
          <p:cNvSpPr txBox="1"/>
          <p:nvPr/>
        </p:nvSpPr>
        <p:spPr>
          <a:xfrm>
            <a:off x="-28905" y="1197392"/>
            <a:ext cx="9055684" cy="954107"/>
          </a:xfrm>
          <a:prstGeom prst="rect">
            <a:avLst/>
          </a:prstGeom>
          <a:noFill/>
        </p:spPr>
        <p:txBody>
          <a:bodyPr wrap="none" rtlCol="0">
            <a:spAutoFit/>
          </a:bodyPr>
          <a:lstStyle/>
          <a:p>
            <a:r>
              <a:rPr lang="en-US" sz="2800" dirty="0">
                <a:latin typeface="Amaranth" panose="02000503050000020004" pitchFamily="2" charset="77"/>
                <a:cs typeface="Biome" panose="020B0503030204020804" pitchFamily="34" charset="0"/>
              </a:rPr>
              <a:t>10 days prebiotic bar </a:t>
            </a:r>
          </a:p>
          <a:p>
            <a:r>
              <a:rPr lang="en-US" sz="2800" dirty="0">
                <a:latin typeface="Amaranth" panose="02000503050000020004" pitchFamily="2" charset="77"/>
                <a:cs typeface="Biome" panose="020B0503030204020804" pitchFamily="34" charset="0"/>
              </a:rPr>
              <a:t>(resistant starch, rice bran, resistant maltodextrin, inulin)</a:t>
            </a:r>
          </a:p>
        </p:txBody>
      </p:sp>
    </p:spTree>
    <p:extLst>
      <p:ext uri="{BB962C8B-B14F-4D97-AF65-F5344CB8AC3E}">
        <p14:creationId xmlns:p14="http://schemas.microsoft.com/office/powerpoint/2010/main" val="2194270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EC74F-D7DD-14E2-DB27-63F732B407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8A5B3-5F96-555E-4366-2716ECE4F2F5}"/>
              </a:ext>
            </a:extLst>
          </p:cNvPr>
          <p:cNvSpPr>
            <a:spLocks noGrp="1"/>
          </p:cNvSpPr>
          <p:nvPr>
            <p:ph type="sldNum" sz="quarter" idx="12"/>
          </p:nvPr>
        </p:nvSpPr>
        <p:spPr/>
        <p:txBody>
          <a:bodyPr/>
          <a:lstStyle/>
          <a:p>
            <a:fld id="{10D8DCB7-2AA2-A342-85CF-675D92F718BE}" type="slidenum">
              <a:rPr lang="en-US" smtClean="0"/>
              <a:t>31</a:t>
            </a:fld>
            <a:endParaRPr lang="en-US"/>
          </a:p>
        </p:txBody>
      </p:sp>
      <p:sp>
        <p:nvSpPr>
          <p:cNvPr id="12" name="TextBox 11">
            <a:extLst>
              <a:ext uri="{FF2B5EF4-FFF2-40B4-BE49-F238E27FC236}">
                <a16:creationId xmlns:a16="http://schemas.microsoft.com/office/drawing/2014/main" id="{CDF2811F-FB17-48FF-36B8-82921EC59ED5}"/>
              </a:ext>
            </a:extLst>
          </p:cNvPr>
          <p:cNvSpPr txBox="1"/>
          <p:nvPr/>
        </p:nvSpPr>
        <p:spPr>
          <a:xfrm>
            <a:off x="0" y="1313800"/>
            <a:ext cx="3990195" cy="584775"/>
          </a:xfrm>
          <a:prstGeom prst="rect">
            <a:avLst/>
          </a:prstGeom>
          <a:noFill/>
        </p:spPr>
        <p:txBody>
          <a:bodyPr wrap="none" rtlCol="0">
            <a:spAutoFit/>
          </a:bodyPr>
          <a:lstStyle/>
          <a:p>
            <a:r>
              <a:rPr lang="en-US" sz="3200" dirty="0">
                <a:latin typeface="Amaranth" panose="02000503050000020004" pitchFamily="2" charset="77"/>
                <a:cs typeface="Biome" panose="020B0503030204020804" pitchFamily="34" charset="0"/>
              </a:rPr>
              <a:t>4 weeks prebiotic bar </a:t>
            </a:r>
          </a:p>
        </p:txBody>
      </p:sp>
      <p:pic>
        <p:nvPicPr>
          <p:cNvPr id="7" name="Picture 6" descr="A group of blue and orange rectangles&#10;&#10;Description automatically generated">
            <a:extLst>
              <a:ext uri="{FF2B5EF4-FFF2-40B4-BE49-F238E27FC236}">
                <a16:creationId xmlns:a16="http://schemas.microsoft.com/office/drawing/2014/main" id="{9399E8B7-6BB2-1BF9-616D-DF96E5C4671A}"/>
              </a:ext>
            </a:extLst>
          </p:cNvPr>
          <p:cNvPicPr>
            <a:picLocks noChangeAspect="1"/>
          </p:cNvPicPr>
          <p:nvPr/>
        </p:nvPicPr>
        <p:blipFill>
          <a:blip r:embed="rId3"/>
          <a:srcRect b="50647"/>
          <a:stretch/>
        </p:blipFill>
        <p:spPr>
          <a:xfrm>
            <a:off x="1252811" y="1871489"/>
            <a:ext cx="9657472" cy="4594493"/>
          </a:xfrm>
          <a:prstGeom prst="rect">
            <a:avLst/>
          </a:prstGeom>
        </p:spPr>
      </p:pic>
      <p:sp>
        <p:nvSpPr>
          <p:cNvPr id="11" name="Title 11">
            <a:extLst>
              <a:ext uri="{FF2B5EF4-FFF2-40B4-BE49-F238E27FC236}">
                <a16:creationId xmlns:a16="http://schemas.microsoft.com/office/drawing/2014/main" id="{0357E590-CD55-EE72-71BD-34D8EC38D33A}"/>
              </a:ext>
            </a:extLst>
          </p:cNvPr>
          <p:cNvSpPr>
            <a:spLocks noGrp="1"/>
          </p:cNvSpPr>
          <p:nvPr>
            <p:ph type="title"/>
          </p:nvPr>
        </p:nvSpPr>
        <p:spPr>
          <a:xfrm>
            <a:off x="-28905" y="34863"/>
            <a:ext cx="12220905" cy="1306023"/>
          </a:xfrm>
        </p:spPr>
        <p:txBody>
          <a:bodyPr>
            <a:noAutofit/>
          </a:bodyPr>
          <a:lstStyle/>
          <a:p>
            <a:pPr algn="ctr"/>
            <a:r>
              <a:rPr lang="en-US" sz="6000" dirty="0">
                <a:latin typeface="Amaranth" panose="02000503050000020004" pitchFamily="2" charset="77"/>
              </a:rPr>
              <a:t>Clinical Trials with NeuroFiber</a:t>
            </a:r>
          </a:p>
        </p:txBody>
      </p:sp>
      <p:pic>
        <p:nvPicPr>
          <p:cNvPr id="14" name="Picture 13">
            <a:extLst>
              <a:ext uri="{FF2B5EF4-FFF2-40B4-BE49-F238E27FC236}">
                <a16:creationId xmlns:a16="http://schemas.microsoft.com/office/drawing/2014/main" id="{9E1E2D73-25B1-03FE-2A39-5CF8769165B2}"/>
              </a:ext>
            </a:extLst>
          </p:cNvPr>
          <p:cNvPicPr>
            <a:picLocks noChangeAspect="1"/>
          </p:cNvPicPr>
          <p:nvPr/>
        </p:nvPicPr>
        <p:blipFill>
          <a:blip r:embed="rId4"/>
          <a:stretch>
            <a:fillRect/>
          </a:stretch>
        </p:blipFill>
        <p:spPr>
          <a:xfrm>
            <a:off x="58068" y="5950298"/>
            <a:ext cx="1262418" cy="1134526"/>
          </a:xfrm>
          <a:prstGeom prst="rect">
            <a:avLst/>
          </a:prstGeom>
        </p:spPr>
      </p:pic>
      <p:pic>
        <p:nvPicPr>
          <p:cNvPr id="15" name="Picture 14" descr="A silhouette of a person with a brain and an arrow around it&#10;&#10;Description automatically generated">
            <a:extLst>
              <a:ext uri="{FF2B5EF4-FFF2-40B4-BE49-F238E27FC236}">
                <a16:creationId xmlns:a16="http://schemas.microsoft.com/office/drawing/2014/main" id="{AA80564D-2196-EB2B-6CBA-88C5512FEE0F}"/>
              </a:ext>
            </a:extLst>
          </p:cNvPr>
          <p:cNvPicPr>
            <a:picLocks noChangeAspect="1"/>
          </p:cNvPicPr>
          <p:nvPr/>
        </p:nvPicPr>
        <p:blipFill>
          <a:blip r:embed="rId5"/>
          <a:stretch>
            <a:fillRect/>
          </a:stretch>
        </p:blipFill>
        <p:spPr>
          <a:xfrm>
            <a:off x="174067" y="5201498"/>
            <a:ext cx="1030419" cy="1066463"/>
          </a:xfrm>
          <a:prstGeom prst="rect">
            <a:avLst/>
          </a:prstGeom>
        </p:spPr>
      </p:pic>
      <p:sp>
        <p:nvSpPr>
          <p:cNvPr id="2" name="TextBox 1">
            <a:extLst>
              <a:ext uri="{FF2B5EF4-FFF2-40B4-BE49-F238E27FC236}">
                <a16:creationId xmlns:a16="http://schemas.microsoft.com/office/drawing/2014/main" id="{06DBD574-E5AE-70A7-45BC-FC4DE43A03F8}"/>
              </a:ext>
            </a:extLst>
          </p:cNvPr>
          <p:cNvSpPr txBox="1"/>
          <p:nvPr/>
        </p:nvSpPr>
        <p:spPr>
          <a:xfrm>
            <a:off x="1485103" y="6501720"/>
            <a:ext cx="34804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Clinicaltrials.gov: NCT07127120</a:t>
            </a:r>
          </a:p>
        </p:txBody>
      </p:sp>
      <p:pic>
        <p:nvPicPr>
          <p:cNvPr id="3" name="Picture 2" descr="A blue and white card with text and a circle and a circle with a white circle and a blue circle with a white circle with a black circle with a white circle with a blue circle with a&#10;&#10;Description automatically generated">
            <a:extLst>
              <a:ext uri="{FF2B5EF4-FFF2-40B4-BE49-F238E27FC236}">
                <a16:creationId xmlns:a16="http://schemas.microsoft.com/office/drawing/2014/main" id="{6BE7B552-2D2B-13F8-0818-ED244B971211}"/>
              </a:ext>
            </a:extLst>
          </p:cNvPr>
          <p:cNvPicPr>
            <a:picLocks noChangeAspect="1"/>
          </p:cNvPicPr>
          <p:nvPr/>
        </p:nvPicPr>
        <p:blipFill>
          <a:blip r:embed="rId6"/>
          <a:srcRect t="10028"/>
          <a:stretch/>
        </p:blipFill>
        <p:spPr>
          <a:xfrm>
            <a:off x="6218354" y="1413355"/>
            <a:ext cx="4605850" cy="5125557"/>
          </a:xfrm>
          <a:prstGeom prst="rect">
            <a:avLst/>
          </a:prstGeom>
        </p:spPr>
      </p:pic>
    </p:spTree>
    <p:extLst>
      <p:ext uri="{BB962C8B-B14F-4D97-AF65-F5344CB8AC3E}">
        <p14:creationId xmlns:p14="http://schemas.microsoft.com/office/powerpoint/2010/main" val="42501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4DE3B-3D01-7D6C-DE34-AFBCE31F3E3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84A553-0412-DB89-82A3-8FA6A63EF3D0}"/>
              </a:ext>
            </a:extLst>
          </p:cNvPr>
          <p:cNvSpPr>
            <a:spLocks noGrp="1"/>
          </p:cNvSpPr>
          <p:nvPr>
            <p:ph type="sldNum" sz="quarter" idx="12"/>
          </p:nvPr>
        </p:nvSpPr>
        <p:spPr/>
        <p:txBody>
          <a:bodyPr/>
          <a:lstStyle/>
          <a:p>
            <a:fld id="{10D8DCB7-2AA2-A342-85CF-675D92F718BE}" type="slidenum">
              <a:rPr lang="en-US" smtClean="0"/>
              <a:t>32</a:t>
            </a:fld>
            <a:endParaRPr lang="en-US"/>
          </a:p>
        </p:txBody>
      </p:sp>
      <p:sp>
        <p:nvSpPr>
          <p:cNvPr id="12" name="TextBox 11">
            <a:extLst>
              <a:ext uri="{FF2B5EF4-FFF2-40B4-BE49-F238E27FC236}">
                <a16:creationId xmlns:a16="http://schemas.microsoft.com/office/drawing/2014/main" id="{533346EE-1A0A-2D07-17F4-94038124E7BD}"/>
              </a:ext>
            </a:extLst>
          </p:cNvPr>
          <p:cNvSpPr txBox="1"/>
          <p:nvPr/>
        </p:nvSpPr>
        <p:spPr>
          <a:xfrm>
            <a:off x="0" y="1409824"/>
            <a:ext cx="3886000" cy="584775"/>
          </a:xfrm>
          <a:prstGeom prst="rect">
            <a:avLst/>
          </a:prstGeom>
          <a:noFill/>
        </p:spPr>
        <p:txBody>
          <a:bodyPr wrap="none" rtlCol="0">
            <a:spAutoFit/>
          </a:bodyPr>
          <a:lstStyle/>
          <a:p>
            <a:r>
              <a:rPr lang="en-US" sz="3200" dirty="0">
                <a:latin typeface="Amaranth" panose="02000503050000020004" pitchFamily="2" charset="77"/>
                <a:cs typeface="Biome" panose="020B0503030204020804" pitchFamily="34" charset="0"/>
              </a:rPr>
              <a:t>4 weeks prebiotic bar</a:t>
            </a:r>
          </a:p>
        </p:txBody>
      </p:sp>
      <p:sp>
        <p:nvSpPr>
          <p:cNvPr id="8" name="Title 11">
            <a:extLst>
              <a:ext uri="{FF2B5EF4-FFF2-40B4-BE49-F238E27FC236}">
                <a16:creationId xmlns:a16="http://schemas.microsoft.com/office/drawing/2014/main" id="{0BF6099C-69DA-FAF6-03AB-05187D9DE994}"/>
              </a:ext>
            </a:extLst>
          </p:cNvPr>
          <p:cNvSpPr>
            <a:spLocks noGrp="1"/>
          </p:cNvSpPr>
          <p:nvPr>
            <p:ph type="title"/>
          </p:nvPr>
        </p:nvSpPr>
        <p:spPr>
          <a:xfrm>
            <a:off x="-28905" y="34863"/>
            <a:ext cx="12220905" cy="1306023"/>
          </a:xfrm>
        </p:spPr>
        <p:txBody>
          <a:bodyPr>
            <a:noAutofit/>
          </a:bodyPr>
          <a:lstStyle/>
          <a:p>
            <a:pPr algn="ctr"/>
            <a:r>
              <a:rPr lang="en-US" sz="6000" dirty="0">
                <a:latin typeface="Amaranth" panose="02000503050000020004" pitchFamily="2" charset="77"/>
              </a:rPr>
              <a:t>Clinical Trials with NeuroFiber</a:t>
            </a:r>
          </a:p>
        </p:txBody>
      </p:sp>
      <p:pic>
        <p:nvPicPr>
          <p:cNvPr id="3" name="Picture 2" descr="A group of blue and orange rectangles&#10;&#10;Description automatically generated">
            <a:extLst>
              <a:ext uri="{FF2B5EF4-FFF2-40B4-BE49-F238E27FC236}">
                <a16:creationId xmlns:a16="http://schemas.microsoft.com/office/drawing/2014/main" id="{99003A09-5188-4398-CEB4-F2CCF82F06E5}"/>
              </a:ext>
            </a:extLst>
          </p:cNvPr>
          <p:cNvPicPr>
            <a:picLocks noChangeAspect="1"/>
          </p:cNvPicPr>
          <p:nvPr/>
        </p:nvPicPr>
        <p:blipFill>
          <a:blip r:embed="rId3"/>
          <a:srcRect t="52649"/>
          <a:stretch/>
        </p:blipFill>
        <p:spPr>
          <a:xfrm>
            <a:off x="838200" y="1754957"/>
            <a:ext cx="10080915" cy="4601393"/>
          </a:xfrm>
          <a:prstGeom prst="rect">
            <a:avLst/>
          </a:prstGeom>
        </p:spPr>
      </p:pic>
      <p:pic>
        <p:nvPicPr>
          <p:cNvPr id="6" name="Picture 5">
            <a:extLst>
              <a:ext uri="{FF2B5EF4-FFF2-40B4-BE49-F238E27FC236}">
                <a16:creationId xmlns:a16="http://schemas.microsoft.com/office/drawing/2014/main" id="{581DFD6E-3CA2-C1A4-182D-223786C2DC23}"/>
              </a:ext>
            </a:extLst>
          </p:cNvPr>
          <p:cNvPicPr>
            <a:picLocks noChangeAspect="1"/>
          </p:cNvPicPr>
          <p:nvPr/>
        </p:nvPicPr>
        <p:blipFill>
          <a:blip r:embed="rId4"/>
          <a:stretch>
            <a:fillRect/>
          </a:stretch>
        </p:blipFill>
        <p:spPr>
          <a:xfrm>
            <a:off x="58068" y="5950298"/>
            <a:ext cx="1262418" cy="1134526"/>
          </a:xfrm>
          <a:prstGeom prst="rect">
            <a:avLst/>
          </a:prstGeom>
        </p:spPr>
      </p:pic>
      <p:pic>
        <p:nvPicPr>
          <p:cNvPr id="9" name="Picture 8" descr="A silhouette of a person with a brain and an arrow around it&#10;&#10;Description automatically generated">
            <a:extLst>
              <a:ext uri="{FF2B5EF4-FFF2-40B4-BE49-F238E27FC236}">
                <a16:creationId xmlns:a16="http://schemas.microsoft.com/office/drawing/2014/main" id="{ADBB9C68-8245-4DF0-51E0-99744B7ADF55}"/>
              </a:ext>
            </a:extLst>
          </p:cNvPr>
          <p:cNvPicPr>
            <a:picLocks noChangeAspect="1"/>
          </p:cNvPicPr>
          <p:nvPr/>
        </p:nvPicPr>
        <p:blipFill>
          <a:blip r:embed="rId5"/>
          <a:stretch>
            <a:fillRect/>
          </a:stretch>
        </p:blipFill>
        <p:spPr>
          <a:xfrm>
            <a:off x="174067" y="5201498"/>
            <a:ext cx="1030419" cy="1066463"/>
          </a:xfrm>
          <a:prstGeom prst="rect">
            <a:avLst/>
          </a:prstGeom>
        </p:spPr>
      </p:pic>
      <p:sp>
        <p:nvSpPr>
          <p:cNvPr id="2" name="TextBox 1">
            <a:extLst>
              <a:ext uri="{FF2B5EF4-FFF2-40B4-BE49-F238E27FC236}">
                <a16:creationId xmlns:a16="http://schemas.microsoft.com/office/drawing/2014/main" id="{C15AFAC2-5B69-3DD8-089F-EB975175C9CD}"/>
              </a:ext>
            </a:extLst>
          </p:cNvPr>
          <p:cNvSpPr txBox="1"/>
          <p:nvPr/>
        </p:nvSpPr>
        <p:spPr>
          <a:xfrm>
            <a:off x="1485103" y="6501720"/>
            <a:ext cx="34804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Clinicaltrials.gov: NCT07127120</a:t>
            </a:r>
          </a:p>
        </p:txBody>
      </p:sp>
      <p:sp>
        <p:nvSpPr>
          <p:cNvPr id="5" name="TextBox 4">
            <a:extLst>
              <a:ext uri="{FF2B5EF4-FFF2-40B4-BE49-F238E27FC236}">
                <a16:creationId xmlns:a16="http://schemas.microsoft.com/office/drawing/2014/main" id="{7913F9CF-811C-7F50-CD5D-95C3E6EC2FF1}"/>
              </a:ext>
            </a:extLst>
          </p:cNvPr>
          <p:cNvSpPr txBox="1"/>
          <p:nvPr/>
        </p:nvSpPr>
        <p:spPr>
          <a:xfrm>
            <a:off x="5878657" y="1609587"/>
            <a:ext cx="6057748" cy="369332"/>
          </a:xfrm>
          <a:prstGeom prst="rect">
            <a:avLst/>
          </a:prstGeom>
          <a:noFill/>
        </p:spPr>
        <p:txBody>
          <a:bodyPr wrap="square" rtlCol="0">
            <a:spAutoFit/>
          </a:bodyPr>
          <a:lstStyle/>
          <a:p>
            <a:r>
              <a:rPr lang="en-US" dirty="0">
                <a:latin typeface="Amaranth" panose="02000503050000020004" pitchFamily="2" charset="77"/>
              </a:rPr>
              <a:t>MDS-UPDRS Part 1, 2: non-motor and motor experiences</a:t>
            </a:r>
          </a:p>
        </p:txBody>
      </p:sp>
    </p:spTree>
    <p:extLst>
      <p:ext uri="{BB962C8B-B14F-4D97-AF65-F5344CB8AC3E}">
        <p14:creationId xmlns:p14="http://schemas.microsoft.com/office/powerpoint/2010/main" val="2430675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8FEA2-37C6-CF0F-4194-96D448CD1984}"/>
            </a:ext>
          </a:extLst>
        </p:cNvPr>
        <p:cNvGrpSpPr/>
        <p:nvPr/>
      </p:nvGrpSpPr>
      <p:grpSpPr>
        <a:xfrm>
          <a:off x="0" y="0"/>
          <a:ext cx="0" cy="0"/>
          <a:chOff x="0" y="0"/>
          <a:chExt cx="0" cy="0"/>
        </a:xfrm>
      </p:grpSpPr>
      <p:sp>
        <p:nvSpPr>
          <p:cNvPr id="21" name="Slide Number Placeholder 9">
            <a:extLst>
              <a:ext uri="{FF2B5EF4-FFF2-40B4-BE49-F238E27FC236}">
                <a16:creationId xmlns:a16="http://schemas.microsoft.com/office/drawing/2014/main" id="{4B2DA546-E42B-19F9-C503-8043DC7F2ACA}"/>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33</a:t>
            </a:fld>
            <a:endParaRPr lang="en-US" dirty="0"/>
          </a:p>
        </p:txBody>
      </p:sp>
      <p:sp>
        <p:nvSpPr>
          <p:cNvPr id="20" name="Title 11">
            <a:extLst>
              <a:ext uri="{FF2B5EF4-FFF2-40B4-BE49-F238E27FC236}">
                <a16:creationId xmlns:a16="http://schemas.microsoft.com/office/drawing/2014/main" id="{7D4A1254-BA68-084D-AFA2-5FF62B5439BD}"/>
              </a:ext>
            </a:extLst>
          </p:cNvPr>
          <p:cNvSpPr>
            <a:spLocks noGrp="1"/>
          </p:cNvSpPr>
          <p:nvPr>
            <p:ph type="title"/>
          </p:nvPr>
        </p:nvSpPr>
        <p:spPr>
          <a:xfrm>
            <a:off x="-1" y="-219296"/>
            <a:ext cx="12220905" cy="1306023"/>
          </a:xfrm>
        </p:spPr>
        <p:txBody>
          <a:bodyPr>
            <a:normAutofit/>
          </a:bodyPr>
          <a:lstStyle/>
          <a:p>
            <a:pPr algn="ctr"/>
            <a:r>
              <a:rPr lang="en-US" sz="6600" dirty="0">
                <a:latin typeface="Amaranth" panose="02000503050000020004" pitchFamily="2" charset="77"/>
              </a:rPr>
              <a:t>The Gut-Microbiome-Brain Axis</a:t>
            </a:r>
          </a:p>
        </p:txBody>
      </p:sp>
      <p:sp>
        <p:nvSpPr>
          <p:cNvPr id="5" name="Down Arrow 4">
            <a:extLst>
              <a:ext uri="{FF2B5EF4-FFF2-40B4-BE49-F238E27FC236}">
                <a16:creationId xmlns:a16="http://schemas.microsoft.com/office/drawing/2014/main" id="{4C85291B-8D3E-C37F-5D4E-FD4F417C34A9}"/>
              </a:ext>
            </a:extLst>
          </p:cNvPr>
          <p:cNvSpPr/>
          <p:nvPr/>
        </p:nvSpPr>
        <p:spPr>
          <a:xfrm>
            <a:off x="8186085" y="2161885"/>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5E6B80C-84AC-D199-DB84-205AD80493F3}"/>
              </a:ext>
            </a:extLst>
          </p:cNvPr>
          <p:cNvSpPr txBox="1"/>
          <p:nvPr/>
        </p:nvSpPr>
        <p:spPr>
          <a:xfrm>
            <a:off x="8850258" y="2161885"/>
            <a:ext cx="1056700" cy="584775"/>
          </a:xfrm>
          <a:prstGeom prst="rect">
            <a:avLst/>
          </a:prstGeom>
          <a:noFill/>
        </p:spPr>
        <p:txBody>
          <a:bodyPr wrap="none" rtlCol="0">
            <a:spAutoFit/>
          </a:bodyPr>
          <a:lstStyle/>
          <a:p>
            <a:r>
              <a:rPr lang="en-US" sz="3200" dirty="0">
                <a:latin typeface="Amaranth" panose="02000503050000020004" pitchFamily="2" charset="77"/>
              </a:rPr>
              <a:t>SCFA</a:t>
            </a:r>
          </a:p>
        </p:txBody>
      </p:sp>
      <p:sp>
        <p:nvSpPr>
          <p:cNvPr id="7" name="Down Arrow 6">
            <a:extLst>
              <a:ext uri="{FF2B5EF4-FFF2-40B4-BE49-F238E27FC236}">
                <a16:creationId xmlns:a16="http://schemas.microsoft.com/office/drawing/2014/main" id="{215EA7CE-95D8-13B8-22B6-FF897A95231E}"/>
              </a:ext>
            </a:extLst>
          </p:cNvPr>
          <p:cNvSpPr/>
          <p:nvPr/>
        </p:nvSpPr>
        <p:spPr>
          <a:xfrm rot="10800000">
            <a:off x="8186084" y="3182498"/>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D03ADC0-B501-2B5F-F0D0-67E6D50F9794}"/>
              </a:ext>
            </a:extLst>
          </p:cNvPr>
          <p:cNvSpPr txBox="1"/>
          <p:nvPr/>
        </p:nvSpPr>
        <p:spPr>
          <a:xfrm>
            <a:off x="8850258" y="3013359"/>
            <a:ext cx="2411238" cy="1077218"/>
          </a:xfrm>
          <a:prstGeom prst="rect">
            <a:avLst/>
          </a:prstGeom>
          <a:noFill/>
        </p:spPr>
        <p:txBody>
          <a:bodyPr wrap="none" rtlCol="0">
            <a:spAutoFit/>
          </a:bodyPr>
          <a:lstStyle/>
          <a:p>
            <a:r>
              <a:rPr lang="en-US" sz="3200" dirty="0">
                <a:latin typeface="Amaranth" panose="02000503050000020004" pitchFamily="2" charset="77"/>
              </a:rPr>
              <a:t>Barrier </a:t>
            </a:r>
          </a:p>
          <a:p>
            <a:r>
              <a:rPr lang="en-US" sz="3200" dirty="0">
                <a:latin typeface="Amaranth" panose="02000503050000020004" pitchFamily="2" charset="77"/>
              </a:rPr>
              <a:t>Permeability</a:t>
            </a:r>
          </a:p>
        </p:txBody>
      </p:sp>
      <p:sp>
        <p:nvSpPr>
          <p:cNvPr id="9" name="Down Arrow 8">
            <a:extLst>
              <a:ext uri="{FF2B5EF4-FFF2-40B4-BE49-F238E27FC236}">
                <a16:creationId xmlns:a16="http://schemas.microsoft.com/office/drawing/2014/main" id="{ACC06557-5270-B7C8-47EA-86ABB90333B5}"/>
              </a:ext>
            </a:extLst>
          </p:cNvPr>
          <p:cNvSpPr/>
          <p:nvPr/>
        </p:nvSpPr>
        <p:spPr>
          <a:xfrm rot="10800000">
            <a:off x="8186084" y="4337431"/>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4A98595-4501-D4AB-3D98-9779A1E66129}"/>
              </a:ext>
            </a:extLst>
          </p:cNvPr>
          <p:cNvSpPr txBox="1"/>
          <p:nvPr/>
        </p:nvSpPr>
        <p:spPr>
          <a:xfrm>
            <a:off x="8850258" y="4357277"/>
            <a:ext cx="2573140" cy="584775"/>
          </a:xfrm>
          <a:prstGeom prst="rect">
            <a:avLst/>
          </a:prstGeom>
          <a:noFill/>
        </p:spPr>
        <p:txBody>
          <a:bodyPr wrap="none" rtlCol="0">
            <a:spAutoFit/>
          </a:bodyPr>
          <a:lstStyle/>
          <a:p>
            <a:r>
              <a:rPr lang="en-US" sz="3200" dirty="0">
                <a:latin typeface="Amaranth" panose="02000503050000020004" pitchFamily="2" charset="77"/>
              </a:rPr>
              <a:t>Inflammation</a:t>
            </a:r>
          </a:p>
        </p:txBody>
      </p:sp>
      <p:pic>
        <p:nvPicPr>
          <p:cNvPr id="11" name="Picture 10" descr="A diagram of a human body&#10;&#10;Description automatically generated">
            <a:extLst>
              <a:ext uri="{FF2B5EF4-FFF2-40B4-BE49-F238E27FC236}">
                <a16:creationId xmlns:a16="http://schemas.microsoft.com/office/drawing/2014/main" id="{D6518491-EB4B-12E2-0EF3-07ECF88F7264}"/>
              </a:ext>
            </a:extLst>
          </p:cNvPr>
          <p:cNvPicPr>
            <a:picLocks noChangeAspect="1"/>
          </p:cNvPicPr>
          <p:nvPr/>
        </p:nvPicPr>
        <p:blipFill>
          <a:blip r:embed="rId3"/>
          <a:srcRect l="21048" t="9139" r="20984" b="15656"/>
          <a:stretch/>
        </p:blipFill>
        <p:spPr>
          <a:xfrm>
            <a:off x="4005916" y="630443"/>
            <a:ext cx="3760342" cy="6313350"/>
          </a:xfrm>
          <a:prstGeom prst="rect">
            <a:avLst/>
          </a:prstGeom>
        </p:spPr>
      </p:pic>
      <p:sp>
        <p:nvSpPr>
          <p:cNvPr id="12" name="Down Arrow 11">
            <a:extLst>
              <a:ext uri="{FF2B5EF4-FFF2-40B4-BE49-F238E27FC236}">
                <a16:creationId xmlns:a16="http://schemas.microsoft.com/office/drawing/2014/main" id="{6A26FE17-6D47-0BED-8229-1273D2420DA0}"/>
              </a:ext>
            </a:extLst>
          </p:cNvPr>
          <p:cNvSpPr/>
          <p:nvPr/>
        </p:nvSpPr>
        <p:spPr>
          <a:xfrm rot="10800000">
            <a:off x="794261" y="2161885"/>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770AF4-CB30-8EE2-A7B6-05A500054D60}"/>
              </a:ext>
            </a:extLst>
          </p:cNvPr>
          <p:cNvSpPr txBox="1"/>
          <p:nvPr/>
        </p:nvSpPr>
        <p:spPr>
          <a:xfrm>
            <a:off x="1395171" y="2161885"/>
            <a:ext cx="1056700" cy="584775"/>
          </a:xfrm>
          <a:prstGeom prst="rect">
            <a:avLst/>
          </a:prstGeom>
          <a:noFill/>
        </p:spPr>
        <p:txBody>
          <a:bodyPr wrap="none" rtlCol="0">
            <a:spAutoFit/>
          </a:bodyPr>
          <a:lstStyle/>
          <a:p>
            <a:r>
              <a:rPr lang="en-US" sz="3200" dirty="0">
                <a:latin typeface="Amaranth" panose="02000503050000020004" pitchFamily="2" charset="77"/>
              </a:rPr>
              <a:t>SCFA</a:t>
            </a:r>
          </a:p>
        </p:txBody>
      </p:sp>
      <p:sp>
        <p:nvSpPr>
          <p:cNvPr id="15" name="TextBox 14">
            <a:extLst>
              <a:ext uri="{FF2B5EF4-FFF2-40B4-BE49-F238E27FC236}">
                <a16:creationId xmlns:a16="http://schemas.microsoft.com/office/drawing/2014/main" id="{5F9D30A2-CF84-5C05-DC6C-B103AA2EEB5A}"/>
              </a:ext>
            </a:extLst>
          </p:cNvPr>
          <p:cNvSpPr txBox="1"/>
          <p:nvPr/>
        </p:nvSpPr>
        <p:spPr>
          <a:xfrm>
            <a:off x="1395171" y="3013359"/>
            <a:ext cx="2411238" cy="1077218"/>
          </a:xfrm>
          <a:prstGeom prst="rect">
            <a:avLst/>
          </a:prstGeom>
          <a:noFill/>
        </p:spPr>
        <p:txBody>
          <a:bodyPr wrap="none" rtlCol="0">
            <a:spAutoFit/>
          </a:bodyPr>
          <a:lstStyle/>
          <a:p>
            <a:r>
              <a:rPr lang="en-US" sz="3200" dirty="0">
                <a:latin typeface="Amaranth" panose="02000503050000020004" pitchFamily="2" charset="77"/>
              </a:rPr>
              <a:t>Barrier </a:t>
            </a:r>
          </a:p>
          <a:p>
            <a:r>
              <a:rPr lang="en-US" sz="3200" dirty="0">
                <a:latin typeface="Amaranth" panose="02000503050000020004" pitchFamily="2" charset="77"/>
              </a:rPr>
              <a:t>Permeability</a:t>
            </a:r>
          </a:p>
        </p:txBody>
      </p:sp>
      <p:sp>
        <p:nvSpPr>
          <p:cNvPr id="17" name="TextBox 16">
            <a:extLst>
              <a:ext uri="{FF2B5EF4-FFF2-40B4-BE49-F238E27FC236}">
                <a16:creationId xmlns:a16="http://schemas.microsoft.com/office/drawing/2014/main" id="{563A4EAB-C14C-F45B-BF98-EB207A30F9DA}"/>
              </a:ext>
            </a:extLst>
          </p:cNvPr>
          <p:cNvSpPr txBox="1"/>
          <p:nvPr/>
        </p:nvSpPr>
        <p:spPr>
          <a:xfrm>
            <a:off x="1395171" y="4357277"/>
            <a:ext cx="2573140" cy="584775"/>
          </a:xfrm>
          <a:prstGeom prst="rect">
            <a:avLst/>
          </a:prstGeom>
          <a:noFill/>
        </p:spPr>
        <p:txBody>
          <a:bodyPr wrap="none" rtlCol="0">
            <a:spAutoFit/>
          </a:bodyPr>
          <a:lstStyle/>
          <a:p>
            <a:r>
              <a:rPr lang="en-US" sz="3200" dirty="0">
                <a:latin typeface="Amaranth" panose="02000503050000020004" pitchFamily="2" charset="77"/>
              </a:rPr>
              <a:t>Inflammation</a:t>
            </a:r>
          </a:p>
        </p:txBody>
      </p:sp>
      <p:sp>
        <p:nvSpPr>
          <p:cNvPr id="18" name="Down Arrow 17">
            <a:extLst>
              <a:ext uri="{FF2B5EF4-FFF2-40B4-BE49-F238E27FC236}">
                <a16:creationId xmlns:a16="http://schemas.microsoft.com/office/drawing/2014/main" id="{2A1996C9-E990-4F87-2760-4E3DE6F4D11D}"/>
              </a:ext>
            </a:extLst>
          </p:cNvPr>
          <p:cNvSpPr/>
          <p:nvPr/>
        </p:nvSpPr>
        <p:spPr>
          <a:xfrm>
            <a:off x="794260" y="3281680"/>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98547CB0-BF52-414A-E5AA-F626E8304B6B}"/>
              </a:ext>
            </a:extLst>
          </p:cNvPr>
          <p:cNvSpPr/>
          <p:nvPr/>
        </p:nvSpPr>
        <p:spPr>
          <a:xfrm>
            <a:off x="794261" y="4357277"/>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38CD77B2-A5FF-F291-073D-2D9146A2BDE6}"/>
              </a:ext>
            </a:extLst>
          </p:cNvPr>
          <p:cNvSpPr/>
          <p:nvPr/>
        </p:nvSpPr>
        <p:spPr>
          <a:xfrm rot="10800000" flipV="1">
            <a:off x="3942652" y="2932078"/>
            <a:ext cx="3760341" cy="147141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maranth" panose="02000503050000020004" pitchFamily="2" charset="77"/>
              </a:rPr>
              <a:t>Prebiotic Fiber</a:t>
            </a:r>
          </a:p>
        </p:txBody>
      </p:sp>
    </p:spTree>
    <p:extLst>
      <p:ext uri="{BB962C8B-B14F-4D97-AF65-F5344CB8AC3E}">
        <p14:creationId xmlns:p14="http://schemas.microsoft.com/office/powerpoint/2010/main" val="210448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FFCEA-9A37-9649-83C9-967C0BCC110F}"/>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8FC40FE-52E2-494B-F6B4-E9BE902FC7CC}"/>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34</a:t>
            </a:fld>
            <a:endParaRPr lang="en-US" dirty="0"/>
          </a:p>
        </p:txBody>
      </p:sp>
      <p:sp>
        <p:nvSpPr>
          <p:cNvPr id="17" name="TextBox 16">
            <a:extLst>
              <a:ext uri="{FF2B5EF4-FFF2-40B4-BE49-F238E27FC236}">
                <a16:creationId xmlns:a16="http://schemas.microsoft.com/office/drawing/2014/main" id="{C528C495-1CFD-A2BE-BCCB-CAA5AC998441}"/>
              </a:ext>
            </a:extLst>
          </p:cNvPr>
          <p:cNvSpPr txBox="1"/>
          <p:nvPr/>
        </p:nvSpPr>
        <p:spPr>
          <a:xfrm>
            <a:off x="370390" y="1385830"/>
            <a:ext cx="11508927" cy="4524315"/>
          </a:xfrm>
          <a:prstGeom prst="rect">
            <a:avLst/>
          </a:prstGeom>
          <a:noFill/>
        </p:spPr>
        <p:txBody>
          <a:bodyPr wrap="square">
            <a:spAutoFit/>
          </a:bodyPr>
          <a:lstStyle/>
          <a:p>
            <a:pPr marL="285750" indent="-285750">
              <a:buFont typeface="Arial" panose="020B0604020202020204" pitchFamily="34" charset="0"/>
              <a:buChar char="•"/>
            </a:pPr>
            <a:r>
              <a:rPr lang="en-US" sz="3600" u="none" strike="noStrike" dirty="0">
                <a:solidFill>
                  <a:srgbClr val="000000"/>
                </a:solidFill>
                <a:effectLst/>
                <a:latin typeface="Amaranth" panose="02000503050000020004" pitchFamily="2" charset="77"/>
                <a:cs typeface="Arial" panose="020B0604020202020204" pitchFamily="34" charset="0"/>
              </a:rPr>
              <a:t>Gut dysfunction appears years before neurological symptoms</a:t>
            </a:r>
          </a:p>
          <a:p>
            <a:pPr marL="285750" indent="-285750">
              <a:buFont typeface="Arial" panose="020B0604020202020204" pitchFamily="34" charset="0"/>
              <a:buChar char="•"/>
            </a:pPr>
            <a:r>
              <a:rPr lang="en-US" sz="3600" u="none" strike="noStrike" dirty="0">
                <a:solidFill>
                  <a:srgbClr val="000000"/>
                </a:solidFill>
                <a:effectLst/>
                <a:latin typeface="Amaranth" panose="02000503050000020004" pitchFamily="2" charset="77"/>
                <a:cs typeface="Arial" panose="020B0604020202020204" pitchFamily="34" charset="0"/>
              </a:rPr>
              <a:t>Microbial metabolites drive neuroinflammation and resilience</a:t>
            </a:r>
          </a:p>
          <a:p>
            <a:pPr marL="285750" indent="-285750">
              <a:buFont typeface="Arial" panose="020B0604020202020204" pitchFamily="34" charset="0"/>
              <a:buChar char="•"/>
            </a:pPr>
            <a:r>
              <a:rPr lang="en-US" sz="3600" u="none" strike="noStrike" dirty="0">
                <a:solidFill>
                  <a:srgbClr val="000000"/>
                </a:solidFill>
                <a:effectLst/>
                <a:latin typeface="Amaranth" panose="02000503050000020004" pitchFamily="2" charset="77"/>
                <a:cs typeface="Arial" panose="020B0604020202020204" pitchFamily="34" charset="0"/>
              </a:rPr>
              <a:t>Fiber is a direct lever to reshape these metabolic pathways</a:t>
            </a:r>
          </a:p>
          <a:p>
            <a:pPr marL="285750" indent="-285750">
              <a:buFont typeface="Arial" panose="020B0604020202020204" pitchFamily="34" charset="0"/>
              <a:buChar char="•"/>
            </a:pPr>
            <a:r>
              <a:rPr lang="en-US" sz="3600" u="none" strike="noStrike" dirty="0">
                <a:solidFill>
                  <a:srgbClr val="000000"/>
                </a:solidFill>
                <a:effectLst/>
                <a:latin typeface="Amaranth" panose="02000503050000020004" pitchFamily="2" charset="77"/>
                <a:cs typeface="Arial" panose="020B0604020202020204" pitchFamily="34" charset="0"/>
              </a:rPr>
              <a:t>Clinical evidence shows measurable improvements in gut and systemic inflammation</a:t>
            </a:r>
          </a:p>
        </p:txBody>
      </p:sp>
      <p:sp>
        <p:nvSpPr>
          <p:cNvPr id="7" name="Title 1">
            <a:extLst>
              <a:ext uri="{FF2B5EF4-FFF2-40B4-BE49-F238E27FC236}">
                <a16:creationId xmlns:a16="http://schemas.microsoft.com/office/drawing/2014/main" id="{32294440-0AAE-D9CF-BD79-2848EFFB56B6}"/>
              </a:ext>
            </a:extLst>
          </p:cNvPr>
          <p:cNvSpPr>
            <a:spLocks noGrp="1"/>
          </p:cNvSpPr>
          <p:nvPr>
            <p:ph type="ctrTitle"/>
          </p:nvPr>
        </p:nvSpPr>
        <p:spPr>
          <a:xfrm>
            <a:off x="47101" y="-298671"/>
            <a:ext cx="12097797" cy="1644348"/>
          </a:xfrm>
        </p:spPr>
        <p:txBody>
          <a:bodyPr>
            <a:noAutofit/>
          </a:bodyPr>
          <a:lstStyle/>
          <a:p>
            <a:pPr>
              <a:lnSpc>
                <a:spcPct val="114000"/>
              </a:lnSpc>
            </a:pPr>
            <a:r>
              <a:rPr lang="en-US" sz="7200" kern="100" dirty="0">
                <a:effectLst/>
                <a:latin typeface="Amaranth" panose="02000503050000020004" pitchFamily="2" charset="77"/>
                <a:ea typeface="Calibri" panose="020F0502020204030204" pitchFamily="34" charset="0"/>
                <a:cs typeface="Kannada MN" pitchFamily="2" charset="0"/>
              </a:rPr>
              <a:t>Brain Health Starts in the Gut</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3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7A099-6F10-083D-C45E-B5C8157E1EBE}"/>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59686F8-90FE-20D4-F58C-9497140FD184}"/>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35</a:t>
            </a:fld>
            <a:endParaRPr lang="en-US" dirty="0"/>
          </a:p>
        </p:txBody>
      </p:sp>
      <p:sp>
        <p:nvSpPr>
          <p:cNvPr id="17" name="TextBox 16">
            <a:extLst>
              <a:ext uri="{FF2B5EF4-FFF2-40B4-BE49-F238E27FC236}">
                <a16:creationId xmlns:a16="http://schemas.microsoft.com/office/drawing/2014/main" id="{87BC1B4D-B137-93EA-CEEB-844C861288B2}"/>
              </a:ext>
            </a:extLst>
          </p:cNvPr>
          <p:cNvSpPr txBox="1"/>
          <p:nvPr/>
        </p:nvSpPr>
        <p:spPr>
          <a:xfrm>
            <a:off x="312655" y="1419357"/>
            <a:ext cx="11832243" cy="3416320"/>
          </a:xfrm>
          <a:prstGeom prst="rect">
            <a:avLst/>
          </a:prstGeom>
          <a:noFill/>
        </p:spPr>
        <p:txBody>
          <a:bodyPr wrap="square">
            <a:spAutoFit/>
          </a:bodyPr>
          <a:lstStyle/>
          <a:p>
            <a:pPr marL="285750" indent="-285750">
              <a:buFont typeface="Arial" panose="020B0604020202020204" pitchFamily="34" charset="0"/>
              <a:buChar char="•"/>
            </a:pPr>
            <a:r>
              <a:rPr lang="en-US" sz="3600" u="none" strike="noStrike" dirty="0">
                <a:solidFill>
                  <a:srgbClr val="000000"/>
                </a:solidFill>
                <a:effectLst/>
                <a:latin typeface="Amaranth" panose="02000503050000020004" pitchFamily="2" charset="77"/>
                <a:cs typeface="Arial" panose="020B0604020202020204" pitchFamily="34" charset="0"/>
              </a:rPr>
              <a:t>Integrating precision nutrition, carbohydrate chemistry, microbiology, and neurology</a:t>
            </a:r>
          </a:p>
          <a:p>
            <a:pPr marL="285750" indent="-285750">
              <a:buFont typeface="Arial" panose="020B0604020202020204" pitchFamily="34" charset="0"/>
              <a:buChar char="•"/>
            </a:pPr>
            <a:r>
              <a:rPr lang="en-US" sz="3600" dirty="0">
                <a:solidFill>
                  <a:srgbClr val="000000"/>
                </a:solidFill>
                <a:latin typeface="Amaranth" panose="02000503050000020004" pitchFamily="2" charset="77"/>
                <a:cs typeface="Arial" panose="020B0604020202020204" pitchFamily="34" charset="0"/>
              </a:rPr>
              <a:t>Tailored prebiotic fibers for distinct disease states</a:t>
            </a:r>
          </a:p>
          <a:p>
            <a:pPr marL="285750" indent="-285750">
              <a:buFont typeface="Arial" panose="020B0604020202020204" pitchFamily="34" charset="0"/>
              <a:buChar char="•"/>
            </a:pPr>
            <a:endParaRPr lang="en-US" sz="3600" u="none" strike="noStrike" dirty="0">
              <a:solidFill>
                <a:srgbClr val="000000"/>
              </a:solidFill>
              <a:effectLst/>
              <a:latin typeface="Amaranth" panose="02000503050000020004" pitchFamily="2" charset="77"/>
              <a:cs typeface="Arial" panose="020B0604020202020204" pitchFamily="34" charset="0"/>
            </a:endParaRPr>
          </a:p>
          <a:p>
            <a:pPr marL="285750" indent="-285750">
              <a:buFont typeface="Arial" panose="020B0604020202020204" pitchFamily="34" charset="0"/>
              <a:buChar char="•"/>
            </a:pPr>
            <a:endParaRPr lang="en-US" sz="3600" u="none" strike="noStrike" dirty="0">
              <a:solidFill>
                <a:srgbClr val="000000"/>
              </a:solidFill>
              <a:effectLst/>
              <a:latin typeface="Amaranth" panose="02000503050000020004" pitchFamily="2" charset="77"/>
              <a:cs typeface="Arial" panose="020B0604020202020204" pitchFamily="34" charset="0"/>
            </a:endParaRPr>
          </a:p>
          <a:p>
            <a:pPr marL="285750" indent="-285750">
              <a:buFont typeface="Arial" panose="020B0604020202020204" pitchFamily="34" charset="0"/>
              <a:buChar char="•"/>
            </a:pPr>
            <a:endParaRPr lang="en-US" sz="3600" u="none" strike="noStrike" dirty="0">
              <a:solidFill>
                <a:srgbClr val="000000"/>
              </a:solidFill>
              <a:effectLst/>
              <a:latin typeface="Amaranth" panose="02000503050000020004" pitchFamily="2" charset="77"/>
              <a:cs typeface="Arial" panose="020B0604020202020204" pitchFamily="34" charset="0"/>
            </a:endParaRPr>
          </a:p>
        </p:txBody>
      </p:sp>
      <p:pic>
        <p:nvPicPr>
          <p:cNvPr id="3" name="Picture 2">
            <a:extLst>
              <a:ext uri="{FF2B5EF4-FFF2-40B4-BE49-F238E27FC236}">
                <a16:creationId xmlns:a16="http://schemas.microsoft.com/office/drawing/2014/main" id="{493BF6FF-ABF7-94A5-6E84-30AE2A6A5DE7}"/>
              </a:ext>
            </a:extLst>
          </p:cNvPr>
          <p:cNvPicPr>
            <a:picLocks noChangeAspect="1"/>
          </p:cNvPicPr>
          <p:nvPr/>
        </p:nvPicPr>
        <p:blipFill>
          <a:blip r:embed="rId2"/>
          <a:stretch>
            <a:fillRect/>
          </a:stretch>
        </p:blipFill>
        <p:spPr>
          <a:xfrm>
            <a:off x="1041916" y="5857701"/>
            <a:ext cx="1262418" cy="1134526"/>
          </a:xfrm>
          <a:prstGeom prst="rect">
            <a:avLst/>
          </a:prstGeom>
        </p:spPr>
      </p:pic>
      <p:pic>
        <p:nvPicPr>
          <p:cNvPr id="4" name="Picture 3" descr="A silhouette of a person with a brain and an arrow around it&#10;&#10;Description automatically generated">
            <a:extLst>
              <a:ext uri="{FF2B5EF4-FFF2-40B4-BE49-F238E27FC236}">
                <a16:creationId xmlns:a16="http://schemas.microsoft.com/office/drawing/2014/main" id="{0FB93A56-90DA-287A-A046-A887DB7FA920}"/>
              </a:ext>
            </a:extLst>
          </p:cNvPr>
          <p:cNvPicPr>
            <a:picLocks noChangeAspect="1"/>
          </p:cNvPicPr>
          <p:nvPr/>
        </p:nvPicPr>
        <p:blipFill>
          <a:blip r:embed="rId3"/>
          <a:stretch>
            <a:fillRect/>
          </a:stretch>
        </p:blipFill>
        <p:spPr>
          <a:xfrm>
            <a:off x="346601" y="3106059"/>
            <a:ext cx="2927948" cy="3030367"/>
          </a:xfrm>
          <a:prstGeom prst="rect">
            <a:avLst/>
          </a:prstGeom>
        </p:spPr>
      </p:pic>
      <p:sp>
        <p:nvSpPr>
          <p:cNvPr id="7" name="Title 1">
            <a:extLst>
              <a:ext uri="{FF2B5EF4-FFF2-40B4-BE49-F238E27FC236}">
                <a16:creationId xmlns:a16="http://schemas.microsoft.com/office/drawing/2014/main" id="{25EC4150-1F5D-8093-C454-8CAE62D2514D}"/>
              </a:ext>
            </a:extLst>
          </p:cNvPr>
          <p:cNvSpPr>
            <a:spLocks noGrp="1"/>
          </p:cNvSpPr>
          <p:nvPr>
            <p:ph type="ctrTitle"/>
          </p:nvPr>
        </p:nvSpPr>
        <p:spPr>
          <a:xfrm>
            <a:off x="47101" y="-298671"/>
            <a:ext cx="12097797" cy="1644348"/>
          </a:xfrm>
        </p:spPr>
        <p:txBody>
          <a:bodyPr>
            <a:noAutofit/>
          </a:bodyPr>
          <a:lstStyle/>
          <a:p>
            <a:pPr>
              <a:lnSpc>
                <a:spcPct val="114000"/>
              </a:lnSpc>
            </a:pPr>
            <a:r>
              <a:rPr lang="en-US" sz="7200" kern="100" dirty="0">
                <a:effectLst/>
                <a:latin typeface="Amaranth" panose="02000503050000020004" pitchFamily="2" charset="77"/>
                <a:ea typeface="Calibri" panose="020F0502020204030204" pitchFamily="34" charset="0"/>
                <a:cs typeface="Kannada MN" pitchFamily="2" charset="0"/>
              </a:rPr>
              <a:t>The Future of the Microbiome</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888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91A6-FD5C-774B-0009-F1DED4214BCB}"/>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19CEA29E-9072-E0E6-1069-6EB7D86A1DC2}"/>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36</a:t>
            </a:fld>
            <a:endParaRPr lang="en-US" dirty="0"/>
          </a:p>
        </p:txBody>
      </p:sp>
      <p:sp>
        <p:nvSpPr>
          <p:cNvPr id="17" name="TextBox 16">
            <a:extLst>
              <a:ext uri="{FF2B5EF4-FFF2-40B4-BE49-F238E27FC236}">
                <a16:creationId xmlns:a16="http://schemas.microsoft.com/office/drawing/2014/main" id="{773E819A-C81F-9D17-2F7B-549719AFFC07}"/>
              </a:ext>
            </a:extLst>
          </p:cNvPr>
          <p:cNvSpPr txBox="1"/>
          <p:nvPr/>
        </p:nvSpPr>
        <p:spPr>
          <a:xfrm>
            <a:off x="301081" y="1345677"/>
            <a:ext cx="10555973" cy="1200329"/>
          </a:xfrm>
          <a:prstGeom prst="rect">
            <a:avLst/>
          </a:prstGeom>
          <a:noFill/>
        </p:spPr>
        <p:txBody>
          <a:bodyPr wrap="square">
            <a:spAutoFit/>
          </a:bodyPr>
          <a:lstStyle/>
          <a:p>
            <a:pPr marL="285750" indent="-285750">
              <a:buFont typeface="Arial" panose="020B0604020202020204" pitchFamily="34" charset="0"/>
              <a:buChar char="•"/>
            </a:pPr>
            <a:r>
              <a:rPr lang="en-US" sz="3600" dirty="0">
                <a:solidFill>
                  <a:srgbClr val="000000"/>
                </a:solidFill>
                <a:latin typeface="Amaranth" panose="02000503050000020004" pitchFamily="2" charset="77"/>
                <a:cs typeface="Arial" panose="020B0604020202020204" pitchFamily="34" charset="0"/>
              </a:rPr>
              <a:t>Non-bacterial components of gut microbiome</a:t>
            </a:r>
            <a:endParaRPr lang="en-US" sz="3600" u="none" strike="noStrike" dirty="0">
              <a:solidFill>
                <a:srgbClr val="000000"/>
              </a:solidFill>
              <a:effectLst/>
              <a:latin typeface="Amaranth" panose="02000503050000020004" pitchFamily="2" charset="77"/>
              <a:cs typeface="Arial" panose="020B0604020202020204" pitchFamily="34" charset="0"/>
            </a:endParaRPr>
          </a:p>
          <a:p>
            <a:pPr marL="285750" indent="-285750">
              <a:buFont typeface="Arial" panose="020B0604020202020204" pitchFamily="34" charset="0"/>
              <a:buChar char="•"/>
            </a:pPr>
            <a:endParaRPr lang="en-US" sz="3600" u="none" strike="noStrike" dirty="0">
              <a:solidFill>
                <a:srgbClr val="000000"/>
              </a:solidFill>
              <a:effectLst/>
              <a:latin typeface="Amaranth" panose="02000503050000020004" pitchFamily="2" charset="77"/>
              <a:cs typeface="Arial" panose="020B0604020202020204" pitchFamily="34" charset="0"/>
            </a:endParaRPr>
          </a:p>
        </p:txBody>
      </p:sp>
      <p:pic>
        <p:nvPicPr>
          <p:cNvPr id="2" name="Picture 1">
            <a:extLst>
              <a:ext uri="{FF2B5EF4-FFF2-40B4-BE49-F238E27FC236}">
                <a16:creationId xmlns:a16="http://schemas.microsoft.com/office/drawing/2014/main" id="{43982B44-13C2-24E3-EE84-5415379D843A}"/>
              </a:ext>
            </a:extLst>
          </p:cNvPr>
          <p:cNvPicPr>
            <a:picLocks noChangeAspect="1"/>
          </p:cNvPicPr>
          <p:nvPr/>
        </p:nvPicPr>
        <p:blipFill>
          <a:blip r:embed="rId2"/>
          <a:stretch>
            <a:fillRect/>
          </a:stretch>
        </p:blipFill>
        <p:spPr>
          <a:xfrm>
            <a:off x="1130766" y="1960311"/>
            <a:ext cx="10067927" cy="4493357"/>
          </a:xfrm>
          <a:prstGeom prst="rect">
            <a:avLst/>
          </a:prstGeom>
        </p:spPr>
      </p:pic>
      <p:pic>
        <p:nvPicPr>
          <p:cNvPr id="3" name="Picture 2">
            <a:extLst>
              <a:ext uri="{FF2B5EF4-FFF2-40B4-BE49-F238E27FC236}">
                <a16:creationId xmlns:a16="http://schemas.microsoft.com/office/drawing/2014/main" id="{FE83A177-7383-6ACF-0B1C-1B2BBA877E66}"/>
              </a:ext>
            </a:extLst>
          </p:cNvPr>
          <p:cNvPicPr>
            <a:picLocks noChangeAspect="1"/>
          </p:cNvPicPr>
          <p:nvPr/>
        </p:nvPicPr>
        <p:blipFill>
          <a:blip r:embed="rId3"/>
          <a:stretch>
            <a:fillRect/>
          </a:stretch>
        </p:blipFill>
        <p:spPr>
          <a:xfrm>
            <a:off x="58068" y="5950298"/>
            <a:ext cx="1262418" cy="1134526"/>
          </a:xfrm>
          <a:prstGeom prst="rect">
            <a:avLst/>
          </a:prstGeom>
        </p:spPr>
      </p:pic>
      <p:pic>
        <p:nvPicPr>
          <p:cNvPr id="4" name="Picture 3" descr="A silhouette of a person with a brain and an arrow around it&#10;&#10;Description automatically generated">
            <a:extLst>
              <a:ext uri="{FF2B5EF4-FFF2-40B4-BE49-F238E27FC236}">
                <a16:creationId xmlns:a16="http://schemas.microsoft.com/office/drawing/2014/main" id="{67BDAE4C-A730-0D6F-6032-B536E340552C}"/>
              </a:ext>
            </a:extLst>
          </p:cNvPr>
          <p:cNvPicPr>
            <a:picLocks noChangeAspect="1"/>
          </p:cNvPicPr>
          <p:nvPr/>
        </p:nvPicPr>
        <p:blipFill>
          <a:blip r:embed="rId4"/>
          <a:stretch>
            <a:fillRect/>
          </a:stretch>
        </p:blipFill>
        <p:spPr>
          <a:xfrm>
            <a:off x="174067" y="5201498"/>
            <a:ext cx="1030419" cy="1066463"/>
          </a:xfrm>
          <a:prstGeom prst="rect">
            <a:avLst/>
          </a:prstGeom>
        </p:spPr>
      </p:pic>
      <p:sp>
        <p:nvSpPr>
          <p:cNvPr id="7" name="Title 1">
            <a:extLst>
              <a:ext uri="{FF2B5EF4-FFF2-40B4-BE49-F238E27FC236}">
                <a16:creationId xmlns:a16="http://schemas.microsoft.com/office/drawing/2014/main" id="{6DB22C6E-B80F-6487-35DD-AA1B333FEE6E}"/>
              </a:ext>
            </a:extLst>
          </p:cNvPr>
          <p:cNvSpPr>
            <a:spLocks noGrp="1"/>
          </p:cNvSpPr>
          <p:nvPr>
            <p:ph type="ctrTitle"/>
          </p:nvPr>
        </p:nvSpPr>
        <p:spPr>
          <a:xfrm>
            <a:off x="47101" y="-298671"/>
            <a:ext cx="12097797" cy="1644348"/>
          </a:xfrm>
        </p:spPr>
        <p:txBody>
          <a:bodyPr>
            <a:noAutofit/>
          </a:bodyPr>
          <a:lstStyle/>
          <a:p>
            <a:pPr>
              <a:lnSpc>
                <a:spcPct val="114000"/>
              </a:lnSpc>
            </a:pPr>
            <a:r>
              <a:rPr lang="en-US" sz="7200" kern="100" dirty="0">
                <a:effectLst/>
                <a:latin typeface="Amaranth" panose="02000503050000020004" pitchFamily="2" charset="77"/>
                <a:ea typeface="Calibri" panose="020F0502020204030204" pitchFamily="34" charset="0"/>
                <a:cs typeface="Kannada MN" pitchFamily="2" charset="0"/>
              </a:rPr>
              <a:t>The Future of the Microbiome</a:t>
            </a:r>
            <a:endParaRPr lang="en-US" sz="7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4763EE4-C648-1CA5-E9EA-AF5800091CCE}"/>
              </a:ext>
            </a:extLst>
          </p:cNvPr>
          <p:cNvSpPr txBox="1"/>
          <p:nvPr/>
        </p:nvSpPr>
        <p:spPr>
          <a:xfrm>
            <a:off x="3897220" y="6561057"/>
            <a:ext cx="5238897" cy="261610"/>
          </a:xfrm>
          <a:prstGeom prst="rect">
            <a:avLst/>
          </a:prstGeom>
          <a:noFill/>
        </p:spPr>
        <p:txBody>
          <a:bodyPr wrap="square">
            <a:spAutoFit/>
          </a:bodyPr>
          <a:lstStyle/>
          <a:p>
            <a:r>
              <a:rPr lang="en-US" sz="1050" i="0" u="none" strike="noStrike" dirty="0" err="1">
                <a:solidFill>
                  <a:srgbClr val="212121"/>
                </a:solidFill>
                <a:effectLst/>
                <a:latin typeface="Arial" panose="020B0604020202020204" pitchFamily="34" charset="0"/>
                <a:cs typeface="Arial" panose="020B0604020202020204" pitchFamily="34" charset="0"/>
              </a:rPr>
              <a:t>Jaswal</a:t>
            </a:r>
            <a:r>
              <a:rPr lang="en-US" sz="1050" i="0" u="none" strike="noStrike" dirty="0">
                <a:solidFill>
                  <a:srgbClr val="212121"/>
                </a:solidFill>
                <a:effectLst/>
                <a:latin typeface="Arial" panose="020B0604020202020204" pitchFamily="34" charset="0"/>
                <a:cs typeface="Arial" panose="020B0604020202020204" pitchFamily="34" charset="0"/>
              </a:rPr>
              <a:t> K, Todd OA, </a:t>
            </a:r>
            <a:r>
              <a:rPr lang="en-US" sz="1050" i="0" u="none" strike="noStrike" dirty="0" err="1">
                <a:solidFill>
                  <a:srgbClr val="212121"/>
                </a:solidFill>
                <a:effectLst/>
                <a:latin typeface="Arial" panose="020B0604020202020204" pitchFamily="34" charset="0"/>
                <a:cs typeface="Arial" panose="020B0604020202020204" pitchFamily="34" charset="0"/>
              </a:rPr>
              <a:t>Behnsen</a:t>
            </a:r>
            <a:r>
              <a:rPr lang="en-US" sz="1050" i="0" u="none" strike="noStrike" dirty="0">
                <a:solidFill>
                  <a:srgbClr val="212121"/>
                </a:solidFill>
                <a:effectLst/>
                <a:latin typeface="Arial" panose="020B0604020202020204" pitchFamily="34" charset="0"/>
                <a:cs typeface="Arial" panose="020B0604020202020204" pitchFamily="34" charset="0"/>
              </a:rPr>
              <a:t> J. Gut Microbes 2023 </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531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843A3-ECAD-6B95-7193-153CD439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6C268-E10A-0704-3C50-B28333465E4A}"/>
              </a:ext>
            </a:extLst>
          </p:cNvPr>
          <p:cNvSpPr>
            <a:spLocks noGrp="1"/>
          </p:cNvSpPr>
          <p:nvPr>
            <p:ph type="ctrTitle"/>
          </p:nvPr>
        </p:nvSpPr>
        <p:spPr>
          <a:xfrm>
            <a:off x="47101" y="-298671"/>
            <a:ext cx="12097797" cy="1644348"/>
          </a:xfrm>
        </p:spPr>
        <p:txBody>
          <a:bodyPr>
            <a:noAutofit/>
          </a:bodyPr>
          <a:lstStyle/>
          <a:p>
            <a:pPr>
              <a:lnSpc>
                <a:spcPct val="114000"/>
              </a:lnSpc>
            </a:pPr>
            <a:r>
              <a:rPr lang="en-US" sz="7200" kern="100" dirty="0">
                <a:effectLst/>
                <a:latin typeface="Amaranth" panose="02000503050000020004" pitchFamily="2" charset="77"/>
                <a:ea typeface="Calibri" panose="020F0502020204030204" pitchFamily="34" charset="0"/>
                <a:cs typeface="Kannada MN" pitchFamily="2" charset="0"/>
              </a:rPr>
              <a:t>Brain Health Starts in the Gut</a:t>
            </a:r>
            <a:endParaRPr lang="en-US" sz="7200" dirty="0">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231A8536-DC0E-9109-4908-155729BE9A19}"/>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37</a:t>
            </a:fld>
            <a:endParaRPr lang="en-US" dirty="0"/>
          </a:p>
        </p:txBody>
      </p:sp>
      <p:grpSp>
        <p:nvGrpSpPr>
          <p:cNvPr id="5" name="Group 4">
            <a:extLst>
              <a:ext uri="{FF2B5EF4-FFF2-40B4-BE49-F238E27FC236}">
                <a16:creationId xmlns:a16="http://schemas.microsoft.com/office/drawing/2014/main" id="{53E9FF15-CB57-2AFA-8682-491516226A67}"/>
              </a:ext>
            </a:extLst>
          </p:cNvPr>
          <p:cNvGrpSpPr/>
          <p:nvPr/>
        </p:nvGrpSpPr>
        <p:grpSpPr>
          <a:xfrm>
            <a:off x="8848003" y="1384814"/>
            <a:ext cx="2524834" cy="4197736"/>
            <a:chOff x="9595611" y="2021672"/>
            <a:chExt cx="2524834" cy="4197736"/>
          </a:xfrm>
        </p:grpSpPr>
        <p:pic>
          <p:nvPicPr>
            <p:cNvPr id="3" name="Picture 2">
              <a:extLst>
                <a:ext uri="{FF2B5EF4-FFF2-40B4-BE49-F238E27FC236}">
                  <a16:creationId xmlns:a16="http://schemas.microsoft.com/office/drawing/2014/main" id="{4C3DFD13-3DFC-4085-4D08-039122B02816}"/>
                </a:ext>
              </a:extLst>
            </p:cNvPr>
            <p:cNvPicPr>
              <a:picLocks noChangeAspect="1"/>
            </p:cNvPicPr>
            <p:nvPr/>
          </p:nvPicPr>
          <p:blipFill>
            <a:blip r:embed="rId3"/>
            <a:stretch>
              <a:fillRect/>
            </a:stretch>
          </p:blipFill>
          <p:spPr>
            <a:xfrm>
              <a:off x="9595611" y="4075006"/>
              <a:ext cx="2386135" cy="2144402"/>
            </a:xfrm>
            <a:prstGeom prst="rect">
              <a:avLst/>
            </a:prstGeom>
          </p:spPr>
        </p:pic>
        <p:pic>
          <p:nvPicPr>
            <p:cNvPr id="4" name="Picture 3" descr="A silhouette of a person with a brain and an arrow around it&#10;&#10;Description automatically generated">
              <a:extLst>
                <a:ext uri="{FF2B5EF4-FFF2-40B4-BE49-F238E27FC236}">
                  <a16:creationId xmlns:a16="http://schemas.microsoft.com/office/drawing/2014/main" id="{73DB1A7F-A136-C0AF-6D4C-327DBBD62831}"/>
                </a:ext>
              </a:extLst>
            </p:cNvPr>
            <p:cNvPicPr>
              <a:picLocks noChangeAspect="1"/>
            </p:cNvPicPr>
            <p:nvPr/>
          </p:nvPicPr>
          <p:blipFill>
            <a:blip r:embed="rId4"/>
            <a:stretch>
              <a:fillRect/>
            </a:stretch>
          </p:blipFill>
          <p:spPr>
            <a:xfrm>
              <a:off x="9595611" y="2021672"/>
              <a:ext cx="2524834" cy="2613151"/>
            </a:xfrm>
            <a:prstGeom prst="rect">
              <a:avLst/>
            </a:prstGeom>
          </p:spPr>
        </p:pic>
      </p:grpSp>
      <p:sp>
        <p:nvSpPr>
          <p:cNvPr id="6" name="Subtitle 2">
            <a:extLst>
              <a:ext uri="{FF2B5EF4-FFF2-40B4-BE49-F238E27FC236}">
                <a16:creationId xmlns:a16="http://schemas.microsoft.com/office/drawing/2014/main" id="{E63FF68F-C57C-860D-D3E1-447B1FFE6408}"/>
              </a:ext>
            </a:extLst>
          </p:cNvPr>
          <p:cNvSpPr>
            <a:spLocks noGrp="1"/>
          </p:cNvSpPr>
          <p:nvPr>
            <p:ph type="subTitle" idx="1"/>
          </p:nvPr>
        </p:nvSpPr>
        <p:spPr>
          <a:xfrm>
            <a:off x="72221" y="1956444"/>
            <a:ext cx="8126569" cy="4111104"/>
          </a:xfrm>
        </p:spPr>
        <p:txBody>
          <a:bodyPr>
            <a:normAutofit/>
          </a:bodyPr>
          <a:lstStyle/>
          <a:p>
            <a:r>
              <a:rPr lang="en-US" sz="4800" kern="100" dirty="0">
                <a:effectLst/>
                <a:latin typeface="Amaranth" panose="02000503050000020004" pitchFamily="2" charset="77"/>
                <a:ea typeface="Calibri" panose="020F0502020204030204" pitchFamily="34" charset="0"/>
                <a:cs typeface="Arial" panose="020B0604020202020204" pitchFamily="34" charset="0"/>
              </a:rPr>
              <a:t>Leveraging Dietary Fiber to Modulate the Gut-Microbiome-Brain Axis in Neurodegenerative Diseases </a:t>
            </a:r>
            <a:endParaRPr lang="en-US" sz="4800" dirty="0">
              <a:latin typeface="Amaranth" panose="02000503050000020004" pitchFamily="2" charset="77"/>
            </a:endParaRPr>
          </a:p>
        </p:txBody>
      </p:sp>
      <p:pic>
        <p:nvPicPr>
          <p:cNvPr id="8" name="Picture 7" descr="A blue and orange logo&#10;&#10;Description automatically generated">
            <a:extLst>
              <a:ext uri="{FF2B5EF4-FFF2-40B4-BE49-F238E27FC236}">
                <a16:creationId xmlns:a16="http://schemas.microsoft.com/office/drawing/2014/main" id="{A1B0367D-A4D0-B234-488C-51A2C57BBAF2}"/>
              </a:ext>
            </a:extLst>
          </p:cNvPr>
          <p:cNvPicPr>
            <a:picLocks noChangeAspect="1"/>
          </p:cNvPicPr>
          <p:nvPr/>
        </p:nvPicPr>
        <p:blipFill>
          <a:blip r:embed="rId5"/>
          <a:srcRect r="13726"/>
          <a:stretch/>
        </p:blipFill>
        <p:spPr>
          <a:xfrm>
            <a:off x="72221" y="5669914"/>
            <a:ext cx="5303343" cy="1021948"/>
          </a:xfrm>
          <a:prstGeom prst="rect">
            <a:avLst/>
          </a:prstGeom>
        </p:spPr>
      </p:pic>
      <p:sp>
        <p:nvSpPr>
          <p:cNvPr id="7" name="TextBox 6">
            <a:extLst>
              <a:ext uri="{FF2B5EF4-FFF2-40B4-BE49-F238E27FC236}">
                <a16:creationId xmlns:a16="http://schemas.microsoft.com/office/drawing/2014/main" id="{B0FC7A53-D06B-7EDA-8363-F12A27CC4C5F}"/>
              </a:ext>
            </a:extLst>
          </p:cNvPr>
          <p:cNvSpPr txBox="1"/>
          <p:nvPr/>
        </p:nvSpPr>
        <p:spPr>
          <a:xfrm>
            <a:off x="6194273" y="6180888"/>
            <a:ext cx="361896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Olivia Adele Todd, PhD</a:t>
            </a:r>
          </a:p>
          <a:p>
            <a:r>
              <a:rPr lang="en-US" dirty="0">
                <a:latin typeface="Arial" panose="020B0604020202020204" pitchFamily="34" charset="0"/>
                <a:cs typeface="Arial" panose="020B0604020202020204" pitchFamily="34" charset="0"/>
                <a:hlinkClick r:id="rId6"/>
              </a:rPr>
              <a:t>olivia@sorriditherapeutics.com</a:t>
            </a:r>
            <a:endParaRPr lang="en-US" dirty="0">
              <a:latin typeface="Arial" panose="020B0604020202020204" pitchFamily="34" charset="0"/>
              <a:cs typeface="Arial" panose="020B0604020202020204" pitchFamily="34" charset="0"/>
            </a:endParaRPr>
          </a:p>
        </p:txBody>
      </p:sp>
      <p:pic>
        <p:nvPicPr>
          <p:cNvPr id="11" name="Picture 10" descr="A qr code on a white background&#10;&#10;Description automatically generated">
            <a:extLst>
              <a:ext uri="{FF2B5EF4-FFF2-40B4-BE49-F238E27FC236}">
                <a16:creationId xmlns:a16="http://schemas.microsoft.com/office/drawing/2014/main" id="{752473F6-AC49-5BA8-218A-F5DA6C7A1F0D}"/>
              </a:ext>
            </a:extLst>
          </p:cNvPr>
          <p:cNvPicPr>
            <a:picLocks noChangeAspect="1"/>
          </p:cNvPicPr>
          <p:nvPr/>
        </p:nvPicPr>
        <p:blipFill>
          <a:blip r:embed="rId7"/>
          <a:srcRect l="30337" t="34152" r="29663" b="33443"/>
          <a:stretch/>
        </p:blipFill>
        <p:spPr>
          <a:xfrm>
            <a:off x="10404520" y="5140952"/>
            <a:ext cx="898967" cy="910347"/>
          </a:xfrm>
          <a:prstGeom prst="rect">
            <a:avLst/>
          </a:prstGeom>
        </p:spPr>
      </p:pic>
      <p:sp>
        <p:nvSpPr>
          <p:cNvPr id="13" name="TextBox 12">
            <a:extLst>
              <a:ext uri="{FF2B5EF4-FFF2-40B4-BE49-F238E27FC236}">
                <a16:creationId xmlns:a16="http://schemas.microsoft.com/office/drawing/2014/main" id="{9480671C-5F28-0D19-19DC-64963FB88F42}"/>
              </a:ext>
            </a:extLst>
          </p:cNvPr>
          <p:cNvSpPr txBox="1"/>
          <p:nvPr/>
        </p:nvSpPr>
        <p:spPr>
          <a:xfrm>
            <a:off x="9548415" y="6010379"/>
            <a:ext cx="2571364" cy="369332"/>
          </a:xfrm>
          <a:prstGeom prst="rect">
            <a:avLst/>
          </a:prstGeom>
          <a:noFill/>
        </p:spPr>
        <p:txBody>
          <a:bodyPr wrap="square">
            <a:spAutoFit/>
          </a:bodyPr>
          <a:lstStyle/>
          <a:p>
            <a:r>
              <a:rPr lang="en-US" dirty="0" err="1">
                <a:latin typeface="Arial" panose="020B0604020202020204" pitchFamily="34" charset="0"/>
                <a:cs typeface="Arial" panose="020B0604020202020204" pitchFamily="34" charset="0"/>
              </a:rPr>
              <a:t>NeuroFiberHealth.com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54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CC17-E9E1-775B-D6F0-D9A16FC202B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DBD9C1F-2BA7-D529-1E24-B7E70D229A8F}"/>
              </a:ext>
            </a:extLst>
          </p:cNvPr>
          <p:cNvSpPr>
            <a:spLocks noGrp="1"/>
          </p:cNvSpPr>
          <p:nvPr>
            <p:ph type="title"/>
          </p:nvPr>
        </p:nvSpPr>
        <p:spPr>
          <a:xfrm>
            <a:off x="0" y="0"/>
            <a:ext cx="12192000" cy="1096928"/>
          </a:xfrm>
        </p:spPr>
        <p:txBody>
          <a:bodyPr>
            <a:noAutofit/>
          </a:bodyPr>
          <a:lstStyle/>
          <a:p>
            <a:pPr algn="ctr"/>
            <a:r>
              <a:rPr lang="en-US" sz="6000" dirty="0">
                <a:latin typeface="Amaranth" panose="02000503050000020004" pitchFamily="2" charset="77"/>
              </a:rPr>
              <a:t>Neurodegenerative Diseases</a:t>
            </a:r>
          </a:p>
        </p:txBody>
      </p:sp>
      <p:sp>
        <p:nvSpPr>
          <p:cNvPr id="21" name="Slide Number Placeholder 9">
            <a:extLst>
              <a:ext uri="{FF2B5EF4-FFF2-40B4-BE49-F238E27FC236}">
                <a16:creationId xmlns:a16="http://schemas.microsoft.com/office/drawing/2014/main" id="{4C0C8E69-A404-F7C4-5F29-83EAFA1A8577}"/>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4</a:t>
            </a:fld>
            <a:endParaRPr lang="en-US" dirty="0"/>
          </a:p>
        </p:txBody>
      </p:sp>
      <p:grpSp>
        <p:nvGrpSpPr>
          <p:cNvPr id="5" name="Group 4">
            <a:extLst>
              <a:ext uri="{FF2B5EF4-FFF2-40B4-BE49-F238E27FC236}">
                <a16:creationId xmlns:a16="http://schemas.microsoft.com/office/drawing/2014/main" id="{21E3ED00-A453-3570-16B1-9DCF7E473C7A}"/>
              </a:ext>
            </a:extLst>
          </p:cNvPr>
          <p:cNvGrpSpPr/>
          <p:nvPr/>
        </p:nvGrpSpPr>
        <p:grpSpPr>
          <a:xfrm>
            <a:off x="937549" y="1021453"/>
            <a:ext cx="9772725" cy="5835366"/>
            <a:chOff x="3968337" y="1551906"/>
            <a:chExt cx="7910980" cy="4874026"/>
          </a:xfrm>
        </p:grpSpPr>
        <p:pic>
          <p:nvPicPr>
            <p:cNvPr id="7" name="Picture 6">
              <a:extLst>
                <a:ext uri="{FF2B5EF4-FFF2-40B4-BE49-F238E27FC236}">
                  <a16:creationId xmlns:a16="http://schemas.microsoft.com/office/drawing/2014/main" id="{ED3F505A-A819-8CA1-8A89-531CA77EAF11}"/>
                </a:ext>
              </a:extLst>
            </p:cNvPr>
            <p:cNvPicPr>
              <a:picLocks noChangeAspect="1"/>
            </p:cNvPicPr>
            <p:nvPr/>
          </p:nvPicPr>
          <p:blipFill>
            <a:blip r:embed="rId3"/>
            <a:srcRect t="32005"/>
            <a:stretch/>
          </p:blipFill>
          <p:spPr>
            <a:xfrm>
              <a:off x="3968337" y="1551906"/>
              <a:ext cx="7910980" cy="3988160"/>
            </a:xfrm>
            <a:prstGeom prst="rect">
              <a:avLst/>
            </a:prstGeom>
          </p:spPr>
        </p:pic>
        <p:sp>
          <p:nvSpPr>
            <p:cNvPr id="2" name="Rectangle 1">
              <a:extLst>
                <a:ext uri="{FF2B5EF4-FFF2-40B4-BE49-F238E27FC236}">
                  <a16:creationId xmlns:a16="http://schemas.microsoft.com/office/drawing/2014/main" id="{36569D01-9164-8CF1-8887-EEF6F2333547}"/>
                </a:ext>
              </a:extLst>
            </p:cNvPr>
            <p:cNvSpPr/>
            <p:nvPr/>
          </p:nvSpPr>
          <p:spPr>
            <a:xfrm>
              <a:off x="4071998" y="3976873"/>
              <a:ext cx="5824356" cy="2449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7A7E90-AEDE-20CD-2B43-0326BFE28437}"/>
                </a:ext>
              </a:extLst>
            </p:cNvPr>
            <p:cNvSpPr/>
            <p:nvPr/>
          </p:nvSpPr>
          <p:spPr>
            <a:xfrm>
              <a:off x="6096000" y="3571759"/>
              <a:ext cx="2789498" cy="810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38E84FD-2A41-786C-A896-7AC2AE5670ED}"/>
              </a:ext>
            </a:extLst>
          </p:cNvPr>
          <p:cNvSpPr txBox="1"/>
          <p:nvPr/>
        </p:nvSpPr>
        <p:spPr>
          <a:xfrm>
            <a:off x="0" y="6296419"/>
            <a:ext cx="7373073" cy="553998"/>
          </a:xfrm>
          <a:prstGeom prst="rect">
            <a:avLst/>
          </a:prstGeom>
          <a:noFill/>
        </p:spPr>
        <p:txBody>
          <a:bodyPr wrap="square">
            <a:spAutoFit/>
          </a:bodyPr>
          <a:lstStyle/>
          <a:p>
            <a:r>
              <a:rPr lang="en-US" sz="1000" dirty="0">
                <a:effectLst/>
                <a:latin typeface="Arial" panose="020B0604020202020204" pitchFamily="34" charset="0"/>
                <a:cs typeface="Arial" panose="020B0604020202020204" pitchFamily="34" charset="0"/>
              </a:rPr>
              <a:t>Adapted from: </a:t>
            </a:r>
            <a:r>
              <a:rPr lang="en-US" sz="1000" dirty="0" err="1">
                <a:effectLst/>
                <a:latin typeface="Arial" panose="020B0604020202020204" pitchFamily="34" charset="0"/>
                <a:cs typeface="Arial" panose="020B0604020202020204" pitchFamily="34" charset="0"/>
              </a:rPr>
              <a:t>Pardillo</a:t>
            </a:r>
            <a:r>
              <a:rPr lang="en-US" sz="1000" dirty="0">
                <a:effectLst/>
                <a:latin typeface="Arial" panose="020B0604020202020204" pitchFamily="34" charset="0"/>
                <a:cs typeface="Arial" panose="020B0604020202020204" pitchFamily="34" charset="0"/>
              </a:rPr>
              <a:t>-Díaz R, Pérez-García P, Castro C, Nunez-</a:t>
            </a:r>
            <a:r>
              <a:rPr lang="en-US" sz="1000" dirty="0" err="1">
                <a:effectLst/>
                <a:latin typeface="Arial" panose="020B0604020202020204" pitchFamily="34" charset="0"/>
                <a:cs typeface="Arial" panose="020B0604020202020204" pitchFamily="34" charset="0"/>
              </a:rPr>
              <a:t>Abades</a:t>
            </a:r>
            <a:r>
              <a:rPr lang="en-US" sz="1000" dirty="0">
                <a:effectLst/>
                <a:latin typeface="Arial" panose="020B0604020202020204" pitchFamily="34" charset="0"/>
                <a:cs typeface="Arial" panose="020B0604020202020204" pitchFamily="34" charset="0"/>
              </a:rPr>
              <a:t> P, Carrascal L. Oxidative Stress as a Potential Mechanism Underlying Membrane Hyperexcitability in Neurodegenerative Diseases. </a:t>
            </a:r>
            <a:r>
              <a:rPr lang="en-US" sz="1000" i="1" dirty="0">
                <a:effectLst/>
                <a:latin typeface="Arial" panose="020B0604020202020204" pitchFamily="34" charset="0"/>
                <a:cs typeface="Arial" panose="020B0604020202020204" pitchFamily="34" charset="0"/>
              </a:rPr>
              <a:t>Antioxidants</a:t>
            </a:r>
            <a:r>
              <a:rPr lang="en-US" sz="1000" dirty="0">
                <a:effectLst/>
                <a:latin typeface="Arial" panose="020B0604020202020204" pitchFamily="34" charset="0"/>
                <a:cs typeface="Arial" panose="020B0604020202020204" pitchFamily="34" charset="0"/>
              </a:rPr>
              <a:t>. 2022;11(8):1511. doi:</a:t>
            </a:r>
            <a:r>
              <a:rPr lang="en-US" sz="1000" dirty="0">
                <a:effectLst/>
                <a:latin typeface="Arial" panose="020B0604020202020204" pitchFamily="34" charset="0"/>
                <a:cs typeface="Arial" panose="020B0604020202020204" pitchFamily="34" charset="0"/>
                <a:hlinkClick r:id="rId4"/>
              </a:rPr>
              <a:t>10.3390/antiox11081511</a:t>
            </a:r>
            <a:endParaRPr lang="en-US" sz="1000" dirty="0">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D02C714-5ACF-60CD-B173-148F00155242}"/>
              </a:ext>
            </a:extLst>
          </p:cNvPr>
          <p:cNvSpPr txBox="1"/>
          <p:nvPr/>
        </p:nvSpPr>
        <p:spPr>
          <a:xfrm>
            <a:off x="53012" y="3543698"/>
            <a:ext cx="7025833" cy="2677656"/>
          </a:xfrm>
          <a:prstGeom prst="rect">
            <a:avLst/>
          </a:prstGeom>
          <a:noFill/>
        </p:spPr>
        <p:txBody>
          <a:bodyPr wrap="square">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maranth" panose="02000503050000020004" pitchFamily="2" charset="77"/>
                <a:ea typeface="+mn-ea"/>
                <a:cs typeface="+mn-cs"/>
              </a:rPr>
              <a:t>Disorders affecting the nervous system, progressive decline in brain function and structure</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maranth" panose="02000503050000020004" pitchFamily="2" charset="77"/>
              <a:ea typeface="+mn-ea"/>
              <a:cs typeface="+mn-cs"/>
            </a:endParaRPr>
          </a:p>
          <a:p>
            <a:pPr marL="342900" indent="-3429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maranth" panose="02000503050000020004" pitchFamily="2" charset="77"/>
                <a:ea typeface="+mn-ea"/>
                <a:cs typeface="+mn-cs"/>
              </a:rPr>
              <a:t>Genetics + Environmental Exposures + Lifestyle + Inflammation + Protein misfolding</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maranth" panose="02000503050000020004" pitchFamily="2" charset="77"/>
              <a:ea typeface="+mn-ea"/>
              <a:cs typeface="+mn-cs"/>
            </a:endParaRPr>
          </a:p>
        </p:txBody>
      </p:sp>
    </p:spTree>
    <p:extLst>
      <p:ext uri="{BB962C8B-B14F-4D97-AF65-F5344CB8AC3E}">
        <p14:creationId xmlns:p14="http://schemas.microsoft.com/office/powerpoint/2010/main" val="388064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71EF9-E453-181C-EA9D-D4E1575C28F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DDF7886-B5A7-F1F8-093D-53C02C9CB913}"/>
              </a:ext>
            </a:extLst>
          </p:cNvPr>
          <p:cNvSpPr>
            <a:spLocks noGrp="1"/>
          </p:cNvSpPr>
          <p:nvPr>
            <p:ph type="title"/>
          </p:nvPr>
        </p:nvSpPr>
        <p:spPr>
          <a:xfrm>
            <a:off x="0" y="0"/>
            <a:ext cx="6638578" cy="1096928"/>
          </a:xfrm>
        </p:spPr>
        <p:txBody>
          <a:bodyPr>
            <a:noAutofit/>
          </a:bodyPr>
          <a:lstStyle/>
          <a:p>
            <a:pPr algn="ctr"/>
            <a:r>
              <a:rPr lang="en-US" sz="6000" dirty="0">
                <a:latin typeface="Amaranth" panose="02000503050000020004" pitchFamily="2" charset="77"/>
              </a:rPr>
              <a:t>Parkinson’s Disease</a:t>
            </a:r>
          </a:p>
        </p:txBody>
      </p:sp>
      <p:sp>
        <p:nvSpPr>
          <p:cNvPr id="21" name="Slide Number Placeholder 9">
            <a:extLst>
              <a:ext uri="{FF2B5EF4-FFF2-40B4-BE49-F238E27FC236}">
                <a16:creationId xmlns:a16="http://schemas.microsoft.com/office/drawing/2014/main" id="{D6008EEC-D0E2-9B60-5FB1-F81831DA2BD5}"/>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5</a:t>
            </a:fld>
            <a:endParaRPr lang="en-US" dirty="0"/>
          </a:p>
        </p:txBody>
      </p:sp>
      <p:pic>
        <p:nvPicPr>
          <p:cNvPr id="3" name="Picture 2" descr="A diagram of an old person with signs&#10;&#10;Description automatically generated">
            <a:extLst>
              <a:ext uri="{FF2B5EF4-FFF2-40B4-BE49-F238E27FC236}">
                <a16:creationId xmlns:a16="http://schemas.microsoft.com/office/drawing/2014/main" id="{DE0E877A-3BB7-15E7-791E-D95AA68A6580}"/>
              </a:ext>
            </a:extLst>
          </p:cNvPr>
          <p:cNvPicPr>
            <a:picLocks noChangeAspect="1"/>
          </p:cNvPicPr>
          <p:nvPr/>
        </p:nvPicPr>
        <p:blipFill>
          <a:blip r:embed="rId3"/>
          <a:stretch>
            <a:fillRect/>
          </a:stretch>
        </p:blipFill>
        <p:spPr>
          <a:xfrm>
            <a:off x="145729" y="846692"/>
            <a:ext cx="6006353" cy="6006353"/>
          </a:xfrm>
          <a:prstGeom prst="rect">
            <a:avLst/>
          </a:prstGeom>
        </p:spPr>
      </p:pic>
      <p:sp>
        <p:nvSpPr>
          <p:cNvPr id="2" name="TextBox 1">
            <a:extLst>
              <a:ext uri="{FF2B5EF4-FFF2-40B4-BE49-F238E27FC236}">
                <a16:creationId xmlns:a16="http://schemas.microsoft.com/office/drawing/2014/main" id="{3E0DE6D9-30C3-B2B2-2CA7-B55C3CBC9DCD}"/>
              </a:ext>
            </a:extLst>
          </p:cNvPr>
          <p:cNvSpPr txBox="1"/>
          <p:nvPr/>
        </p:nvSpPr>
        <p:spPr>
          <a:xfrm>
            <a:off x="6638617" y="512740"/>
            <a:ext cx="5553383"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maranth" panose="02000503050000020004" pitchFamily="2" charset="77"/>
              </a:rPr>
              <a:t>Loss of Dopamine-producing Neurons</a:t>
            </a:r>
          </a:p>
          <a:p>
            <a:pPr marL="342900" indent="-342900">
              <a:buFont typeface="Arial" panose="020B0604020202020204" pitchFamily="34" charset="0"/>
              <a:buChar char="•"/>
            </a:pPr>
            <a:r>
              <a:rPr lang="en-US" sz="2800" dirty="0">
                <a:latin typeface="Amaranth" panose="02000503050000020004" pitchFamily="2" charset="77"/>
              </a:rPr>
              <a:t>𝛼-Synuclein Misfolding and Aggregation</a:t>
            </a:r>
          </a:p>
          <a:p>
            <a:endParaRPr lang="en-US" sz="2800" dirty="0">
              <a:latin typeface="Amaranth" panose="02000503050000020004" pitchFamily="2" charset="77"/>
            </a:endParaRPr>
          </a:p>
        </p:txBody>
      </p:sp>
      <p:sp>
        <p:nvSpPr>
          <p:cNvPr id="4" name="Rectangle 3">
            <a:extLst>
              <a:ext uri="{FF2B5EF4-FFF2-40B4-BE49-F238E27FC236}">
                <a16:creationId xmlns:a16="http://schemas.microsoft.com/office/drawing/2014/main" id="{E65B0AC9-345A-3BAA-D828-D128B5060BC9}"/>
              </a:ext>
            </a:extLst>
          </p:cNvPr>
          <p:cNvSpPr/>
          <p:nvPr/>
        </p:nvSpPr>
        <p:spPr>
          <a:xfrm>
            <a:off x="3429000" y="4228108"/>
            <a:ext cx="2891118" cy="1096928"/>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DFC773-4018-1A33-AC2E-0D4A30FF454C}"/>
              </a:ext>
            </a:extLst>
          </p:cNvPr>
          <p:cNvSpPr txBox="1"/>
          <p:nvPr/>
        </p:nvSpPr>
        <p:spPr>
          <a:xfrm>
            <a:off x="6720771" y="2597825"/>
            <a:ext cx="4518211" cy="1384995"/>
          </a:xfrm>
          <a:prstGeom prst="rect">
            <a:avLst/>
          </a:prstGeom>
          <a:noFill/>
        </p:spPr>
        <p:txBody>
          <a:bodyPr wrap="square" rtlCol="0">
            <a:spAutoFit/>
          </a:bodyPr>
          <a:lstStyle/>
          <a:p>
            <a:r>
              <a:rPr lang="en-US" sz="2800" dirty="0">
                <a:latin typeface="Amaranth" panose="02000503050000020004" pitchFamily="2" charset="77"/>
              </a:rPr>
              <a:t>Constipation</a:t>
            </a:r>
            <a:r>
              <a:rPr lang="en-US" sz="2800" baseline="30000" dirty="0">
                <a:latin typeface="Amaranth" panose="02000503050000020004" pitchFamily="2" charset="77"/>
              </a:rPr>
              <a:t>1</a:t>
            </a:r>
            <a:r>
              <a:rPr lang="en-US" sz="2800" dirty="0">
                <a:latin typeface="Amaranth" panose="02000503050000020004" pitchFamily="2" charset="77"/>
              </a:rPr>
              <a:t> </a:t>
            </a:r>
          </a:p>
          <a:p>
            <a:pPr marL="285750" indent="-285750">
              <a:buFont typeface="Arial" panose="020B0604020202020204" pitchFamily="34" charset="0"/>
              <a:buChar char="•"/>
            </a:pPr>
            <a:r>
              <a:rPr lang="en-US" sz="2800" dirty="0">
                <a:latin typeface="Amaranth" panose="02000503050000020004" pitchFamily="2" charset="77"/>
              </a:rPr>
              <a:t>Prodromal Symptom</a:t>
            </a:r>
          </a:p>
          <a:p>
            <a:pPr marL="285750" indent="-285750">
              <a:buFont typeface="Arial" panose="020B0604020202020204" pitchFamily="34" charset="0"/>
              <a:buChar char="•"/>
            </a:pPr>
            <a:r>
              <a:rPr lang="en-US" sz="2800" dirty="0">
                <a:latin typeface="Amaranth" panose="02000503050000020004" pitchFamily="2" charset="77"/>
              </a:rPr>
              <a:t>Prevalence: over 70%</a:t>
            </a:r>
          </a:p>
        </p:txBody>
      </p:sp>
      <p:sp>
        <p:nvSpPr>
          <p:cNvPr id="8" name="TextBox 7">
            <a:extLst>
              <a:ext uri="{FF2B5EF4-FFF2-40B4-BE49-F238E27FC236}">
                <a16:creationId xmlns:a16="http://schemas.microsoft.com/office/drawing/2014/main" id="{3A5434B3-EAD7-26A2-F0D6-F9E7EB647FFB}"/>
              </a:ext>
            </a:extLst>
          </p:cNvPr>
          <p:cNvSpPr txBox="1"/>
          <p:nvPr/>
        </p:nvSpPr>
        <p:spPr>
          <a:xfrm>
            <a:off x="7089943" y="5857419"/>
            <a:ext cx="4650730" cy="1169551"/>
          </a:xfrm>
          <a:prstGeom prst="rect">
            <a:avLst/>
          </a:prstGeom>
          <a:noFill/>
        </p:spPr>
        <p:txBody>
          <a:bodyPr wrap="square">
            <a:spAutoFit/>
          </a:bodyPr>
          <a:lstStyle/>
          <a:p>
            <a:pPr marL="228600" indent="-228600">
              <a:buAutoNum type="arabicPeriod"/>
            </a:pPr>
            <a:r>
              <a:rPr lang="en-US" sz="1000" b="0" i="0" u="none" strike="noStrike" dirty="0">
                <a:solidFill>
                  <a:srgbClr val="000000"/>
                </a:solidFill>
                <a:effectLst/>
                <a:latin typeface="Arial" panose="020B0604020202020204" pitchFamily="34" charset="0"/>
                <a:cs typeface="Arial" panose="020B0604020202020204" pitchFamily="34" charset="0"/>
              </a:rPr>
              <a:t>Knudsen K, Krogh K, </a:t>
            </a:r>
            <a:r>
              <a:rPr lang="en-US" sz="1000" b="0" i="0" u="none" strike="noStrike" dirty="0" err="1">
                <a:solidFill>
                  <a:srgbClr val="000000"/>
                </a:solidFill>
                <a:effectLst/>
                <a:latin typeface="Arial" panose="020B0604020202020204" pitchFamily="34" charset="0"/>
                <a:cs typeface="Arial" panose="020B0604020202020204" pitchFamily="34" charset="0"/>
              </a:rPr>
              <a:t>Østergaard</a:t>
            </a:r>
            <a:r>
              <a:rPr lang="en-US" sz="1000" b="0" i="0" u="none" strike="noStrike" dirty="0">
                <a:solidFill>
                  <a:srgbClr val="000000"/>
                </a:solidFill>
                <a:effectLst/>
                <a:latin typeface="Arial" panose="020B0604020202020204" pitchFamily="34" charset="0"/>
                <a:cs typeface="Arial" panose="020B0604020202020204" pitchFamily="34" charset="0"/>
              </a:rPr>
              <a:t> K, </a:t>
            </a:r>
            <a:r>
              <a:rPr lang="en-US" sz="1000" b="0" i="0" u="none" strike="noStrike" dirty="0" err="1">
                <a:solidFill>
                  <a:srgbClr val="000000"/>
                </a:solidFill>
                <a:effectLst/>
                <a:latin typeface="Arial" panose="020B0604020202020204" pitchFamily="34" charset="0"/>
                <a:cs typeface="Arial" panose="020B0604020202020204" pitchFamily="34" charset="0"/>
              </a:rPr>
              <a:t>Borghammer</a:t>
            </a:r>
            <a:r>
              <a:rPr lang="en-US" sz="1000" b="0" i="0" u="none" strike="noStrike" dirty="0">
                <a:solidFill>
                  <a:srgbClr val="000000"/>
                </a:solidFill>
                <a:effectLst/>
                <a:latin typeface="Arial" panose="020B0604020202020204" pitchFamily="34" charset="0"/>
                <a:cs typeface="Arial" panose="020B0604020202020204" pitchFamily="34" charset="0"/>
              </a:rPr>
              <a:t> P. Constipation in </a:t>
            </a:r>
            <a:r>
              <a:rPr lang="en-US" sz="1000" b="0" i="0" u="none" strike="noStrike" dirty="0" err="1">
                <a:solidFill>
                  <a:srgbClr val="000000"/>
                </a:solidFill>
                <a:effectLst/>
                <a:latin typeface="Arial" panose="020B0604020202020204" pitchFamily="34" charset="0"/>
                <a:cs typeface="Arial" panose="020B0604020202020204" pitchFamily="34" charset="0"/>
              </a:rPr>
              <a:t>parkinson’s</a:t>
            </a:r>
            <a:r>
              <a:rPr lang="en-US" sz="1000" b="0" i="0" u="none" strike="noStrike" dirty="0">
                <a:solidFill>
                  <a:srgbClr val="000000"/>
                </a:solidFill>
                <a:effectLst/>
                <a:latin typeface="Arial" panose="020B0604020202020204" pitchFamily="34" charset="0"/>
                <a:cs typeface="Arial" panose="020B0604020202020204" pitchFamily="34" charset="0"/>
              </a:rPr>
              <a:t> disease: subjective symptoms, objective markers, and new perspectives. Mov </a:t>
            </a:r>
            <a:r>
              <a:rPr lang="en-US" sz="1000" b="0" i="0" u="none" strike="noStrike" dirty="0" err="1">
                <a:solidFill>
                  <a:srgbClr val="000000"/>
                </a:solidFill>
                <a:effectLst/>
                <a:latin typeface="Arial" panose="020B0604020202020204" pitchFamily="34" charset="0"/>
                <a:cs typeface="Arial" panose="020B0604020202020204" pitchFamily="34" charset="0"/>
              </a:rPr>
              <a:t>Disord</a:t>
            </a:r>
            <a:r>
              <a:rPr lang="en-US" sz="1000" b="0" i="0" u="none" strike="noStrike" dirty="0">
                <a:solidFill>
                  <a:srgbClr val="000000"/>
                </a:solidFill>
                <a:effectLst/>
                <a:latin typeface="Arial" panose="020B0604020202020204" pitchFamily="34" charset="0"/>
                <a:cs typeface="Arial" panose="020B0604020202020204" pitchFamily="34" charset="0"/>
              </a:rPr>
              <a:t> 2017;32:94–105.</a:t>
            </a:r>
          </a:p>
          <a:p>
            <a:pPr marL="228600" indent="-228600">
              <a:buFontTx/>
              <a:buAutoNum type="arabicPeriod"/>
            </a:pPr>
            <a:r>
              <a:rPr lang="en-US" sz="1000" dirty="0" err="1">
                <a:latin typeface="Arial" panose="020B0604020202020204" pitchFamily="34" charset="0"/>
                <a:cs typeface="Arial" panose="020B0604020202020204" pitchFamily="34" charset="0"/>
              </a:rPr>
              <a:t>Horsager</a:t>
            </a:r>
            <a:r>
              <a:rPr lang="en-US" sz="1000" dirty="0">
                <a:latin typeface="Arial" panose="020B0604020202020204" pitchFamily="34" charset="0"/>
                <a:cs typeface="Arial" panose="020B0604020202020204" pitchFamily="34" charset="0"/>
              </a:rPr>
              <a:t> J, </a:t>
            </a:r>
            <a:r>
              <a:rPr lang="en-US" sz="1000" dirty="0" err="1">
                <a:latin typeface="Arial" panose="020B0604020202020204" pitchFamily="34" charset="0"/>
                <a:cs typeface="Arial" panose="020B0604020202020204" pitchFamily="34" charset="0"/>
              </a:rPr>
              <a:t>Borghammer</a:t>
            </a:r>
            <a:r>
              <a:rPr lang="en-US" sz="1000" dirty="0">
                <a:latin typeface="Arial" panose="020B0604020202020204" pitchFamily="34" charset="0"/>
                <a:cs typeface="Arial" panose="020B0604020202020204" pitchFamily="34" charset="0"/>
              </a:rPr>
              <a:t> P. Brain-first vs. body-first Parkinson’s disease: An update on recent evidence. </a:t>
            </a:r>
            <a:r>
              <a:rPr lang="en-US" sz="1000" i="1" dirty="0">
                <a:latin typeface="Arial" panose="020B0604020202020204" pitchFamily="34" charset="0"/>
                <a:cs typeface="Arial" panose="020B0604020202020204" pitchFamily="34" charset="0"/>
              </a:rPr>
              <a:t>Parkinsonism &amp; Related Disorders</a:t>
            </a:r>
            <a:r>
              <a:rPr lang="en-US" sz="1000" dirty="0">
                <a:latin typeface="Arial" panose="020B0604020202020204" pitchFamily="34" charset="0"/>
                <a:cs typeface="Arial" panose="020B0604020202020204" pitchFamily="34" charset="0"/>
              </a:rPr>
              <a:t>. 2024;122:106101. doi:</a:t>
            </a:r>
            <a:r>
              <a:rPr lang="en-US" sz="1000" dirty="0">
                <a:latin typeface="Arial" panose="020B0604020202020204" pitchFamily="34" charset="0"/>
                <a:cs typeface="Arial" panose="020B0604020202020204" pitchFamily="34" charset="0"/>
                <a:hlinkClick r:id="rId4"/>
              </a:rPr>
              <a:t>10.1016/j.parkreldis.2024.106101</a:t>
            </a:r>
            <a:endParaRPr lang="en-US" sz="1000" dirty="0">
              <a:latin typeface="Arial" panose="020B0604020202020204" pitchFamily="34" charset="0"/>
              <a:cs typeface="Arial" panose="020B0604020202020204" pitchFamily="34" charset="0"/>
            </a:endParaRPr>
          </a:p>
          <a:p>
            <a:pPr marL="228600" indent="-228600">
              <a:buAutoNum type="arabicPeriod"/>
            </a:pPr>
            <a:endParaRPr lang="en-US" sz="1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36EDB24-8ADE-5EC5-96B1-F89647BA3E85}"/>
              </a:ext>
            </a:extLst>
          </p:cNvPr>
          <p:cNvSpPr txBox="1"/>
          <p:nvPr/>
        </p:nvSpPr>
        <p:spPr>
          <a:xfrm>
            <a:off x="6720770" y="4227218"/>
            <a:ext cx="4518211" cy="954107"/>
          </a:xfrm>
          <a:prstGeom prst="rect">
            <a:avLst/>
          </a:prstGeom>
          <a:noFill/>
        </p:spPr>
        <p:txBody>
          <a:bodyPr wrap="square" rtlCol="0">
            <a:spAutoFit/>
          </a:bodyPr>
          <a:lstStyle/>
          <a:p>
            <a:r>
              <a:rPr lang="en-US" sz="2800" dirty="0">
                <a:latin typeface="Amaranth" panose="02000503050000020004" pitchFamily="2" charset="77"/>
              </a:rPr>
              <a:t>𝛼-Synuclein in the gut </a:t>
            </a:r>
          </a:p>
          <a:p>
            <a:pPr marL="457200" indent="-457200">
              <a:buFont typeface="Arial" panose="020B0604020202020204" pitchFamily="34" charset="0"/>
              <a:buChar char="•"/>
            </a:pPr>
            <a:r>
              <a:rPr lang="en-US" sz="2800" dirty="0">
                <a:latin typeface="Amaranth" panose="02000503050000020004" pitchFamily="2" charset="77"/>
              </a:rPr>
              <a:t>Brain first vs. Body first</a:t>
            </a:r>
            <a:r>
              <a:rPr lang="en-US" sz="2800" baseline="30000" dirty="0">
                <a:latin typeface="Amaranth" panose="02000503050000020004" pitchFamily="2" charset="77"/>
              </a:rPr>
              <a:t>2</a:t>
            </a:r>
            <a:endParaRPr lang="en-US" sz="2800" dirty="0">
              <a:latin typeface="Amaranth" panose="02000503050000020004" pitchFamily="2" charset="77"/>
            </a:endParaRPr>
          </a:p>
        </p:txBody>
      </p:sp>
      <p:sp>
        <p:nvSpPr>
          <p:cNvPr id="14" name="TextBox 13">
            <a:extLst>
              <a:ext uri="{FF2B5EF4-FFF2-40B4-BE49-F238E27FC236}">
                <a16:creationId xmlns:a16="http://schemas.microsoft.com/office/drawing/2014/main" id="{4C06BD99-115E-5BC3-407B-1DE3291F897E}"/>
              </a:ext>
            </a:extLst>
          </p:cNvPr>
          <p:cNvSpPr txBox="1"/>
          <p:nvPr/>
        </p:nvSpPr>
        <p:spPr>
          <a:xfrm>
            <a:off x="2263501" y="6345260"/>
            <a:ext cx="4924377"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adapted from </a:t>
            </a:r>
            <a:r>
              <a:rPr lang="en-US" sz="1000" dirty="0" err="1">
                <a:latin typeface="Arial" panose="020B0604020202020204" pitchFamily="34" charset="0"/>
                <a:cs typeface="Arial" panose="020B0604020202020204" pitchFamily="34" charset="0"/>
              </a:rPr>
              <a:t>Biorender</a:t>
            </a:r>
            <a:r>
              <a:rPr lang="en-US" sz="1000" dirty="0">
                <a:latin typeface="Arial" panose="020B0604020202020204" pitchFamily="34" charset="0"/>
                <a:cs typeface="Arial" panose="020B0604020202020204" pitchFamily="34" charset="0"/>
              </a:rPr>
              <a:t>: Huang, E. (2025). Symptoms of Parkinson's Disease. https://</a:t>
            </a:r>
            <a:r>
              <a:rPr lang="en-US" sz="1000" dirty="0" err="1">
                <a:latin typeface="Arial" panose="020B0604020202020204" pitchFamily="34" charset="0"/>
                <a:cs typeface="Arial" panose="020B0604020202020204" pitchFamily="34" charset="0"/>
              </a:rPr>
              <a:t>app.biorender.com</a:t>
            </a: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biorender</a:t>
            </a:r>
            <a:r>
              <a:rPr lang="en-US" sz="1000" dirty="0">
                <a:latin typeface="Arial" panose="020B0604020202020204" pitchFamily="34" charset="0"/>
                <a:cs typeface="Arial" panose="020B0604020202020204" pitchFamily="34" charset="0"/>
              </a:rPr>
              <a:t>-templates/details/t-62ce20f1b05a71471333493b-symptoms-of-parkinsons-disease/?source=gallery</a:t>
            </a:r>
          </a:p>
        </p:txBody>
      </p:sp>
    </p:spTree>
    <p:extLst>
      <p:ext uri="{BB962C8B-B14F-4D97-AF65-F5344CB8AC3E}">
        <p14:creationId xmlns:p14="http://schemas.microsoft.com/office/powerpoint/2010/main" val="16284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13117-2545-5561-8D76-346D29BA85C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880F8A5-6BB0-9F09-A8B0-1CA1C0DEB095}"/>
              </a:ext>
            </a:extLst>
          </p:cNvPr>
          <p:cNvSpPr>
            <a:spLocks noGrp="1"/>
          </p:cNvSpPr>
          <p:nvPr>
            <p:ph type="title"/>
          </p:nvPr>
        </p:nvSpPr>
        <p:spPr>
          <a:xfrm>
            <a:off x="0" y="-127590"/>
            <a:ext cx="12192000" cy="1020726"/>
          </a:xfrm>
        </p:spPr>
        <p:txBody>
          <a:bodyPr>
            <a:noAutofit/>
          </a:bodyPr>
          <a:lstStyle/>
          <a:p>
            <a:pPr algn="ctr"/>
            <a:r>
              <a:rPr lang="en-US" sz="4000" dirty="0">
                <a:latin typeface="Amaranth" panose="02000503050000020004" pitchFamily="2" charset="77"/>
              </a:rPr>
              <a:t>The Gut-Microbiome-Brain Axis in Health and Disease</a:t>
            </a:r>
          </a:p>
        </p:txBody>
      </p:sp>
      <p:sp>
        <p:nvSpPr>
          <p:cNvPr id="21" name="Slide Number Placeholder 9">
            <a:extLst>
              <a:ext uri="{FF2B5EF4-FFF2-40B4-BE49-F238E27FC236}">
                <a16:creationId xmlns:a16="http://schemas.microsoft.com/office/drawing/2014/main" id="{4D0B4ED8-BA03-E0D8-8288-8F6A4AE636ED}"/>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6</a:t>
            </a:fld>
            <a:endParaRPr lang="en-US" dirty="0"/>
          </a:p>
        </p:txBody>
      </p:sp>
      <p:pic>
        <p:nvPicPr>
          <p:cNvPr id="4" name="Picture 3" descr="A diagram of a human body&#10;&#10;Description automatically generated">
            <a:extLst>
              <a:ext uri="{FF2B5EF4-FFF2-40B4-BE49-F238E27FC236}">
                <a16:creationId xmlns:a16="http://schemas.microsoft.com/office/drawing/2014/main" id="{1D879117-D377-5383-4065-208FD1361941}"/>
              </a:ext>
            </a:extLst>
          </p:cNvPr>
          <p:cNvPicPr>
            <a:picLocks noChangeAspect="1"/>
          </p:cNvPicPr>
          <p:nvPr/>
        </p:nvPicPr>
        <p:blipFill>
          <a:blip r:embed="rId3"/>
          <a:srcRect l="21048" t="9139" r="20984" b="15656"/>
          <a:stretch/>
        </p:blipFill>
        <p:spPr>
          <a:xfrm>
            <a:off x="3810000" y="561075"/>
            <a:ext cx="3760342" cy="6313350"/>
          </a:xfrm>
          <a:prstGeom prst="rect">
            <a:avLst/>
          </a:prstGeom>
        </p:spPr>
      </p:pic>
    </p:spTree>
    <p:extLst>
      <p:ext uri="{BB962C8B-B14F-4D97-AF65-F5344CB8AC3E}">
        <p14:creationId xmlns:p14="http://schemas.microsoft.com/office/powerpoint/2010/main" val="2595104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664F-7D8A-2D0C-8D4D-3AE2B8E4CC3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E2C350-8F88-236B-2ABC-57A1C85D1214}"/>
              </a:ext>
            </a:extLst>
          </p:cNvPr>
          <p:cNvSpPr>
            <a:spLocks noGrp="1"/>
          </p:cNvSpPr>
          <p:nvPr>
            <p:ph type="sldNum" sz="quarter" idx="12"/>
          </p:nvPr>
        </p:nvSpPr>
        <p:spPr/>
        <p:txBody>
          <a:bodyPr/>
          <a:lstStyle/>
          <a:p>
            <a:fld id="{10D8DCB7-2AA2-A342-85CF-675D92F718BE}" type="slidenum">
              <a:rPr lang="en-US" smtClean="0"/>
              <a:t>7</a:t>
            </a:fld>
            <a:endParaRPr lang="en-US"/>
          </a:p>
        </p:txBody>
      </p:sp>
      <p:sp>
        <p:nvSpPr>
          <p:cNvPr id="7" name="TextBox 6">
            <a:extLst>
              <a:ext uri="{FF2B5EF4-FFF2-40B4-BE49-F238E27FC236}">
                <a16:creationId xmlns:a16="http://schemas.microsoft.com/office/drawing/2014/main" id="{70A80AED-69A7-A646-1C78-2E082A6FDF5C}"/>
              </a:ext>
            </a:extLst>
          </p:cNvPr>
          <p:cNvSpPr txBox="1"/>
          <p:nvPr/>
        </p:nvSpPr>
        <p:spPr>
          <a:xfrm>
            <a:off x="6727373" y="3777460"/>
            <a:ext cx="5534685" cy="954107"/>
          </a:xfrm>
          <a:prstGeom prst="rect">
            <a:avLst/>
          </a:prstGeom>
          <a:noFill/>
        </p:spPr>
        <p:txBody>
          <a:bodyPr wrap="square" rtlCol="0">
            <a:spAutoFit/>
          </a:bodyPr>
          <a:lstStyle/>
          <a:p>
            <a:r>
              <a:rPr lang="en-US" sz="2800" dirty="0">
                <a:latin typeface="Amaranth" panose="02000503050000020004" pitchFamily="2" charset="77"/>
              </a:rPr>
              <a:t>Consistencies may help define the “PD microbiome”</a:t>
            </a:r>
          </a:p>
        </p:txBody>
      </p:sp>
      <p:sp>
        <p:nvSpPr>
          <p:cNvPr id="8" name="TextBox 7">
            <a:extLst>
              <a:ext uri="{FF2B5EF4-FFF2-40B4-BE49-F238E27FC236}">
                <a16:creationId xmlns:a16="http://schemas.microsoft.com/office/drawing/2014/main" id="{C97B2058-9D3C-C4EC-0C09-3DE8946E28F6}"/>
              </a:ext>
            </a:extLst>
          </p:cNvPr>
          <p:cNvSpPr txBox="1"/>
          <p:nvPr/>
        </p:nvSpPr>
        <p:spPr>
          <a:xfrm>
            <a:off x="6096000" y="6280919"/>
            <a:ext cx="4734768" cy="577081"/>
          </a:xfrm>
          <a:prstGeom prst="rect">
            <a:avLst/>
          </a:prstGeom>
          <a:noFill/>
        </p:spPr>
        <p:txBody>
          <a:bodyPr wrap="square">
            <a:spAutoFit/>
          </a:bodyPr>
          <a:lstStyle/>
          <a:p>
            <a:r>
              <a:rPr lang="en-US" sz="1050" b="0" i="0" u="none" strike="noStrike" dirty="0">
                <a:solidFill>
                  <a:srgbClr val="1B1B1B"/>
                </a:solidFill>
                <a:effectLst/>
                <a:latin typeface="Arial" panose="020B0604020202020204" pitchFamily="34" charset="0"/>
                <a:cs typeface="Arial" panose="020B0604020202020204" pitchFamily="34" charset="0"/>
              </a:rPr>
              <a:t>Adapted from: Li Z, Liang H, Hu Y, et al. Gut bacterial profiles in Parkinson's disease: A systematic review. </a:t>
            </a:r>
            <a:r>
              <a:rPr lang="en-US" sz="1050" b="0" i="1" u="none" strike="noStrike" dirty="0">
                <a:solidFill>
                  <a:srgbClr val="1B1B1B"/>
                </a:solidFill>
                <a:effectLst/>
                <a:latin typeface="Arial" panose="020B0604020202020204" pitchFamily="34" charset="0"/>
                <a:cs typeface="Arial" panose="020B0604020202020204" pitchFamily="34" charset="0"/>
              </a:rPr>
              <a:t>CNS </a:t>
            </a:r>
            <a:r>
              <a:rPr lang="en-US" sz="1050" b="0" i="1" u="none" strike="noStrike" dirty="0" err="1">
                <a:solidFill>
                  <a:srgbClr val="1B1B1B"/>
                </a:solidFill>
                <a:effectLst/>
                <a:latin typeface="Arial" panose="020B0604020202020204" pitchFamily="34" charset="0"/>
                <a:cs typeface="Arial" panose="020B0604020202020204" pitchFamily="34" charset="0"/>
              </a:rPr>
              <a:t>Neurosci</a:t>
            </a:r>
            <a:r>
              <a:rPr lang="en-US" sz="1050" b="0" i="1" u="none" strike="noStrike" dirty="0">
                <a:solidFill>
                  <a:srgbClr val="1B1B1B"/>
                </a:solidFill>
                <a:effectLst/>
                <a:latin typeface="Arial" panose="020B0604020202020204" pitchFamily="34" charset="0"/>
                <a:cs typeface="Arial" panose="020B0604020202020204" pitchFamily="34" charset="0"/>
              </a:rPr>
              <a:t> </a:t>
            </a:r>
            <a:r>
              <a:rPr lang="en-US" sz="1050" b="0" i="1" u="none" strike="noStrike" dirty="0" err="1">
                <a:solidFill>
                  <a:srgbClr val="1B1B1B"/>
                </a:solidFill>
                <a:effectLst/>
                <a:latin typeface="Arial" panose="020B0604020202020204" pitchFamily="34" charset="0"/>
                <a:cs typeface="Arial" panose="020B0604020202020204" pitchFamily="34" charset="0"/>
              </a:rPr>
              <a:t>Ther</a:t>
            </a:r>
            <a:r>
              <a:rPr lang="en-US" sz="1050" b="0" i="0" u="none" strike="noStrike" dirty="0">
                <a:solidFill>
                  <a:srgbClr val="1B1B1B"/>
                </a:solidFill>
                <a:effectLst/>
                <a:latin typeface="Arial" panose="020B0604020202020204" pitchFamily="34" charset="0"/>
                <a:cs typeface="Arial" panose="020B0604020202020204" pitchFamily="34" charset="0"/>
              </a:rPr>
              <a:t>. 2023;29(1):140-157. doi:10.1111/cns.13990</a:t>
            </a:r>
            <a:endParaRPr lang="en-US" sz="105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ABBC29-9CFC-D0C8-EA0C-BCAB20BD7AC7}"/>
              </a:ext>
            </a:extLst>
          </p:cNvPr>
          <p:cNvSpPr txBox="1"/>
          <p:nvPr/>
        </p:nvSpPr>
        <p:spPr>
          <a:xfrm>
            <a:off x="7032688" y="1183181"/>
            <a:ext cx="5040084" cy="1938992"/>
          </a:xfrm>
          <a:prstGeom prst="rect">
            <a:avLst/>
          </a:prstGeom>
          <a:noFill/>
        </p:spPr>
        <p:txBody>
          <a:bodyPr wrap="square" rtlCol="0">
            <a:spAutoFit/>
          </a:bodyPr>
          <a:lstStyle/>
          <a:p>
            <a:r>
              <a:rPr lang="en-US" sz="4000" dirty="0">
                <a:latin typeface="Amaranth" panose="02000503050000020004" pitchFamily="2" charset="77"/>
              </a:rPr>
              <a:t>Genera of bacteria across 13 separate studies</a:t>
            </a:r>
          </a:p>
        </p:txBody>
      </p:sp>
      <p:sp>
        <p:nvSpPr>
          <p:cNvPr id="11" name="Title 11">
            <a:extLst>
              <a:ext uri="{FF2B5EF4-FFF2-40B4-BE49-F238E27FC236}">
                <a16:creationId xmlns:a16="http://schemas.microsoft.com/office/drawing/2014/main" id="{8145980E-9A2E-C057-5BE7-E9E6F41662D9}"/>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a:t>
            </a:r>
            <a:r>
              <a:rPr lang="en-US" sz="4800" b="1" dirty="0">
                <a:latin typeface="Amaranth" panose="02000503050000020004" pitchFamily="2" charset="77"/>
              </a:rPr>
              <a:t>Microbiome</a:t>
            </a:r>
            <a:r>
              <a:rPr lang="en-US" sz="4800" dirty="0">
                <a:latin typeface="Amaranth" panose="02000503050000020004" pitchFamily="2" charset="77"/>
              </a:rPr>
              <a:t>-Brain Axis</a:t>
            </a:r>
          </a:p>
        </p:txBody>
      </p:sp>
      <p:pic>
        <p:nvPicPr>
          <p:cNvPr id="10" name="Content Placeholder 9" descr="A graph of blue and orange bars&#10;&#10;Description automatically generated">
            <a:extLst>
              <a:ext uri="{FF2B5EF4-FFF2-40B4-BE49-F238E27FC236}">
                <a16:creationId xmlns:a16="http://schemas.microsoft.com/office/drawing/2014/main" id="{FE90B0E3-6504-CD61-AE04-B27A847A7B65}"/>
              </a:ext>
            </a:extLst>
          </p:cNvPr>
          <p:cNvPicPr>
            <a:picLocks noGrp="1" noChangeAspect="1"/>
          </p:cNvPicPr>
          <p:nvPr>
            <p:ph idx="1"/>
          </p:nvPr>
        </p:nvPicPr>
        <p:blipFill>
          <a:blip r:embed="rId2"/>
          <a:stretch>
            <a:fillRect/>
          </a:stretch>
        </p:blipFill>
        <p:spPr>
          <a:xfrm>
            <a:off x="0" y="616879"/>
            <a:ext cx="7032688" cy="6247743"/>
          </a:xfrm>
        </p:spPr>
      </p:pic>
    </p:spTree>
    <p:extLst>
      <p:ext uri="{BB962C8B-B14F-4D97-AF65-F5344CB8AC3E}">
        <p14:creationId xmlns:p14="http://schemas.microsoft.com/office/powerpoint/2010/main" val="116496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AD48F-1EA6-ABFD-7107-E50D5D42B59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4DAA70D-9D78-F766-95C6-B4517D7F05AF}"/>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a:t>
            </a:r>
            <a:r>
              <a:rPr lang="en-US" sz="4800" b="1" dirty="0">
                <a:latin typeface="Amaranth" panose="02000503050000020004" pitchFamily="2" charset="77"/>
              </a:rPr>
              <a:t>Microbiome</a:t>
            </a:r>
            <a:r>
              <a:rPr lang="en-US" sz="4800" dirty="0">
                <a:latin typeface="Amaranth" panose="02000503050000020004" pitchFamily="2" charset="77"/>
              </a:rPr>
              <a:t>-Brain Axis</a:t>
            </a:r>
          </a:p>
        </p:txBody>
      </p:sp>
      <p:sp>
        <p:nvSpPr>
          <p:cNvPr id="21" name="Slide Number Placeholder 9">
            <a:extLst>
              <a:ext uri="{FF2B5EF4-FFF2-40B4-BE49-F238E27FC236}">
                <a16:creationId xmlns:a16="http://schemas.microsoft.com/office/drawing/2014/main" id="{18A027CF-5282-9914-7754-80E7FD44B708}"/>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8</a:t>
            </a:fld>
            <a:endParaRPr lang="en-US" dirty="0"/>
          </a:p>
        </p:txBody>
      </p:sp>
      <p:sp>
        <p:nvSpPr>
          <p:cNvPr id="14" name="TextBox 13">
            <a:extLst>
              <a:ext uri="{FF2B5EF4-FFF2-40B4-BE49-F238E27FC236}">
                <a16:creationId xmlns:a16="http://schemas.microsoft.com/office/drawing/2014/main" id="{4EA2EBAD-0012-504F-626C-C5F3313A49D0}"/>
              </a:ext>
            </a:extLst>
          </p:cNvPr>
          <p:cNvSpPr txBox="1"/>
          <p:nvPr/>
        </p:nvSpPr>
        <p:spPr>
          <a:xfrm>
            <a:off x="1069110" y="669337"/>
            <a:ext cx="1404552" cy="523220"/>
          </a:xfrm>
          <a:prstGeom prst="rect">
            <a:avLst/>
          </a:prstGeom>
          <a:noFill/>
        </p:spPr>
        <p:txBody>
          <a:bodyPr wrap="none" rtlCol="0">
            <a:spAutoFit/>
          </a:bodyPr>
          <a:lstStyle/>
          <a:p>
            <a:r>
              <a:rPr lang="en-US" sz="2800" dirty="0">
                <a:latin typeface="Amaranth" panose="02000503050000020004" pitchFamily="2" charset="77"/>
              </a:rPr>
              <a:t>Healthy</a:t>
            </a:r>
          </a:p>
        </p:txBody>
      </p:sp>
      <p:grpSp>
        <p:nvGrpSpPr>
          <p:cNvPr id="22" name="Group 21">
            <a:extLst>
              <a:ext uri="{FF2B5EF4-FFF2-40B4-BE49-F238E27FC236}">
                <a16:creationId xmlns:a16="http://schemas.microsoft.com/office/drawing/2014/main" id="{1A452FF3-8F74-73B2-7B40-F474FD1138E7}"/>
              </a:ext>
            </a:extLst>
          </p:cNvPr>
          <p:cNvGrpSpPr/>
          <p:nvPr/>
        </p:nvGrpSpPr>
        <p:grpSpPr>
          <a:xfrm>
            <a:off x="3423215" y="968757"/>
            <a:ext cx="4888788" cy="4263775"/>
            <a:chOff x="4436725" y="1623317"/>
            <a:chExt cx="3760342" cy="3128373"/>
          </a:xfrm>
        </p:grpSpPr>
        <p:pic>
          <p:nvPicPr>
            <p:cNvPr id="18" name="Picture 17" descr="A diagram of a human body&#10;&#10;Description automatically generated">
              <a:extLst>
                <a:ext uri="{FF2B5EF4-FFF2-40B4-BE49-F238E27FC236}">
                  <a16:creationId xmlns:a16="http://schemas.microsoft.com/office/drawing/2014/main" id="{D7E67F2D-6A37-62D2-6714-9986C6B8C3EA}"/>
                </a:ext>
              </a:extLst>
            </p:cNvPr>
            <p:cNvPicPr>
              <a:picLocks noChangeAspect="1"/>
            </p:cNvPicPr>
            <p:nvPr/>
          </p:nvPicPr>
          <p:blipFill>
            <a:blip r:embed="rId3"/>
            <a:srcRect l="21048" t="50873" r="20984" b="15657"/>
            <a:stretch/>
          </p:blipFill>
          <p:spPr>
            <a:xfrm>
              <a:off x="4436725" y="1941815"/>
              <a:ext cx="3760342" cy="2809875"/>
            </a:xfrm>
            <a:prstGeom prst="rect">
              <a:avLst/>
            </a:prstGeom>
          </p:spPr>
        </p:pic>
        <p:sp>
          <p:nvSpPr>
            <p:cNvPr id="19" name="Rectangle 18">
              <a:extLst>
                <a:ext uri="{FF2B5EF4-FFF2-40B4-BE49-F238E27FC236}">
                  <a16:creationId xmlns:a16="http://schemas.microsoft.com/office/drawing/2014/main" id="{8427B33A-1F2D-309E-A63E-31521F9320F4}"/>
                </a:ext>
              </a:extLst>
            </p:cNvPr>
            <p:cNvSpPr/>
            <p:nvPr/>
          </p:nvSpPr>
          <p:spPr>
            <a:xfrm>
              <a:off x="4436725" y="1623317"/>
              <a:ext cx="916111" cy="1602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AED4BF-8EC1-26E5-E368-6D920A0C36AF}"/>
                </a:ext>
              </a:extLst>
            </p:cNvPr>
            <p:cNvSpPr/>
            <p:nvPr/>
          </p:nvSpPr>
          <p:spPr>
            <a:xfrm>
              <a:off x="7280956" y="1826232"/>
              <a:ext cx="916111" cy="1602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C12F832F-C673-B55B-D19C-FC2A6F74A3DD}"/>
              </a:ext>
            </a:extLst>
          </p:cNvPr>
          <p:cNvSpPr txBox="1"/>
          <p:nvPr/>
        </p:nvSpPr>
        <p:spPr>
          <a:xfrm>
            <a:off x="687756" y="1316389"/>
            <a:ext cx="3413114" cy="1938992"/>
          </a:xfrm>
          <a:prstGeom prst="rect">
            <a:avLst/>
          </a:prstGeom>
          <a:noFill/>
        </p:spPr>
        <p:txBody>
          <a:bodyPr wrap="none" rtlCol="0">
            <a:spAutoFit/>
          </a:bodyPr>
          <a:lstStyle/>
          <a:p>
            <a:r>
              <a:rPr lang="en-US" sz="2400" dirty="0">
                <a:latin typeface="Amaranth" panose="02000503050000020004" pitchFamily="2" charset="77"/>
              </a:rPr>
              <a:t>SCFA-producing bacteria</a:t>
            </a:r>
          </a:p>
          <a:p>
            <a:pPr marL="285750" indent="-285750">
              <a:buFont typeface="Arial" panose="020B0604020202020204" pitchFamily="34" charset="0"/>
              <a:buChar char="•"/>
            </a:pPr>
            <a:r>
              <a:rPr lang="en-US" sz="2400" i="1" dirty="0" err="1">
                <a:latin typeface="Amaranth" panose="02000503050000020004" pitchFamily="2" charset="77"/>
              </a:rPr>
              <a:t>Faecalibacterium</a:t>
            </a:r>
            <a:endParaRPr lang="en-US" sz="2400" i="1" dirty="0">
              <a:latin typeface="Amaranth" panose="02000503050000020004" pitchFamily="2" charset="77"/>
            </a:endParaRPr>
          </a:p>
          <a:p>
            <a:pPr marL="285750" indent="-285750">
              <a:buFont typeface="Arial" panose="020B0604020202020204" pitchFamily="34" charset="0"/>
              <a:buChar char="•"/>
            </a:pPr>
            <a:r>
              <a:rPr lang="en-US" sz="2400" i="1" dirty="0" err="1">
                <a:latin typeface="Amaranth" panose="02000503050000020004" pitchFamily="2" charset="77"/>
              </a:rPr>
              <a:t>Roseburia</a:t>
            </a:r>
            <a:endParaRPr lang="en-US" sz="2400" i="1" dirty="0">
              <a:latin typeface="Amaranth" panose="02000503050000020004" pitchFamily="2" charset="77"/>
            </a:endParaRPr>
          </a:p>
          <a:p>
            <a:pPr marL="285750" indent="-285750">
              <a:buFont typeface="Arial" panose="020B0604020202020204" pitchFamily="34" charset="0"/>
              <a:buChar char="•"/>
            </a:pPr>
            <a:r>
              <a:rPr lang="en-US" sz="2400" i="1" dirty="0" err="1">
                <a:latin typeface="Amaranth" panose="02000503050000020004" pitchFamily="2" charset="77"/>
              </a:rPr>
              <a:t>Blautia</a:t>
            </a:r>
            <a:endParaRPr lang="en-US" sz="2400" i="1" dirty="0">
              <a:latin typeface="Amaranth" panose="02000503050000020004" pitchFamily="2" charset="77"/>
            </a:endParaRPr>
          </a:p>
          <a:p>
            <a:pPr marL="285750" indent="-285750">
              <a:buFont typeface="Arial" panose="020B0604020202020204" pitchFamily="34" charset="0"/>
              <a:buChar char="•"/>
            </a:pPr>
            <a:r>
              <a:rPr lang="en-US" sz="2400" i="1" dirty="0">
                <a:latin typeface="Amaranth" panose="02000503050000020004" pitchFamily="2" charset="77"/>
              </a:rPr>
              <a:t>Eubacterium</a:t>
            </a:r>
          </a:p>
        </p:txBody>
      </p:sp>
      <p:sp>
        <p:nvSpPr>
          <p:cNvPr id="23" name="TextBox 22">
            <a:extLst>
              <a:ext uri="{FF2B5EF4-FFF2-40B4-BE49-F238E27FC236}">
                <a16:creationId xmlns:a16="http://schemas.microsoft.com/office/drawing/2014/main" id="{9FE218B3-E5BA-FB93-1450-EE5ECACC90AB}"/>
              </a:ext>
            </a:extLst>
          </p:cNvPr>
          <p:cNvSpPr txBox="1"/>
          <p:nvPr/>
        </p:nvSpPr>
        <p:spPr>
          <a:xfrm>
            <a:off x="9413839" y="669337"/>
            <a:ext cx="607859" cy="523220"/>
          </a:xfrm>
          <a:prstGeom prst="rect">
            <a:avLst/>
          </a:prstGeom>
          <a:noFill/>
        </p:spPr>
        <p:txBody>
          <a:bodyPr wrap="none" rtlCol="0">
            <a:spAutoFit/>
          </a:bodyPr>
          <a:lstStyle/>
          <a:p>
            <a:r>
              <a:rPr lang="en-US" sz="2800" dirty="0">
                <a:latin typeface="Amaranth" panose="02000503050000020004" pitchFamily="2" charset="77"/>
              </a:rPr>
              <a:t>PD</a:t>
            </a:r>
          </a:p>
        </p:txBody>
      </p:sp>
      <p:sp>
        <p:nvSpPr>
          <p:cNvPr id="24" name="Down Arrow 23">
            <a:extLst>
              <a:ext uri="{FF2B5EF4-FFF2-40B4-BE49-F238E27FC236}">
                <a16:creationId xmlns:a16="http://schemas.microsoft.com/office/drawing/2014/main" id="{379EC533-2968-9383-7494-5B635A32261D}"/>
              </a:ext>
            </a:extLst>
          </p:cNvPr>
          <p:cNvSpPr/>
          <p:nvPr/>
        </p:nvSpPr>
        <p:spPr>
          <a:xfrm rot="10800000">
            <a:off x="155268" y="1374932"/>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5D6B91-BFF4-A772-241E-5A1C1A5804D4}"/>
              </a:ext>
            </a:extLst>
          </p:cNvPr>
          <p:cNvSpPr txBox="1"/>
          <p:nvPr/>
        </p:nvSpPr>
        <p:spPr>
          <a:xfrm>
            <a:off x="8155768" y="1312185"/>
            <a:ext cx="3413114" cy="1938992"/>
          </a:xfrm>
          <a:prstGeom prst="rect">
            <a:avLst/>
          </a:prstGeom>
          <a:noFill/>
        </p:spPr>
        <p:txBody>
          <a:bodyPr wrap="none" rtlCol="0">
            <a:spAutoFit/>
          </a:bodyPr>
          <a:lstStyle/>
          <a:p>
            <a:r>
              <a:rPr lang="en-US" sz="2400" dirty="0">
                <a:latin typeface="Amaranth" panose="02000503050000020004" pitchFamily="2" charset="77"/>
              </a:rPr>
              <a:t>SCFA-producing bacteria</a:t>
            </a:r>
          </a:p>
          <a:p>
            <a:pPr marL="342900" indent="-342900">
              <a:buFont typeface="Arial" panose="020B0604020202020204" pitchFamily="34" charset="0"/>
              <a:buChar char="•"/>
            </a:pPr>
            <a:r>
              <a:rPr lang="en-US" sz="2400" i="1" dirty="0" err="1">
                <a:latin typeface="Amaranth" panose="02000503050000020004" pitchFamily="2" charset="77"/>
              </a:rPr>
              <a:t>Faecalibacterium</a:t>
            </a:r>
            <a:endParaRPr lang="en-US" sz="2400" i="1" dirty="0">
              <a:latin typeface="Amaranth" panose="02000503050000020004" pitchFamily="2" charset="77"/>
            </a:endParaRPr>
          </a:p>
          <a:p>
            <a:pPr marL="342900" indent="-342900">
              <a:buFont typeface="Arial" panose="020B0604020202020204" pitchFamily="34" charset="0"/>
              <a:buChar char="•"/>
            </a:pPr>
            <a:r>
              <a:rPr lang="en-US" sz="2400" i="1" dirty="0" err="1">
                <a:latin typeface="Amaranth" panose="02000503050000020004" pitchFamily="2" charset="77"/>
              </a:rPr>
              <a:t>Roseburia</a:t>
            </a:r>
            <a:endParaRPr lang="en-US" sz="2400" i="1" dirty="0">
              <a:latin typeface="Amaranth" panose="02000503050000020004" pitchFamily="2" charset="77"/>
            </a:endParaRPr>
          </a:p>
          <a:p>
            <a:pPr marL="342900" indent="-342900">
              <a:buFont typeface="Arial" panose="020B0604020202020204" pitchFamily="34" charset="0"/>
              <a:buChar char="•"/>
            </a:pPr>
            <a:r>
              <a:rPr lang="en-US" sz="2400" i="1" dirty="0" err="1">
                <a:latin typeface="Amaranth" panose="02000503050000020004" pitchFamily="2" charset="77"/>
              </a:rPr>
              <a:t>Blautia</a:t>
            </a:r>
            <a:endParaRPr lang="en-US" sz="2400" i="1" dirty="0">
              <a:latin typeface="Amaranth" panose="02000503050000020004" pitchFamily="2" charset="77"/>
            </a:endParaRPr>
          </a:p>
          <a:p>
            <a:endParaRPr lang="en-US" sz="2400" dirty="0">
              <a:latin typeface="Amaranth" panose="02000503050000020004" pitchFamily="2" charset="77"/>
            </a:endParaRPr>
          </a:p>
        </p:txBody>
      </p:sp>
      <p:sp>
        <p:nvSpPr>
          <p:cNvPr id="4" name="Down Arrow 3">
            <a:extLst>
              <a:ext uri="{FF2B5EF4-FFF2-40B4-BE49-F238E27FC236}">
                <a16:creationId xmlns:a16="http://schemas.microsoft.com/office/drawing/2014/main" id="{5F6B8445-8C5D-287E-2799-036CC5F22B46}"/>
              </a:ext>
            </a:extLst>
          </p:cNvPr>
          <p:cNvSpPr/>
          <p:nvPr/>
        </p:nvSpPr>
        <p:spPr>
          <a:xfrm>
            <a:off x="7691101" y="1402968"/>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Down Arrow 8">
            <a:extLst>
              <a:ext uri="{FF2B5EF4-FFF2-40B4-BE49-F238E27FC236}">
                <a16:creationId xmlns:a16="http://schemas.microsoft.com/office/drawing/2014/main" id="{BC3E8874-B286-5F3E-7D42-788F754D3FAA}"/>
              </a:ext>
            </a:extLst>
          </p:cNvPr>
          <p:cNvSpPr/>
          <p:nvPr/>
        </p:nvSpPr>
        <p:spPr>
          <a:xfrm>
            <a:off x="147101" y="3429000"/>
            <a:ext cx="498763" cy="775855"/>
          </a:xfrm>
          <a:prstGeom prst="upDownArrow">
            <a:avLst/>
          </a:prstGeom>
          <a:solidFill>
            <a:srgbClr val="FF9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BD063BD-5D9E-92A7-6A28-6B96DBC0E798}"/>
              </a:ext>
            </a:extLst>
          </p:cNvPr>
          <p:cNvSpPr txBox="1"/>
          <p:nvPr/>
        </p:nvSpPr>
        <p:spPr>
          <a:xfrm>
            <a:off x="687756" y="3412914"/>
            <a:ext cx="3571812" cy="1200329"/>
          </a:xfrm>
          <a:prstGeom prst="rect">
            <a:avLst/>
          </a:prstGeom>
          <a:noFill/>
        </p:spPr>
        <p:txBody>
          <a:bodyPr wrap="none" rtlCol="0">
            <a:spAutoFit/>
          </a:bodyPr>
          <a:lstStyle/>
          <a:p>
            <a:r>
              <a:rPr lang="en-US" sz="2400" dirty="0">
                <a:latin typeface="Amaranth" panose="02000503050000020004" pitchFamily="2" charset="77"/>
              </a:rPr>
              <a:t>Mucin-degrading bacteria</a:t>
            </a:r>
          </a:p>
          <a:p>
            <a:pPr marL="342900" indent="-342900">
              <a:buFont typeface="Arial" panose="020B0604020202020204" pitchFamily="34" charset="0"/>
              <a:buChar char="•"/>
            </a:pPr>
            <a:r>
              <a:rPr lang="en-US" sz="2400" i="1" dirty="0" err="1">
                <a:latin typeface="Amaranth" panose="02000503050000020004" pitchFamily="2" charset="77"/>
              </a:rPr>
              <a:t>Akkermansia</a:t>
            </a:r>
            <a:endParaRPr lang="en-US" sz="2400" i="1" dirty="0">
              <a:latin typeface="Amaranth" panose="02000503050000020004" pitchFamily="2" charset="77"/>
            </a:endParaRPr>
          </a:p>
          <a:p>
            <a:pPr marL="342900" indent="-342900">
              <a:buFont typeface="Arial" panose="020B0604020202020204" pitchFamily="34" charset="0"/>
              <a:buChar char="•"/>
            </a:pPr>
            <a:r>
              <a:rPr lang="en-US" sz="2400" i="1" dirty="0" err="1">
                <a:latin typeface="Amaranth" panose="02000503050000020004" pitchFamily="2" charset="77"/>
              </a:rPr>
              <a:t>Prevotella</a:t>
            </a:r>
            <a:endParaRPr lang="en-US" sz="2400" i="1" dirty="0">
              <a:latin typeface="Amaranth" panose="02000503050000020004" pitchFamily="2" charset="77"/>
            </a:endParaRPr>
          </a:p>
        </p:txBody>
      </p:sp>
      <p:sp>
        <p:nvSpPr>
          <p:cNvPr id="11" name="Down Arrow 10">
            <a:extLst>
              <a:ext uri="{FF2B5EF4-FFF2-40B4-BE49-F238E27FC236}">
                <a16:creationId xmlns:a16="http://schemas.microsoft.com/office/drawing/2014/main" id="{7B955B38-B3AF-D2BC-A921-B832E2F8D80E}"/>
              </a:ext>
            </a:extLst>
          </p:cNvPr>
          <p:cNvSpPr/>
          <p:nvPr/>
        </p:nvSpPr>
        <p:spPr>
          <a:xfrm>
            <a:off x="164148" y="5036489"/>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B405CB6-3C83-18C7-7A2E-F359574FAF9D}"/>
              </a:ext>
            </a:extLst>
          </p:cNvPr>
          <p:cNvSpPr txBox="1"/>
          <p:nvPr/>
        </p:nvSpPr>
        <p:spPr>
          <a:xfrm>
            <a:off x="687756" y="4823416"/>
            <a:ext cx="3108389" cy="1200329"/>
          </a:xfrm>
          <a:prstGeom prst="rect">
            <a:avLst/>
          </a:prstGeom>
          <a:noFill/>
        </p:spPr>
        <p:txBody>
          <a:bodyPr wrap="square" rtlCol="0">
            <a:spAutoFit/>
          </a:bodyPr>
          <a:lstStyle/>
          <a:p>
            <a:r>
              <a:rPr lang="en-US" sz="2400" dirty="0">
                <a:latin typeface="Amaranth" panose="02000503050000020004" pitchFamily="2" charset="77"/>
              </a:rPr>
              <a:t>Pro-inflammatory/ pathogenic bacteria</a:t>
            </a:r>
          </a:p>
          <a:p>
            <a:pPr marL="342900" indent="-342900">
              <a:buFont typeface="Arial" panose="020B0604020202020204" pitchFamily="34" charset="0"/>
              <a:buChar char="•"/>
            </a:pPr>
            <a:r>
              <a:rPr lang="en-US" sz="2400" i="1" dirty="0">
                <a:latin typeface="Amaranth" panose="02000503050000020004" pitchFamily="2" charset="77"/>
              </a:rPr>
              <a:t>Enterobacteriaceae</a:t>
            </a:r>
          </a:p>
        </p:txBody>
      </p:sp>
      <p:sp>
        <p:nvSpPr>
          <p:cNvPr id="15" name="Down Arrow 14">
            <a:extLst>
              <a:ext uri="{FF2B5EF4-FFF2-40B4-BE49-F238E27FC236}">
                <a16:creationId xmlns:a16="http://schemas.microsoft.com/office/drawing/2014/main" id="{587E2126-FC24-5657-C5E9-8A8FCE1A7F27}"/>
              </a:ext>
            </a:extLst>
          </p:cNvPr>
          <p:cNvSpPr/>
          <p:nvPr/>
        </p:nvSpPr>
        <p:spPr>
          <a:xfrm rot="10800000">
            <a:off x="7710450" y="3151572"/>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09BC22-7019-3602-7134-4F3437A8084E}"/>
              </a:ext>
            </a:extLst>
          </p:cNvPr>
          <p:cNvSpPr txBox="1"/>
          <p:nvPr/>
        </p:nvSpPr>
        <p:spPr>
          <a:xfrm>
            <a:off x="8191072" y="3058693"/>
            <a:ext cx="3571812" cy="1938992"/>
          </a:xfrm>
          <a:prstGeom prst="rect">
            <a:avLst/>
          </a:prstGeom>
          <a:noFill/>
        </p:spPr>
        <p:txBody>
          <a:bodyPr wrap="none" rtlCol="0">
            <a:spAutoFit/>
          </a:bodyPr>
          <a:lstStyle/>
          <a:p>
            <a:r>
              <a:rPr lang="en-US" sz="2400" dirty="0">
                <a:latin typeface="Amaranth" panose="02000503050000020004" pitchFamily="2" charset="77"/>
              </a:rPr>
              <a:t>Mucin-degrading bacteria</a:t>
            </a:r>
          </a:p>
          <a:p>
            <a:pPr marL="342900" indent="-342900">
              <a:buFont typeface="Arial" panose="020B0604020202020204" pitchFamily="34" charset="0"/>
              <a:buChar char="•"/>
            </a:pPr>
            <a:r>
              <a:rPr lang="en-US" sz="2400" i="1" dirty="0" err="1">
                <a:latin typeface="Amaranth" panose="02000503050000020004" pitchFamily="2" charset="77"/>
              </a:rPr>
              <a:t>Akkermansia</a:t>
            </a:r>
            <a:endParaRPr lang="en-US" sz="2400" i="1" dirty="0">
              <a:latin typeface="Amaranth" panose="02000503050000020004" pitchFamily="2" charset="77"/>
            </a:endParaRPr>
          </a:p>
          <a:p>
            <a:pPr marL="342900" indent="-342900">
              <a:buFont typeface="Arial" panose="020B0604020202020204" pitchFamily="34" charset="0"/>
              <a:buChar char="•"/>
            </a:pPr>
            <a:r>
              <a:rPr lang="en-US" sz="2400" i="1" dirty="0" err="1">
                <a:latin typeface="Amaranth" panose="02000503050000020004" pitchFamily="2" charset="77"/>
              </a:rPr>
              <a:t>Ruminococcus</a:t>
            </a:r>
            <a:r>
              <a:rPr lang="en-US" sz="2400" i="1" dirty="0">
                <a:latin typeface="Amaranth" panose="02000503050000020004" pitchFamily="2" charset="77"/>
              </a:rPr>
              <a:t> </a:t>
            </a:r>
            <a:r>
              <a:rPr lang="en-US" sz="2400" i="1" dirty="0" err="1">
                <a:latin typeface="Amaranth" panose="02000503050000020004" pitchFamily="2" charset="77"/>
              </a:rPr>
              <a:t>gnavus</a:t>
            </a:r>
            <a:endParaRPr lang="en-US" sz="2400" i="1" dirty="0">
              <a:latin typeface="Amaranth" panose="02000503050000020004" pitchFamily="2" charset="77"/>
            </a:endParaRPr>
          </a:p>
          <a:p>
            <a:pPr marL="342900" indent="-342900">
              <a:buFont typeface="Arial" panose="020B0604020202020204" pitchFamily="34" charset="0"/>
              <a:buChar char="•"/>
            </a:pPr>
            <a:endParaRPr lang="en-US" sz="2400" i="1" dirty="0">
              <a:latin typeface="Amaranth" panose="02000503050000020004" pitchFamily="2" charset="77"/>
            </a:endParaRPr>
          </a:p>
          <a:p>
            <a:pPr marL="342900" indent="-342900">
              <a:buFont typeface="Arial" panose="020B0604020202020204" pitchFamily="34" charset="0"/>
              <a:buChar char="•"/>
            </a:pPr>
            <a:r>
              <a:rPr lang="en-US" sz="2400" i="1" dirty="0" err="1">
                <a:latin typeface="Amaranth" panose="02000503050000020004" pitchFamily="2" charset="77"/>
              </a:rPr>
              <a:t>Prevotella</a:t>
            </a:r>
            <a:endParaRPr lang="en-US" sz="2400" i="1" dirty="0">
              <a:latin typeface="Amaranth" panose="02000503050000020004" pitchFamily="2" charset="77"/>
            </a:endParaRPr>
          </a:p>
        </p:txBody>
      </p:sp>
      <p:sp>
        <p:nvSpPr>
          <p:cNvPr id="25" name="Down Arrow 24">
            <a:extLst>
              <a:ext uri="{FF2B5EF4-FFF2-40B4-BE49-F238E27FC236}">
                <a16:creationId xmlns:a16="http://schemas.microsoft.com/office/drawing/2014/main" id="{ABF4717B-2212-5CEF-DA19-5DCA70BE9B23}"/>
              </a:ext>
            </a:extLst>
          </p:cNvPr>
          <p:cNvSpPr/>
          <p:nvPr/>
        </p:nvSpPr>
        <p:spPr>
          <a:xfrm>
            <a:off x="7710450" y="4442784"/>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own Arrow 25">
            <a:extLst>
              <a:ext uri="{FF2B5EF4-FFF2-40B4-BE49-F238E27FC236}">
                <a16:creationId xmlns:a16="http://schemas.microsoft.com/office/drawing/2014/main" id="{8C89B184-8EEF-9A00-D32E-02BB09FF0892}"/>
              </a:ext>
            </a:extLst>
          </p:cNvPr>
          <p:cNvSpPr/>
          <p:nvPr/>
        </p:nvSpPr>
        <p:spPr>
          <a:xfrm rot="10800000">
            <a:off x="7710450" y="5466778"/>
            <a:ext cx="464667" cy="604620"/>
          </a:xfrm>
          <a:prstGeom prst="downArrow">
            <a:avLst/>
          </a:prstGeom>
          <a:solidFill>
            <a:schemeClr val="accent6"/>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95C1C72-FB7D-993A-76FB-0184F14C3B3A}"/>
              </a:ext>
            </a:extLst>
          </p:cNvPr>
          <p:cNvSpPr txBox="1"/>
          <p:nvPr/>
        </p:nvSpPr>
        <p:spPr>
          <a:xfrm>
            <a:off x="8223719" y="5334344"/>
            <a:ext cx="3108389" cy="1200329"/>
          </a:xfrm>
          <a:prstGeom prst="rect">
            <a:avLst/>
          </a:prstGeom>
          <a:noFill/>
        </p:spPr>
        <p:txBody>
          <a:bodyPr wrap="square" rtlCol="0">
            <a:spAutoFit/>
          </a:bodyPr>
          <a:lstStyle/>
          <a:p>
            <a:r>
              <a:rPr lang="en-US" sz="2400" dirty="0">
                <a:latin typeface="Amaranth" panose="02000503050000020004" pitchFamily="2" charset="77"/>
              </a:rPr>
              <a:t>Pro-inflammatory/ pathogenic bacteria</a:t>
            </a:r>
          </a:p>
          <a:p>
            <a:pPr marL="342900" indent="-342900">
              <a:buFont typeface="Arial" panose="020B0604020202020204" pitchFamily="34" charset="0"/>
              <a:buChar char="•"/>
            </a:pPr>
            <a:r>
              <a:rPr lang="en-US" sz="2400" i="1" dirty="0">
                <a:latin typeface="Amaranth" panose="02000503050000020004" pitchFamily="2" charset="77"/>
              </a:rPr>
              <a:t>Enterobacteriaceae</a:t>
            </a:r>
          </a:p>
        </p:txBody>
      </p:sp>
      <p:sp>
        <p:nvSpPr>
          <p:cNvPr id="2" name="TextBox 1">
            <a:extLst>
              <a:ext uri="{FF2B5EF4-FFF2-40B4-BE49-F238E27FC236}">
                <a16:creationId xmlns:a16="http://schemas.microsoft.com/office/drawing/2014/main" id="{03FD8142-47CC-31C9-FACD-4A0377C8EF19}"/>
              </a:ext>
            </a:extLst>
          </p:cNvPr>
          <p:cNvSpPr txBox="1"/>
          <p:nvPr/>
        </p:nvSpPr>
        <p:spPr>
          <a:xfrm>
            <a:off x="0" y="6553534"/>
            <a:ext cx="3794629"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Compiled from 15 research articles, citations on hidden slide</a:t>
            </a:r>
          </a:p>
        </p:txBody>
      </p:sp>
    </p:spTree>
    <p:extLst>
      <p:ext uri="{BB962C8B-B14F-4D97-AF65-F5344CB8AC3E}">
        <p14:creationId xmlns:p14="http://schemas.microsoft.com/office/powerpoint/2010/main" val="15197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animBg="1"/>
      <p:bldP spid="16" grpId="0"/>
      <p:bldP spid="25" grpId="0" animBg="1"/>
      <p:bldP spid="26"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1B287-7E1B-A0CA-F838-431C23E8CF4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832133F-63FB-1294-D0BC-438FCCF59833}"/>
              </a:ext>
            </a:extLst>
          </p:cNvPr>
          <p:cNvSpPr>
            <a:spLocks noGrp="1"/>
          </p:cNvSpPr>
          <p:nvPr>
            <p:ph type="title"/>
          </p:nvPr>
        </p:nvSpPr>
        <p:spPr>
          <a:xfrm>
            <a:off x="0" y="-127590"/>
            <a:ext cx="12192000" cy="1020726"/>
          </a:xfrm>
        </p:spPr>
        <p:txBody>
          <a:bodyPr>
            <a:noAutofit/>
          </a:bodyPr>
          <a:lstStyle/>
          <a:p>
            <a:pPr algn="ctr"/>
            <a:r>
              <a:rPr lang="en-US" sz="4800" dirty="0">
                <a:latin typeface="Amaranth" panose="02000503050000020004" pitchFamily="2" charset="77"/>
              </a:rPr>
              <a:t>The Gut-Microbiome-Brain </a:t>
            </a:r>
            <a:r>
              <a:rPr lang="en-US" sz="4800" b="1" dirty="0">
                <a:latin typeface="Amaranth" panose="02000503050000020004" pitchFamily="2" charset="77"/>
              </a:rPr>
              <a:t>Axis</a:t>
            </a:r>
          </a:p>
        </p:txBody>
      </p:sp>
      <p:sp>
        <p:nvSpPr>
          <p:cNvPr id="21" name="Slide Number Placeholder 9">
            <a:extLst>
              <a:ext uri="{FF2B5EF4-FFF2-40B4-BE49-F238E27FC236}">
                <a16:creationId xmlns:a16="http://schemas.microsoft.com/office/drawing/2014/main" id="{9C0F980B-6FA6-1993-565F-F7DC45BF7E00}"/>
              </a:ext>
            </a:extLst>
          </p:cNvPr>
          <p:cNvSpPr>
            <a:spLocks noGrp="1"/>
          </p:cNvSpPr>
          <p:nvPr>
            <p:ph type="sldNum" sz="quarter" idx="12"/>
          </p:nvPr>
        </p:nvSpPr>
        <p:spPr>
          <a:xfrm>
            <a:off x="9136117" y="6509300"/>
            <a:ext cx="2743200" cy="365125"/>
          </a:xfrm>
        </p:spPr>
        <p:txBody>
          <a:bodyPr/>
          <a:lstStyle/>
          <a:p>
            <a:fld id="{10D8DCB7-2AA2-A342-85CF-675D92F718BE}" type="slidenum">
              <a:rPr lang="en-US" smtClean="0"/>
              <a:t>9</a:t>
            </a:fld>
            <a:endParaRPr lang="en-US" dirty="0"/>
          </a:p>
        </p:txBody>
      </p:sp>
      <p:sp>
        <p:nvSpPr>
          <p:cNvPr id="9" name="Down Arrow 8">
            <a:extLst>
              <a:ext uri="{FF2B5EF4-FFF2-40B4-BE49-F238E27FC236}">
                <a16:creationId xmlns:a16="http://schemas.microsoft.com/office/drawing/2014/main" id="{579DE21A-A4A8-C26F-7D84-641BDC813245}"/>
              </a:ext>
            </a:extLst>
          </p:cNvPr>
          <p:cNvSpPr/>
          <p:nvPr/>
        </p:nvSpPr>
        <p:spPr>
          <a:xfrm>
            <a:off x="4042684" y="1048851"/>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80680A-6335-D17E-9E4F-441910282361}"/>
              </a:ext>
            </a:extLst>
          </p:cNvPr>
          <p:cNvSpPr txBox="1"/>
          <p:nvPr/>
        </p:nvSpPr>
        <p:spPr>
          <a:xfrm>
            <a:off x="4578798" y="1024723"/>
            <a:ext cx="947695" cy="523220"/>
          </a:xfrm>
          <a:prstGeom prst="rect">
            <a:avLst/>
          </a:prstGeom>
          <a:noFill/>
        </p:spPr>
        <p:txBody>
          <a:bodyPr wrap="none" rtlCol="0">
            <a:spAutoFit/>
          </a:bodyPr>
          <a:lstStyle/>
          <a:p>
            <a:r>
              <a:rPr lang="en-US" sz="2800" dirty="0">
                <a:latin typeface="Amaranth" panose="02000503050000020004" pitchFamily="2" charset="77"/>
              </a:rPr>
              <a:t>SCFA</a:t>
            </a:r>
          </a:p>
        </p:txBody>
      </p:sp>
      <p:sp>
        <p:nvSpPr>
          <p:cNvPr id="14" name="Down Arrow 13">
            <a:extLst>
              <a:ext uri="{FF2B5EF4-FFF2-40B4-BE49-F238E27FC236}">
                <a16:creationId xmlns:a16="http://schemas.microsoft.com/office/drawing/2014/main" id="{7865AED5-966F-D2EC-8367-9603F3ADC5AD}"/>
              </a:ext>
            </a:extLst>
          </p:cNvPr>
          <p:cNvSpPr/>
          <p:nvPr/>
        </p:nvSpPr>
        <p:spPr>
          <a:xfrm rot="10800000">
            <a:off x="6876960" y="984023"/>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49DAFB2-53AD-B5CC-9735-898CB8587844}"/>
              </a:ext>
            </a:extLst>
          </p:cNvPr>
          <p:cNvSpPr txBox="1"/>
          <p:nvPr/>
        </p:nvSpPr>
        <p:spPr>
          <a:xfrm>
            <a:off x="7493331" y="761026"/>
            <a:ext cx="3906839" cy="1384995"/>
          </a:xfrm>
          <a:prstGeom prst="rect">
            <a:avLst/>
          </a:prstGeom>
          <a:noFill/>
        </p:spPr>
        <p:txBody>
          <a:bodyPr wrap="none" rtlCol="0">
            <a:spAutoFit/>
          </a:bodyPr>
          <a:lstStyle/>
          <a:p>
            <a:r>
              <a:rPr lang="en-US" sz="2800" dirty="0">
                <a:latin typeface="Amaranth" panose="02000503050000020004" pitchFamily="2" charset="77"/>
              </a:rPr>
              <a:t>Gut barrier permeability</a:t>
            </a:r>
          </a:p>
          <a:p>
            <a:r>
              <a:rPr lang="en-US" sz="2800" dirty="0">
                <a:latin typeface="Amaranth" panose="02000503050000020004" pitchFamily="2" charset="77"/>
              </a:rPr>
              <a:t>Systemic inflammation</a:t>
            </a:r>
          </a:p>
          <a:p>
            <a:r>
              <a:rPr lang="en-US" sz="2800" dirty="0">
                <a:latin typeface="Amaranth" panose="02000503050000020004" pitchFamily="2" charset="77"/>
              </a:rPr>
              <a:t>Neuroinflammation</a:t>
            </a:r>
          </a:p>
        </p:txBody>
      </p:sp>
      <p:sp>
        <p:nvSpPr>
          <p:cNvPr id="16" name="Down Arrow 15">
            <a:extLst>
              <a:ext uri="{FF2B5EF4-FFF2-40B4-BE49-F238E27FC236}">
                <a16:creationId xmlns:a16="http://schemas.microsoft.com/office/drawing/2014/main" id="{5E2BCF58-1E65-440B-F220-D10A87B9DD0E}"/>
              </a:ext>
            </a:extLst>
          </p:cNvPr>
          <p:cNvSpPr/>
          <p:nvPr/>
        </p:nvSpPr>
        <p:spPr>
          <a:xfrm>
            <a:off x="6876960" y="2284150"/>
            <a:ext cx="464667" cy="604620"/>
          </a:xfrm>
          <a:prstGeom prst="downArrow">
            <a:avLst/>
          </a:prstGeom>
          <a:solidFill>
            <a:srgbClr val="C00000"/>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E1418CD-57E8-D94D-E597-A063A64E99A1}"/>
              </a:ext>
            </a:extLst>
          </p:cNvPr>
          <p:cNvSpPr txBox="1"/>
          <p:nvPr/>
        </p:nvSpPr>
        <p:spPr>
          <a:xfrm>
            <a:off x="7493331" y="2365550"/>
            <a:ext cx="3496470" cy="523220"/>
          </a:xfrm>
          <a:prstGeom prst="rect">
            <a:avLst/>
          </a:prstGeom>
          <a:noFill/>
        </p:spPr>
        <p:txBody>
          <a:bodyPr wrap="none" rtlCol="0">
            <a:spAutoFit/>
          </a:bodyPr>
          <a:lstStyle/>
          <a:p>
            <a:r>
              <a:rPr lang="en-US" sz="2800" dirty="0">
                <a:latin typeface="Amaranth" panose="02000503050000020004" pitchFamily="2" charset="77"/>
              </a:rPr>
              <a:t>Microglia metabolism</a:t>
            </a:r>
          </a:p>
        </p:txBody>
      </p:sp>
      <p:pic>
        <p:nvPicPr>
          <p:cNvPr id="22" name="Picture 21" descr="A black background with arrows and words&#10;&#10;Description automatically generated">
            <a:extLst>
              <a:ext uri="{FF2B5EF4-FFF2-40B4-BE49-F238E27FC236}">
                <a16:creationId xmlns:a16="http://schemas.microsoft.com/office/drawing/2014/main" id="{A539B787-9F79-0097-16C2-62B76C6CF0AA}"/>
              </a:ext>
            </a:extLst>
          </p:cNvPr>
          <p:cNvPicPr>
            <a:picLocks noChangeAspect="1"/>
          </p:cNvPicPr>
          <p:nvPr/>
        </p:nvPicPr>
        <p:blipFill>
          <a:blip r:embed="rId3"/>
          <a:srcRect l="18933" t="26427" r="22521" b="35534"/>
          <a:stretch/>
        </p:blipFill>
        <p:spPr>
          <a:xfrm>
            <a:off x="-51371" y="1809186"/>
            <a:ext cx="4094055" cy="3442448"/>
          </a:xfrm>
          <a:prstGeom prst="rect">
            <a:avLst/>
          </a:prstGeom>
        </p:spPr>
      </p:pic>
      <p:pic>
        <p:nvPicPr>
          <p:cNvPr id="26" name="Picture 25" descr="A graph of different colored squares&#10;&#10;Description automatically generated with medium confidence">
            <a:extLst>
              <a:ext uri="{FF2B5EF4-FFF2-40B4-BE49-F238E27FC236}">
                <a16:creationId xmlns:a16="http://schemas.microsoft.com/office/drawing/2014/main" id="{728D0E4B-EAFD-5B26-AC66-29CB1676912C}"/>
              </a:ext>
            </a:extLst>
          </p:cNvPr>
          <p:cNvPicPr>
            <a:picLocks noChangeAspect="1"/>
          </p:cNvPicPr>
          <p:nvPr/>
        </p:nvPicPr>
        <p:blipFill>
          <a:blip r:embed="rId4"/>
          <a:stretch>
            <a:fillRect/>
          </a:stretch>
        </p:blipFill>
        <p:spPr>
          <a:xfrm>
            <a:off x="4369131" y="2722966"/>
            <a:ext cx="6248400" cy="3581400"/>
          </a:xfrm>
          <a:prstGeom prst="rect">
            <a:avLst/>
          </a:prstGeom>
        </p:spPr>
      </p:pic>
      <p:sp>
        <p:nvSpPr>
          <p:cNvPr id="28" name="TextBox 27">
            <a:extLst>
              <a:ext uri="{FF2B5EF4-FFF2-40B4-BE49-F238E27FC236}">
                <a16:creationId xmlns:a16="http://schemas.microsoft.com/office/drawing/2014/main" id="{B7FD7EE8-DAE1-94BB-8308-DACFC521BCEA}"/>
              </a:ext>
            </a:extLst>
          </p:cNvPr>
          <p:cNvSpPr txBox="1"/>
          <p:nvPr/>
        </p:nvSpPr>
        <p:spPr>
          <a:xfrm>
            <a:off x="-51371" y="6318067"/>
            <a:ext cx="6928331" cy="577081"/>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Adapted from: </a:t>
            </a:r>
            <a:r>
              <a:rPr lang="en-US" sz="1050" dirty="0">
                <a:effectLst/>
                <a:latin typeface="Arial" panose="020B0604020202020204" pitchFamily="34" charset="0"/>
                <a:cs typeface="Arial" panose="020B0604020202020204" pitchFamily="34" charset="0"/>
              </a:rPr>
              <a:t>Chen SJ, Chen CC, Liao HY, et al. Association of Fecal and Plasma Levels of Short-Chain Fatty Acids With Gut Microbiota and Clinical Severity in Patients With Parkinson Disease. </a:t>
            </a:r>
            <a:r>
              <a:rPr lang="en-US" sz="1050" i="1" dirty="0">
                <a:effectLst/>
                <a:latin typeface="Arial" panose="020B0604020202020204" pitchFamily="34" charset="0"/>
                <a:cs typeface="Arial" panose="020B0604020202020204" pitchFamily="34" charset="0"/>
              </a:rPr>
              <a:t>Neurology</a:t>
            </a:r>
            <a:r>
              <a:rPr lang="en-US" sz="1050" dirty="0">
                <a:effectLst/>
                <a:latin typeface="Arial" panose="020B0604020202020204" pitchFamily="34" charset="0"/>
                <a:cs typeface="Arial" panose="020B0604020202020204" pitchFamily="34" charset="0"/>
              </a:rPr>
              <a:t>. 2022;98(8):e848-e858. doi:</a:t>
            </a:r>
            <a:r>
              <a:rPr lang="en-US" sz="1050" dirty="0">
                <a:effectLst/>
                <a:latin typeface="Arial" panose="020B0604020202020204" pitchFamily="34" charset="0"/>
                <a:cs typeface="Arial" panose="020B0604020202020204" pitchFamily="34" charset="0"/>
                <a:hlinkClick r:id="rId5"/>
              </a:rPr>
              <a:t>10.1212/WNL.0000000000013225</a:t>
            </a:r>
            <a:endParaRPr lang="en-US" sz="105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74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F7C99E-B6CE-D648-81C6-92CBAAE4BA27}">
  <we:reference id="wa200006038" version="1.0.0.3" store="en-US" storeType="OMEX"/>
  <we:alternateReferences>
    <we:reference id="WA200006038" version="1.0.0.3"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2689</TotalTime>
  <Words>2653</Words>
  <Application>Microsoft Macintosh PowerPoint</Application>
  <PresentationFormat>Widescreen</PresentationFormat>
  <Paragraphs>329</Paragraphs>
  <Slides>37</Slides>
  <Notes>27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-webkit-standard</vt:lpstr>
      <vt:lpstr>Amaranth</vt:lpstr>
      <vt:lpstr>Aptos</vt:lpstr>
      <vt:lpstr>Aptos Display</vt:lpstr>
      <vt:lpstr>Arial</vt:lpstr>
      <vt:lpstr>Helvetica</vt:lpstr>
      <vt:lpstr>Office Theme</vt:lpstr>
      <vt:lpstr>Brain Health Starts in the Gut:</vt:lpstr>
      <vt:lpstr>The Gut-Microbiome-Brain Axis</vt:lpstr>
      <vt:lpstr>The Gut-Microbiome-Brain Axis</vt:lpstr>
      <vt:lpstr>Neurodegenerative Diseases</vt:lpstr>
      <vt:lpstr>Parkinson’s Disease</vt:lpstr>
      <vt:lpstr>The Gut-Microbiome-Brain Axis in Health and Disease</vt:lpstr>
      <vt:lpstr>The Gut-Microbiome-Brain Axis</vt:lpstr>
      <vt:lpstr>The Gut-Microbiome-Brain Axis</vt:lpstr>
      <vt:lpstr>The Gut-Microbiome-Brain Axis</vt:lpstr>
      <vt:lpstr>The Gut-Microbiome-Brain Axis</vt:lpstr>
      <vt:lpstr>The Gut-Microbiome-Brain Axis</vt:lpstr>
      <vt:lpstr>The Gut-Microbiome-Brain Axis</vt:lpstr>
      <vt:lpstr>The Gut-Microbiome-Brain Axis</vt:lpstr>
      <vt:lpstr>The Gut-Microbiome-Brain Axis</vt:lpstr>
      <vt:lpstr>The Gut-Microbiome-Brain Axis</vt:lpstr>
      <vt:lpstr>The Gut-Microbiome-Brain Axis</vt:lpstr>
      <vt:lpstr>The Gut-Microbiome-Brain Axis</vt:lpstr>
      <vt:lpstr>Prebiotic Fibers: Many Types   </vt:lpstr>
      <vt:lpstr>Prebiotic Fibers: Many Types   </vt:lpstr>
      <vt:lpstr>Prebiotic Fibers: Many Types   </vt:lpstr>
      <vt:lpstr>Prebiotic Fibers with PD microbiota</vt:lpstr>
      <vt:lpstr>Prebiotic Fibers with PD microbiota</vt:lpstr>
      <vt:lpstr>Prebiotic Fibers with PD microbiota</vt:lpstr>
      <vt:lpstr>Preclinical Evidence</vt:lpstr>
      <vt:lpstr>Preclinical Evidence</vt:lpstr>
      <vt:lpstr>NeuroFiber with PD microbiota</vt:lpstr>
      <vt:lpstr>Clinical Trials with Prebiotic Fiber Interventions</vt:lpstr>
      <vt:lpstr>Clinical Trials with Prebiotic Fiber Interventions</vt:lpstr>
      <vt:lpstr>Clinical Trials with Prebiotic Fiber Interventions</vt:lpstr>
      <vt:lpstr>Clinical Trials with Prebiotic Fiber Interventions</vt:lpstr>
      <vt:lpstr>Clinical Trials with NeuroFiber</vt:lpstr>
      <vt:lpstr>Clinical Trials with NeuroFiber</vt:lpstr>
      <vt:lpstr>The Gut-Microbiome-Brain Axis</vt:lpstr>
      <vt:lpstr>Brain Health Starts in the Gut</vt:lpstr>
      <vt:lpstr>The Future of the Microbiome</vt:lpstr>
      <vt:lpstr>The Future of the Microbiome</vt:lpstr>
      <vt:lpstr>Brain Health Starts in the Gut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Todd, Olivia</dc:creator>
  <cp:lastModifiedBy>Todd, Olivia</cp:lastModifiedBy>
  <cp:revision>52</cp:revision>
  <cp:lastPrinted>2025-11-20T15:38:23Z</cp:lastPrinted>
  <dcterms:created xsi:type="dcterms:W3CDTF">2025-11-10T15:30:08Z</dcterms:created>
  <dcterms:modified xsi:type="dcterms:W3CDTF">2025-11-20T16:01:50Z</dcterms:modified>
</cp:coreProperties>
</file>