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4250" r:id="rId3"/>
    <p:sldId id="1055" r:id="rId4"/>
    <p:sldId id="739" r:id="rId5"/>
    <p:sldId id="4167" r:id="rId6"/>
    <p:sldId id="4265" r:id="rId7"/>
    <p:sldId id="4260" r:id="rId8"/>
    <p:sldId id="4264" r:id="rId9"/>
    <p:sldId id="4237" r:id="rId10"/>
    <p:sldId id="4236" r:id="rId11"/>
    <p:sldId id="256" r:id="rId12"/>
    <p:sldId id="4261" r:id="rId13"/>
    <p:sldId id="4263" r:id="rId14"/>
    <p:sldId id="4262" r:id="rId15"/>
    <p:sldId id="4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769"/>
    <a:srgbClr val="DA6A6D"/>
    <a:srgbClr val="A82A2D"/>
    <a:srgbClr val="6C1B1D"/>
    <a:srgbClr val="5B9BD5"/>
    <a:srgbClr val="000000"/>
    <a:srgbClr val="0C034A"/>
    <a:srgbClr val="434343"/>
    <a:srgbClr val="00206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6AED7-CE07-4CCA-991F-604B0FF6B250}" v="1" dt="2025-11-20T14:42:51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orr | SeqBiome" userId="8ed3233c-1a25-4362-b17d-ff7a3c9fba6a" providerId="ADAL" clId="{E594C29A-3EF3-44F9-BBE5-FF7789E1C97C}"/>
    <pc:docChg chg="modSld">
      <pc:chgData name="David Corr | SeqBiome" userId="8ed3233c-1a25-4362-b17d-ff7a3c9fba6a" providerId="ADAL" clId="{E594C29A-3EF3-44F9-BBE5-FF7789E1C97C}" dt="2025-11-20T14:42:51.006" v="18"/>
      <pc:docMkLst>
        <pc:docMk/>
      </pc:docMkLst>
      <pc:sldChg chg="modSp mod">
        <pc:chgData name="David Corr | SeqBiome" userId="8ed3233c-1a25-4362-b17d-ff7a3c9fba6a" providerId="ADAL" clId="{E594C29A-3EF3-44F9-BBE5-FF7789E1C97C}" dt="2025-11-20T14:36:31.647" v="9" actId="255"/>
        <pc:sldMkLst>
          <pc:docMk/>
          <pc:sldMk cId="386933988" sldId="4167"/>
        </pc:sldMkLst>
        <pc:spChg chg="mod">
          <ac:chgData name="David Corr | SeqBiome" userId="8ed3233c-1a25-4362-b17d-ff7a3c9fba6a" providerId="ADAL" clId="{E594C29A-3EF3-44F9-BBE5-FF7789E1C97C}" dt="2025-11-20T14:36:31.647" v="9" actId="255"/>
          <ac:spMkLst>
            <pc:docMk/>
            <pc:sldMk cId="386933988" sldId="4167"/>
            <ac:spMk id="6" creationId="{224489F7-34EE-DDDF-2CC9-2C2E3F92B6F1}"/>
          </ac:spMkLst>
        </pc:spChg>
      </pc:sldChg>
      <pc:sldChg chg="modSp mod">
        <pc:chgData name="David Corr | SeqBiome" userId="8ed3233c-1a25-4362-b17d-ff7a3c9fba6a" providerId="ADAL" clId="{E594C29A-3EF3-44F9-BBE5-FF7789E1C97C}" dt="2025-11-20T14:37:27.477" v="12" actId="948"/>
        <pc:sldMkLst>
          <pc:docMk/>
          <pc:sldMk cId="3955323220" sldId="4262"/>
        </pc:sldMkLst>
        <pc:spChg chg="mod">
          <ac:chgData name="David Corr | SeqBiome" userId="8ed3233c-1a25-4362-b17d-ff7a3c9fba6a" providerId="ADAL" clId="{E594C29A-3EF3-44F9-BBE5-FF7789E1C97C}" dt="2025-11-20T14:37:27.477" v="12" actId="948"/>
          <ac:spMkLst>
            <pc:docMk/>
            <pc:sldMk cId="3955323220" sldId="4262"/>
            <ac:spMk id="7" creationId="{6D46B90D-B533-BF0F-B60E-0CFAEEBA74A4}"/>
          </ac:spMkLst>
        </pc:spChg>
      </pc:sldChg>
      <pc:sldChg chg="addSp modSp mod">
        <pc:chgData name="David Corr | SeqBiome" userId="8ed3233c-1a25-4362-b17d-ff7a3c9fba6a" providerId="ADAL" clId="{E594C29A-3EF3-44F9-BBE5-FF7789E1C97C}" dt="2025-11-20T14:42:51.006" v="18"/>
        <pc:sldMkLst>
          <pc:docMk/>
          <pc:sldMk cId="504939093" sldId="4265"/>
        </pc:sldMkLst>
        <pc:picChg chg="add mod">
          <ac:chgData name="David Corr | SeqBiome" userId="8ed3233c-1a25-4362-b17d-ff7a3c9fba6a" providerId="ADAL" clId="{E594C29A-3EF3-44F9-BBE5-FF7789E1C97C}" dt="2025-11-20T14:42:51.006" v="18"/>
          <ac:picMkLst>
            <pc:docMk/>
            <pc:sldMk cId="504939093" sldId="4265"/>
            <ac:picMk id="11" creationId="{20D4672C-1C8D-FD2E-9362-CC6625375A93}"/>
          </ac:picMkLst>
        </pc:picChg>
      </pc:sldChg>
      <pc:sldChg chg="modSp mod">
        <pc:chgData name="David Corr | SeqBiome" userId="8ed3233c-1a25-4362-b17d-ff7a3c9fba6a" providerId="ADAL" clId="{E594C29A-3EF3-44F9-BBE5-FF7789E1C97C}" dt="2025-11-20T14:33:16.311" v="3" actId="948"/>
        <pc:sldMkLst>
          <pc:docMk/>
          <pc:sldMk cId="0" sldId="4266"/>
        </pc:sldMkLst>
        <pc:spChg chg="mod">
          <ac:chgData name="David Corr | SeqBiome" userId="8ed3233c-1a25-4362-b17d-ff7a3c9fba6a" providerId="ADAL" clId="{E594C29A-3EF3-44F9-BBE5-FF7789E1C97C}" dt="2025-11-20T14:33:16.311" v="3" actId="948"/>
          <ac:spMkLst>
            <pc:docMk/>
            <pc:sldMk cId="0" sldId="4266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EC061-AA6A-4E9D-9F56-DA946CF4475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AE1E962-4EA4-4E22-8108-90A2335582C2}">
      <dgm:prSet phldrT="[Text]" custT="1"/>
      <dgm:spPr>
        <a:solidFill>
          <a:srgbClr val="5B9BD5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algn="ctr"/>
          <a:r>
            <a:rPr lang="en-IE" sz="1700"/>
            <a:t>Consulting Services</a:t>
          </a:r>
        </a:p>
      </dgm:t>
    </dgm:pt>
    <dgm:pt modelId="{626FDA69-D2AB-4879-AB53-9382F282C7CF}" type="parTrans" cxnId="{56ECCCCE-6419-45E8-849D-5C2BA69AEE72}">
      <dgm:prSet/>
      <dgm:spPr/>
      <dgm:t>
        <a:bodyPr/>
        <a:lstStyle/>
        <a:p>
          <a:endParaRPr lang="en-IE"/>
        </a:p>
      </dgm:t>
    </dgm:pt>
    <dgm:pt modelId="{EB900F18-F896-4337-89CF-07813B51E705}" type="sibTrans" cxnId="{56ECCCCE-6419-45E8-849D-5C2BA69AEE72}">
      <dgm:prSet/>
      <dgm:spPr/>
      <dgm:t>
        <a:bodyPr/>
        <a:lstStyle/>
        <a:p>
          <a:endParaRPr lang="en-IE"/>
        </a:p>
      </dgm:t>
    </dgm:pt>
    <dgm:pt modelId="{3D54B575-B1E4-4CFC-BE8C-37AC492EE9C9}">
      <dgm:prSet phldrT="[Text]" custT="1"/>
      <dgm:spPr>
        <a:solidFill>
          <a:srgbClr val="5B9BD5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 sz="1300"/>
            <a:t>Study Design</a:t>
          </a:r>
        </a:p>
      </dgm:t>
    </dgm:pt>
    <dgm:pt modelId="{0CF18797-14C3-4AAB-8A55-5BCDD7E9418F}" type="parTrans" cxnId="{F9926501-1AA4-426B-92C0-9CA08C7B8527}">
      <dgm:prSet/>
      <dgm:spPr/>
      <dgm:t>
        <a:bodyPr/>
        <a:lstStyle/>
        <a:p>
          <a:endParaRPr lang="en-IE"/>
        </a:p>
      </dgm:t>
    </dgm:pt>
    <dgm:pt modelId="{0156E1B4-70F3-4E0C-AF66-E0DA9E18E28C}" type="sibTrans" cxnId="{F9926501-1AA4-426B-92C0-9CA08C7B8527}">
      <dgm:prSet/>
      <dgm:spPr/>
      <dgm:t>
        <a:bodyPr/>
        <a:lstStyle/>
        <a:p>
          <a:endParaRPr lang="en-IE"/>
        </a:p>
      </dgm:t>
    </dgm:pt>
    <dgm:pt modelId="{ABFE8846-8AF0-4E71-BA83-4D09C864906D}">
      <dgm:prSet phldrT="[Text]"/>
      <dgm:spPr>
        <a:solidFill>
          <a:srgbClr val="65676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algn="ctr"/>
          <a:r>
            <a:rPr lang="en-IE"/>
            <a:t>Sequencing Services</a:t>
          </a:r>
        </a:p>
      </dgm:t>
    </dgm:pt>
    <dgm:pt modelId="{6E728524-D776-4B2E-BA40-FB723B8D3BEF}" type="parTrans" cxnId="{5DAE8097-036D-4EF2-966A-70B5C52D6397}">
      <dgm:prSet/>
      <dgm:spPr/>
      <dgm:t>
        <a:bodyPr/>
        <a:lstStyle/>
        <a:p>
          <a:endParaRPr lang="en-IE"/>
        </a:p>
      </dgm:t>
    </dgm:pt>
    <dgm:pt modelId="{F8458ABD-C568-4C7A-B2D7-F85FB6AD92D8}" type="sibTrans" cxnId="{5DAE8097-036D-4EF2-966A-70B5C52D6397}">
      <dgm:prSet/>
      <dgm:spPr/>
      <dgm:t>
        <a:bodyPr/>
        <a:lstStyle/>
        <a:p>
          <a:endParaRPr lang="en-IE"/>
        </a:p>
      </dgm:t>
    </dgm:pt>
    <dgm:pt modelId="{DEBA0E51-87AC-45DD-9DF2-5065AA4868B2}">
      <dgm:prSet phldrT="[Text]"/>
      <dgm:spPr>
        <a:solidFill>
          <a:srgbClr val="65676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Multiple Sample Types</a:t>
          </a:r>
        </a:p>
      </dgm:t>
    </dgm:pt>
    <dgm:pt modelId="{C7F633F0-3978-490A-9D62-4DAC82FFE5AE}" type="parTrans" cxnId="{FF6C32A6-F2F8-4DBB-8655-F8CBD6424A23}">
      <dgm:prSet/>
      <dgm:spPr/>
      <dgm:t>
        <a:bodyPr/>
        <a:lstStyle/>
        <a:p>
          <a:endParaRPr lang="en-IE"/>
        </a:p>
      </dgm:t>
    </dgm:pt>
    <dgm:pt modelId="{14727030-CFEE-4F53-A565-2DA8CACC9F1A}" type="sibTrans" cxnId="{FF6C32A6-F2F8-4DBB-8655-F8CBD6424A23}">
      <dgm:prSet/>
      <dgm:spPr/>
      <dgm:t>
        <a:bodyPr/>
        <a:lstStyle/>
        <a:p>
          <a:endParaRPr lang="en-IE"/>
        </a:p>
      </dgm:t>
    </dgm:pt>
    <dgm:pt modelId="{3BDAFE65-D8C9-4206-ADC4-C989953973C3}">
      <dgm:prSet phldrT="[Text]"/>
      <dgm:spPr>
        <a:solidFill>
          <a:srgbClr val="65676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Proprietary Extraction Workflows</a:t>
          </a:r>
        </a:p>
      </dgm:t>
    </dgm:pt>
    <dgm:pt modelId="{13CBB551-00D5-409E-A61C-2D2C790FA464}" type="parTrans" cxnId="{28EC80CB-9BAA-4D37-98D1-D4E74F1ACC46}">
      <dgm:prSet/>
      <dgm:spPr/>
      <dgm:t>
        <a:bodyPr/>
        <a:lstStyle/>
        <a:p>
          <a:endParaRPr lang="en-IE"/>
        </a:p>
      </dgm:t>
    </dgm:pt>
    <dgm:pt modelId="{F1F69CCA-47AC-4C01-B8D4-2553B850EA99}" type="sibTrans" cxnId="{28EC80CB-9BAA-4D37-98D1-D4E74F1ACC46}">
      <dgm:prSet/>
      <dgm:spPr/>
      <dgm:t>
        <a:bodyPr/>
        <a:lstStyle/>
        <a:p>
          <a:endParaRPr lang="en-IE"/>
        </a:p>
      </dgm:t>
    </dgm:pt>
    <dgm:pt modelId="{9EA8C4F0-4A8B-4102-BE1A-FE3BD8849537}">
      <dgm:prSet phldrT="[Text]"/>
      <dgm:spPr>
        <a:solidFill>
          <a:srgbClr val="00206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algn="ctr"/>
          <a:r>
            <a:rPr lang="en-IE"/>
            <a:t>Bioinformatic Services</a:t>
          </a:r>
        </a:p>
      </dgm:t>
    </dgm:pt>
    <dgm:pt modelId="{EEB8AFBD-8ABE-4417-B2E3-84B13766B5B4}" type="parTrans" cxnId="{A75311A6-6260-490A-8B98-2964B93A5EA0}">
      <dgm:prSet/>
      <dgm:spPr/>
      <dgm:t>
        <a:bodyPr/>
        <a:lstStyle/>
        <a:p>
          <a:endParaRPr lang="en-IE"/>
        </a:p>
      </dgm:t>
    </dgm:pt>
    <dgm:pt modelId="{1BFD8B9D-E60F-41AA-BDCB-3BEE79D8E622}" type="sibTrans" cxnId="{A75311A6-6260-490A-8B98-2964B93A5EA0}">
      <dgm:prSet/>
      <dgm:spPr/>
      <dgm:t>
        <a:bodyPr/>
        <a:lstStyle/>
        <a:p>
          <a:endParaRPr lang="en-IE"/>
        </a:p>
      </dgm:t>
    </dgm:pt>
    <dgm:pt modelId="{B2FE2E31-5249-40DD-A390-28C61CDC4FD8}">
      <dgm:prSet phldrT="[Text]"/>
      <dgm:spPr>
        <a:solidFill>
          <a:srgbClr val="00206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Bioinformatic Analysis</a:t>
          </a:r>
        </a:p>
      </dgm:t>
    </dgm:pt>
    <dgm:pt modelId="{5E01C6FA-E499-4C8D-A85F-D81067F20C1F}" type="parTrans" cxnId="{05380D86-EDD4-4A18-BDCA-752BB8173498}">
      <dgm:prSet/>
      <dgm:spPr/>
      <dgm:t>
        <a:bodyPr/>
        <a:lstStyle/>
        <a:p>
          <a:endParaRPr lang="en-IE"/>
        </a:p>
      </dgm:t>
    </dgm:pt>
    <dgm:pt modelId="{21D6420A-BF8E-4707-9D00-097650A538DF}" type="sibTrans" cxnId="{05380D86-EDD4-4A18-BDCA-752BB8173498}">
      <dgm:prSet/>
      <dgm:spPr/>
      <dgm:t>
        <a:bodyPr/>
        <a:lstStyle/>
        <a:p>
          <a:endParaRPr lang="en-IE"/>
        </a:p>
      </dgm:t>
    </dgm:pt>
    <dgm:pt modelId="{686E6BDD-E8BE-43F2-904C-F5427AB1F0F5}">
      <dgm:prSet phldrT="[Text]"/>
      <dgm:spPr>
        <a:solidFill>
          <a:srgbClr val="5B9BD5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57150" indent="0" algn="l"/>
          <a:endParaRPr lang="en-IE" sz="1100"/>
        </a:p>
      </dgm:t>
    </dgm:pt>
    <dgm:pt modelId="{F173596C-B162-49E2-9FC5-6E962B1B4D1C}" type="parTrans" cxnId="{69CE41FB-5660-4EE6-A2FF-6743F1BD2820}">
      <dgm:prSet/>
      <dgm:spPr/>
      <dgm:t>
        <a:bodyPr/>
        <a:lstStyle/>
        <a:p>
          <a:endParaRPr lang="en-IE"/>
        </a:p>
      </dgm:t>
    </dgm:pt>
    <dgm:pt modelId="{9280739D-0010-4EB4-B295-31A5D4E64FAF}" type="sibTrans" cxnId="{69CE41FB-5660-4EE6-A2FF-6743F1BD2820}">
      <dgm:prSet/>
      <dgm:spPr/>
      <dgm:t>
        <a:bodyPr/>
        <a:lstStyle/>
        <a:p>
          <a:endParaRPr lang="en-IE"/>
        </a:p>
      </dgm:t>
    </dgm:pt>
    <dgm:pt modelId="{3763DABF-3F68-442D-9349-41CC6222251B}">
      <dgm:prSet phldrT="[Text]"/>
      <dgm:spPr>
        <a:solidFill>
          <a:srgbClr val="00206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Customised Reporting</a:t>
          </a:r>
        </a:p>
      </dgm:t>
    </dgm:pt>
    <dgm:pt modelId="{4E0340DD-D9C2-4948-8DCE-A20D9E22A03C}" type="parTrans" cxnId="{D8B53C1C-0D29-48AF-84FF-4CBBB6939880}">
      <dgm:prSet/>
      <dgm:spPr/>
      <dgm:t>
        <a:bodyPr/>
        <a:lstStyle/>
        <a:p>
          <a:endParaRPr lang="en-IE"/>
        </a:p>
      </dgm:t>
    </dgm:pt>
    <dgm:pt modelId="{A6A881AC-C722-4A0C-BB14-8C672CD4EF1C}" type="sibTrans" cxnId="{D8B53C1C-0D29-48AF-84FF-4CBBB6939880}">
      <dgm:prSet/>
      <dgm:spPr/>
      <dgm:t>
        <a:bodyPr/>
        <a:lstStyle/>
        <a:p>
          <a:endParaRPr lang="en-IE"/>
        </a:p>
      </dgm:t>
    </dgm:pt>
    <dgm:pt modelId="{ED0C5592-F0AC-4A01-BFF8-306E79BF4211}">
      <dgm:prSet phldrT="[Text]" custT="1"/>
      <dgm:spPr>
        <a:solidFill>
          <a:srgbClr val="5B9BD5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 sz="1300"/>
            <a:t>Design for Publication/Patent Outputs</a:t>
          </a:r>
        </a:p>
      </dgm:t>
    </dgm:pt>
    <dgm:pt modelId="{B28FA7E1-7EBA-408B-80C2-E9A5888A4C53}" type="parTrans" cxnId="{47D18602-7CD5-43F7-8AE0-807307D41F2E}">
      <dgm:prSet/>
      <dgm:spPr/>
      <dgm:t>
        <a:bodyPr/>
        <a:lstStyle/>
        <a:p>
          <a:endParaRPr lang="en-IE"/>
        </a:p>
      </dgm:t>
    </dgm:pt>
    <dgm:pt modelId="{F9CAC5D7-EEB6-4C7B-B3BA-37784EAB834D}" type="sibTrans" cxnId="{47D18602-7CD5-43F7-8AE0-807307D41F2E}">
      <dgm:prSet/>
      <dgm:spPr/>
      <dgm:t>
        <a:bodyPr/>
        <a:lstStyle/>
        <a:p>
          <a:endParaRPr lang="en-IE"/>
        </a:p>
      </dgm:t>
    </dgm:pt>
    <dgm:pt modelId="{67787DE5-F9FA-49C1-820F-7C3BAD7492EB}">
      <dgm:prSet phldrT="[Text]"/>
      <dgm:spPr>
        <a:solidFill>
          <a:srgbClr val="656769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Expert Library Preparation</a:t>
          </a:r>
        </a:p>
      </dgm:t>
    </dgm:pt>
    <dgm:pt modelId="{678B769E-3EB4-4EB3-B98F-557856B76845}" type="parTrans" cxnId="{7D0871C7-86AB-437E-9262-407253A7A92A}">
      <dgm:prSet/>
      <dgm:spPr/>
      <dgm:t>
        <a:bodyPr/>
        <a:lstStyle/>
        <a:p>
          <a:endParaRPr lang="en-IE"/>
        </a:p>
      </dgm:t>
    </dgm:pt>
    <dgm:pt modelId="{02C4A3DE-56E7-4312-B4A0-73A20F51AB1F}" type="sibTrans" cxnId="{7D0871C7-86AB-437E-9262-407253A7A92A}">
      <dgm:prSet/>
      <dgm:spPr/>
      <dgm:t>
        <a:bodyPr/>
        <a:lstStyle/>
        <a:p>
          <a:endParaRPr lang="en-IE"/>
        </a:p>
      </dgm:t>
    </dgm:pt>
    <dgm:pt modelId="{F1D25CAA-AAD7-4BA6-A627-6FD50FA65217}">
      <dgm:prSet phldrT="[Text]"/>
      <dgm:spPr>
        <a:solidFill>
          <a:srgbClr val="00206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/>
            <a:t>Publication Writing/Advice</a:t>
          </a:r>
        </a:p>
      </dgm:t>
    </dgm:pt>
    <dgm:pt modelId="{A7D56D2B-1A20-4A73-9239-A53A91C427E0}" type="parTrans" cxnId="{909A6D94-B121-4D17-AFBE-457D15BC481B}">
      <dgm:prSet/>
      <dgm:spPr/>
      <dgm:t>
        <a:bodyPr/>
        <a:lstStyle/>
        <a:p>
          <a:endParaRPr lang="en-IE"/>
        </a:p>
      </dgm:t>
    </dgm:pt>
    <dgm:pt modelId="{90C6ABBB-18C0-46A9-A320-B3853167781A}" type="sibTrans" cxnId="{909A6D94-B121-4D17-AFBE-457D15BC481B}">
      <dgm:prSet/>
      <dgm:spPr/>
      <dgm:t>
        <a:bodyPr/>
        <a:lstStyle/>
        <a:p>
          <a:endParaRPr lang="en-IE"/>
        </a:p>
      </dgm:t>
    </dgm:pt>
    <dgm:pt modelId="{23597912-4FE8-4F03-9925-5F3D0F6FA59F}">
      <dgm:prSet phldrT="[Text]" custT="1"/>
      <dgm:spPr>
        <a:solidFill>
          <a:srgbClr val="5B9BD5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179388" indent="-179388" algn="l"/>
          <a:r>
            <a:rPr lang="en-IE" sz="1300"/>
            <a:t>User needs/requirement specification</a:t>
          </a:r>
        </a:p>
      </dgm:t>
    </dgm:pt>
    <dgm:pt modelId="{10C73CA9-8339-4B83-BF8C-EA0B6480E94E}" type="parTrans" cxnId="{5F5ABF96-E610-413E-84B9-54D8A4885AE9}">
      <dgm:prSet/>
      <dgm:spPr/>
      <dgm:t>
        <a:bodyPr/>
        <a:lstStyle/>
        <a:p>
          <a:endParaRPr lang="en-IE"/>
        </a:p>
      </dgm:t>
    </dgm:pt>
    <dgm:pt modelId="{02B3C7B4-4D37-4F80-9AAA-65CC2B78C4CD}" type="sibTrans" cxnId="{5F5ABF96-E610-413E-84B9-54D8A4885AE9}">
      <dgm:prSet/>
      <dgm:spPr/>
      <dgm:t>
        <a:bodyPr/>
        <a:lstStyle/>
        <a:p>
          <a:endParaRPr lang="en-IE"/>
        </a:p>
      </dgm:t>
    </dgm:pt>
    <dgm:pt modelId="{6A2C2DF4-385E-432B-8F7F-47C79669DABE}" type="pres">
      <dgm:prSet presAssocID="{C3BEC061-AA6A-4E9D-9F56-DA946CF44753}" presName="Name0" presStyleCnt="0">
        <dgm:presLayoutVars>
          <dgm:dir/>
          <dgm:resizeHandles val="exact"/>
        </dgm:presLayoutVars>
      </dgm:prSet>
      <dgm:spPr/>
    </dgm:pt>
    <dgm:pt modelId="{D70ED206-1A8A-4DF7-9FB9-F512C74E6024}" type="pres">
      <dgm:prSet presAssocID="{C3BEC061-AA6A-4E9D-9F56-DA946CF44753}" presName="fgShape" presStyleLbl="fgShp" presStyleIdx="0" presStyleCnt="1" custScaleY="137144"/>
      <dgm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2FAEFE9-2A0D-46F4-881C-2BA8AA323658}" type="pres">
      <dgm:prSet presAssocID="{C3BEC061-AA6A-4E9D-9F56-DA946CF44753}" presName="linComp" presStyleCnt="0"/>
      <dgm:spPr/>
    </dgm:pt>
    <dgm:pt modelId="{935311C3-B26C-49B1-81E9-2197C3C7BE1F}" type="pres">
      <dgm:prSet presAssocID="{4AE1E962-4EA4-4E22-8108-90A2335582C2}" presName="compNode" presStyleCnt="0"/>
      <dgm:spPr/>
    </dgm:pt>
    <dgm:pt modelId="{6E326E0A-DE46-4BC4-84A5-B861E36B97F3}" type="pres">
      <dgm:prSet presAssocID="{4AE1E962-4EA4-4E22-8108-90A2335582C2}" presName="bkgdShape" presStyleLbl="node1" presStyleIdx="0" presStyleCnt="3"/>
      <dgm:spPr/>
    </dgm:pt>
    <dgm:pt modelId="{D7AB602B-66FC-4BA8-823C-7F2B3295A95B}" type="pres">
      <dgm:prSet presAssocID="{4AE1E962-4EA4-4E22-8108-90A2335582C2}" presName="nodeTx" presStyleLbl="node1" presStyleIdx="0" presStyleCnt="3">
        <dgm:presLayoutVars>
          <dgm:bulletEnabled val="1"/>
        </dgm:presLayoutVars>
      </dgm:prSet>
      <dgm:spPr/>
    </dgm:pt>
    <dgm:pt modelId="{8EE357B4-7B80-4F3E-9472-6D6BCC623E98}" type="pres">
      <dgm:prSet presAssocID="{4AE1E962-4EA4-4E22-8108-90A2335582C2}" presName="invisiNode" presStyleLbl="node1" presStyleIdx="0" presStyleCnt="3"/>
      <dgm:spPr/>
    </dgm:pt>
    <dgm:pt modelId="{ECFAB4F7-0B66-4C8E-A214-DEECD3C1DC4F}" type="pres">
      <dgm:prSet presAssocID="{4AE1E962-4EA4-4E22-8108-90A2335582C2}" presName="imagNode" presStyleLbl="fgImgPlace1" presStyleIdx="0" presStyleCnt="3" custScaleX="110180" custScaleY="110180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ople with tablet"/>
        </a:ext>
      </dgm:extLst>
    </dgm:pt>
    <dgm:pt modelId="{1C151284-26A5-403E-B4CD-DE29C8CDA5DD}" type="pres">
      <dgm:prSet presAssocID="{EB900F18-F896-4337-89CF-07813B51E705}" presName="sibTrans" presStyleLbl="sibTrans2D1" presStyleIdx="0" presStyleCnt="0"/>
      <dgm:spPr/>
    </dgm:pt>
    <dgm:pt modelId="{6F265836-EA2A-409E-926B-F4CFC7A40810}" type="pres">
      <dgm:prSet presAssocID="{ABFE8846-8AF0-4E71-BA83-4D09C864906D}" presName="compNode" presStyleCnt="0"/>
      <dgm:spPr/>
    </dgm:pt>
    <dgm:pt modelId="{02B71E93-1BF3-44F0-8368-BF501125E4E6}" type="pres">
      <dgm:prSet presAssocID="{ABFE8846-8AF0-4E71-BA83-4D09C864906D}" presName="bkgdShape" presStyleLbl="node1" presStyleIdx="1" presStyleCnt="3"/>
      <dgm:spPr/>
    </dgm:pt>
    <dgm:pt modelId="{1D304AC8-714A-4542-B436-66C328006535}" type="pres">
      <dgm:prSet presAssocID="{ABFE8846-8AF0-4E71-BA83-4D09C864906D}" presName="nodeTx" presStyleLbl="node1" presStyleIdx="1" presStyleCnt="3">
        <dgm:presLayoutVars>
          <dgm:bulletEnabled val="1"/>
        </dgm:presLayoutVars>
      </dgm:prSet>
      <dgm:spPr/>
    </dgm:pt>
    <dgm:pt modelId="{6074102C-1095-4FA8-8177-857C3FEB8267}" type="pres">
      <dgm:prSet presAssocID="{ABFE8846-8AF0-4E71-BA83-4D09C864906D}" presName="invisiNode" presStyleLbl="node1" presStyleIdx="1" presStyleCnt="3"/>
      <dgm:spPr/>
    </dgm:pt>
    <dgm:pt modelId="{DC45CA36-3C20-436E-AAF3-87FA6DEE420B}" type="pres">
      <dgm:prSet presAssocID="{ABFE8846-8AF0-4E71-BA83-4D09C864906D}" presName="imagNode" presStyleLbl="fgImgPlace1" presStyleIdx="1" presStyleCnt="3" custScaleX="110180" custScaleY="110180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turistic DNA helix in black background"/>
        </a:ext>
      </dgm:extLst>
    </dgm:pt>
    <dgm:pt modelId="{6D0CEB3A-02DF-4219-AF3E-98ABC61DFBD5}" type="pres">
      <dgm:prSet presAssocID="{F8458ABD-C568-4C7A-B2D7-F85FB6AD92D8}" presName="sibTrans" presStyleLbl="sibTrans2D1" presStyleIdx="0" presStyleCnt="0"/>
      <dgm:spPr/>
    </dgm:pt>
    <dgm:pt modelId="{91AD9747-A6F6-4DC5-8077-9DE12235FF5A}" type="pres">
      <dgm:prSet presAssocID="{9EA8C4F0-4A8B-4102-BE1A-FE3BD8849537}" presName="compNode" presStyleCnt="0"/>
      <dgm:spPr/>
    </dgm:pt>
    <dgm:pt modelId="{8A490A9A-7B1F-4D51-BAC4-54B00D332FF4}" type="pres">
      <dgm:prSet presAssocID="{9EA8C4F0-4A8B-4102-BE1A-FE3BD8849537}" presName="bkgdShape" presStyleLbl="node1" presStyleIdx="2" presStyleCnt="3"/>
      <dgm:spPr/>
    </dgm:pt>
    <dgm:pt modelId="{277216AE-662F-43B1-9054-751C72599CD9}" type="pres">
      <dgm:prSet presAssocID="{9EA8C4F0-4A8B-4102-BE1A-FE3BD8849537}" presName="nodeTx" presStyleLbl="node1" presStyleIdx="2" presStyleCnt="3">
        <dgm:presLayoutVars>
          <dgm:bulletEnabled val="1"/>
        </dgm:presLayoutVars>
      </dgm:prSet>
      <dgm:spPr/>
    </dgm:pt>
    <dgm:pt modelId="{A4BC4A9C-ABC8-429A-96A3-AB7A9F7C0D73}" type="pres">
      <dgm:prSet presAssocID="{9EA8C4F0-4A8B-4102-BE1A-FE3BD8849537}" presName="invisiNode" presStyleLbl="node1" presStyleIdx="2" presStyleCnt="3"/>
      <dgm:spPr/>
    </dgm:pt>
    <dgm:pt modelId="{D1BE8379-0C76-46E9-87A1-5E3AFD6D3346}" type="pres">
      <dgm:prSet presAssocID="{9EA8C4F0-4A8B-4102-BE1A-FE3BD8849537}" presName="imagNode" presStyleLbl="fgImgPlace1" presStyleIdx="2" presStyleCnt="3" custScaleX="110180" custScaleY="110180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-up of documents and charts"/>
        </a:ext>
      </dgm:extLst>
    </dgm:pt>
  </dgm:ptLst>
  <dgm:cxnLst>
    <dgm:cxn modelId="{F9926501-1AA4-426B-92C0-9CA08C7B8527}" srcId="{4AE1E962-4EA4-4E22-8108-90A2335582C2}" destId="{3D54B575-B1E4-4CFC-BE8C-37AC492EE9C9}" srcOrd="0" destOrd="0" parTransId="{0CF18797-14C3-4AAB-8A55-5BCDD7E9418F}" sibTransId="{0156E1B4-70F3-4E0C-AF66-E0DA9E18E28C}"/>
    <dgm:cxn modelId="{47D18602-7CD5-43F7-8AE0-807307D41F2E}" srcId="{4AE1E962-4EA4-4E22-8108-90A2335582C2}" destId="{ED0C5592-F0AC-4A01-BFF8-306E79BF4211}" srcOrd="2" destOrd="0" parTransId="{B28FA7E1-7EBA-408B-80C2-E9A5888A4C53}" sibTransId="{F9CAC5D7-EEB6-4C7B-B3BA-37784EAB834D}"/>
    <dgm:cxn modelId="{28D4B10C-D9FA-4F6C-8F11-6A6164C6EA61}" type="presOf" srcId="{F8458ABD-C568-4C7A-B2D7-F85FB6AD92D8}" destId="{6D0CEB3A-02DF-4219-AF3E-98ABC61DFBD5}" srcOrd="0" destOrd="0" presId="urn:microsoft.com/office/officeart/2005/8/layout/hList7"/>
    <dgm:cxn modelId="{1C265C12-139D-40CE-9F9B-906C62D8A38C}" type="presOf" srcId="{F1D25CAA-AAD7-4BA6-A627-6FD50FA65217}" destId="{277216AE-662F-43B1-9054-751C72599CD9}" srcOrd="1" destOrd="3" presId="urn:microsoft.com/office/officeart/2005/8/layout/hList7"/>
    <dgm:cxn modelId="{F0A7AE17-3876-4A8D-92DE-795E0A1EAD1F}" type="presOf" srcId="{ED0C5592-F0AC-4A01-BFF8-306E79BF4211}" destId="{6E326E0A-DE46-4BC4-84A5-B861E36B97F3}" srcOrd="0" destOrd="3" presId="urn:microsoft.com/office/officeart/2005/8/layout/hList7"/>
    <dgm:cxn modelId="{D8B53C1C-0D29-48AF-84FF-4CBBB6939880}" srcId="{9EA8C4F0-4A8B-4102-BE1A-FE3BD8849537}" destId="{3763DABF-3F68-442D-9349-41CC6222251B}" srcOrd="0" destOrd="0" parTransId="{4E0340DD-D9C2-4948-8DCE-A20D9E22A03C}" sibTransId="{A6A881AC-C722-4A0C-BB14-8C672CD4EF1C}"/>
    <dgm:cxn modelId="{3696C922-96C1-4627-AD7A-DB8FBDF316C5}" type="presOf" srcId="{686E6BDD-E8BE-43F2-904C-F5427AB1F0F5}" destId="{6E326E0A-DE46-4BC4-84A5-B861E36B97F3}" srcOrd="0" destOrd="4" presId="urn:microsoft.com/office/officeart/2005/8/layout/hList7"/>
    <dgm:cxn modelId="{2C41483C-3B1A-470B-9B3A-28B7A01676B0}" type="presOf" srcId="{ED0C5592-F0AC-4A01-BFF8-306E79BF4211}" destId="{D7AB602B-66FC-4BA8-823C-7F2B3295A95B}" srcOrd="1" destOrd="3" presId="urn:microsoft.com/office/officeart/2005/8/layout/hList7"/>
    <dgm:cxn modelId="{6E69333E-9A04-4C8A-953D-8A81A44BEEF3}" type="presOf" srcId="{686E6BDD-E8BE-43F2-904C-F5427AB1F0F5}" destId="{D7AB602B-66FC-4BA8-823C-7F2B3295A95B}" srcOrd="1" destOrd="4" presId="urn:microsoft.com/office/officeart/2005/8/layout/hList7"/>
    <dgm:cxn modelId="{A7C96060-0885-4CB7-A979-C5261ECDB808}" type="presOf" srcId="{ABFE8846-8AF0-4E71-BA83-4D09C864906D}" destId="{1D304AC8-714A-4542-B436-66C328006535}" srcOrd="1" destOrd="0" presId="urn:microsoft.com/office/officeart/2005/8/layout/hList7"/>
    <dgm:cxn modelId="{26CD4971-3F57-4023-9319-39D733A8CAA4}" type="presOf" srcId="{B2FE2E31-5249-40DD-A390-28C61CDC4FD8}" destId="{8A490A9A-7B1F-4D51-BAC4-54B00D332FF4}" srcOrd="0" destOrd="2" presId="urn:microsoft.com/office/officeart/2005/8/layout/hList7"/>
    <dgm:cxn modelId="{9C3CCA73-6A0F-4558-9D20-A16F587FC64C}" type="presOf" srcId="{3BDAFE65-D8C9-4206-ADC4-C989953973C3}" destId="{02B71E93-1BF3-44F0-8368-BF501125E4E6}" srcOrd="0" destOrd="2" presId="urn:microsoft.com/office/officeart/2005/8/layout/hList7"/>
    <dgm:cxn modelId="{63442D58-0898-4AB9-8682-463C9598E6EF}" type="presOf" srcId="{EB900F18-F896-4337-89CF-07813B51E705}" destId="{1C151284-26A5-403E-B4CD-DE29C8CDA5DD}" srcOrd="0" destOrd="0" presId="urn:microsoft.com/office/officeart/2005/8/layout/hList7"/>
    <dgm:cxn modelId="{05380D86-EDD4-4A18-BDCA-752BB8173498}" srcId="{9EA8C4F0-4A8B-4102-BE1A-FE3BD8849537}" destId="{B2FE2E31-5249-40DD-A390-28C61CDC4FD8}" srcOrd="1" destOrd="0" parTransId="{5E01C6FA-E499-4C8D-A85F-D81067F20C1F}" sibTransId="{21D6420A-BF8E-4707-9D00-097650A538DF}"/>
    <dgm:cxn modelId="{4A823089-E0F9-4C9B-8DCB-EBDC49559528}" type="presOf" srcId="{9EA8C4F0-4A8B-4102-BE1A-FE3BD8849537}" destId="{277216AE-662F-43B1-9054-751C72599CD9}" srcOrd="1" destOrd="0" presId="urn:microsoft.com/office/officeart/2005/8/layout/hList7"/>
    <dgm:cxn modelId="{451BBE91-D553-45A7-BD66-5CD73FCF1B67}" type="presOf" srcId="{23597912-4FE8-4F03-9925-5F3D0F6FA59F}" destId="{D7AB602B-66FC-4BA8-823C-7F2B3295A95B}" srcOrd="1" destOrd="2" presId="urn:microsoft.com/office/officeart/2005/8/layout/hList7"/>
    <dgm:cxn modelId="{909A6D94-B121-4D17-AFBE-457D15BC481B}" srcId="{9EA8C4F0-4A8B-4102-BE1A-FE3BD8849537}" destId="{F1D25CAA-AAD7-4BA6-A627-6FD50FA65217}" srcOrd="2" destOrd="0" parTransId="{A7D56D2B-1A20-4A73-9239-A53A91C427E0}" sibTransId="{90C6ABBB-18C0-46A9-A320-B3853167781A}"/>
    <dgm:cxn modelId="{5F5ABF96-E610-413E-84B9-54D8A4885AE9}" srcId="{4AE1E962-4EA4-4E22-8108-90A2335582C2}" destId="{23597912-4FE8-4F03-9925-5F3D0F6FA59F}" srcOrd="1" destOrd="0" parTransId="{10C73CA9-8339-4B83-BF8C-EA0B6480E94E}" sibTransId="{02B3C7B4-4D37-4F80-9AAA-65CC2B78C4CD}"/>
    <dgm:cxn modelId="{5DAE8097-036D-4EF2-966A-70B5C52D6397}" srcId="{C3BEC061-AA6A-4E9D-9F56-DA946CF44753}" destId="{ABFE8846-8AF0-4E71-BA83-4D09C864906D}" srcOrd="1" destOrd="0" parTransId="{6E728524-D776-4B2E-BA40-FB723B8D3BEF}" sibTransId="{F8458ABD-C568-4C7A-B2D7-F85FB6AD92D8}"/>
    <dgm:cxn modelId="{56EAA397-324B-4307-A62C-0179212D5847}" type="presOf" srcId="{F1D25CAA-AAD7-4BA6-A627-6FD50FA65217}" destId="{8A490A9A-7B1F-4D51-BAC4-54B00D332FF4}" srcOrd="0" destOrd="3" presId="urn:microsoft.com/office/officeart/2005/8/layout/hList7"/>
    <dgm:cxn modelId="{368040A2-C945-4770-B4BF-AD0DF675ADDA}" type="presOf" srcId="{23597912-4FE8-4F03-9925-5F3D0F6FA59F}" destId="{6E326E0A-DE46-4BC4-84A5-B861E36B97F3}" srcOrd="0" destOrd="2" presId="urn:microsoft.com/office/officeart/2005/8/layout/hList7"/>
    <dgm:cxn modelId="{B37344A5-0184-4F85-938D-C79E0FB213AA}" type="presOf" srcId="{67787DE5-F9FA-49C1-820F-7C3BAD7492EB}" destId="{02B71E93-1BF3-44F0-8368-BF501125E4E6}" srcOrd="0" destOrd="3" presId="urn:microsoft.com/office/officeart/2005/8/layout/hList7"/>
    <dgm:cxn modelId="{A75311A6-6260-490A-8B98-2964B93A5EA0}" srcId="{C3BEC061-AA6A-4E9D-9F56-DA946CF44753}" destId="{9EA8C4F0-4A8B-4102-BE1A-FE3BD8849537}" srcOrd="2" destOrd="0" parTransId="{EEB8AFBD-8ABE-4417-B2E3-84B13766B5B4}" sibTransId="{1BFD8B9D-E60F-41AA-BDCB-3BEE79D8E622}"/>
    <dgm:cxn modelId="{FF6C32A6-F2F8-4DBB-8655-F8CBD6424A23}" srcId="{ABFE8846-8AF0-4E71-BA83-4D09C864906D}" destId="{DEBA0E51-87AC-45DD-9DF2-5065AA4868B2}" srcOrd="0" destOrd="0" parTransId="{C7F633F0-3978-490A-9D62-4DAC82FFE5AE}" sibTransId="{14727030-CFEE-4F53-A565-2DA8CACC9F1A}"/>
    <dgm:cxn modelId="{71E433A9-855C-46E1-AEDF-381908DEAC18}" type="presOf" srcId="{3763DABF-3F68-442D-9349-41CC6222251B}" destId="{277216AE-662F-43B1-9054-751C72599CD9}" srcOrd="1" destOrd="1" presId="urn:microsoft.com/office/officeart/2005/8/layout/hList7"/>
    <dgm:cxn modelId="{DA039DAD-AFD7-4700-A18A-8312D4FF2FB0}" type="presOf" srcId="{3BDAFE65-D8C9-4206-ADC4-C989953973C3}" destId="{1D304AC8-714A-4542-B436-66C328006535}" srcOrd="1" destOrd="2" presId="urn:microsoft.com/office/officeart/2005/8/layout/hList7"/>
    <dgm:cxn modelId="{708F02AF-42F2-462F-9AD0-B21AEBBED737}" type="presOf" srcId="{ABFE8846-8AF0-4E71-BA83-4D09C864906D}" destId="{02B71E93-1BF3-44F0-8368-BF501125E4E6}" srcOrd="0" destOrd="0" presId="urn:microsoft.com/office/officeart/2005/8/layout/hList7"/>
    <dgm:cxn modelId="{F2324FB5-15BA-456C-9D6D-A801E96DB9DE}" type="presOf" srcId="{C3BEC061-AA6A-4E9D-9F56-DA946CF44753}" destId="{6A2C2DF4-385E-432B-8F7F-47C79669DABE}" srcOrd="0" destOrd="0" presId="urn:microsoft.com/office/officeart/2005/8/layout/hList7"/>
    <dgm:cxn modelId="{8C8432BE-44B1-4600-9A46-5FC5B1937548}" type="presOf" srcId="{3D54B575-B1E4-4CFC-BE8C-37AC492EE9C9}" destId="{6E326E0A-DE46-4BC4-84A5-B861E36B97F3}" srcOrd="0" destOrd="1" presId="urn:microsoft.com/office/officeart/2005/8/layout/hList7"/>
    <dgm:cxn modelId="{69EEA7C2-D750-4D88-AD20-2ACA52A1AD1F}" type="presOf" srcId="{4AE1E962-4EA4-4E22-8108-90A2335582C2}" destId="{D7AB602B-66FC-4BA8-823C-7F2B3295A95B}" srcOrd="1" destOrd="0" presId="urn:microsoft.com/office/officeart/2005/8/layout/hList7"/>
    <dgm:cxn modelId="{E0024FC6-C0D1-4FE8-B17A-39B5B1236341}" type="presOf" srcId="{3D54B575-B1E4-4CFC-BE8C-37AC492EE9C9}" destId="{D7AB602B-66FC-4BA8-823C-7F2B3295A95B}" srcOrd="1" destOrd="1" presId="urn:microsoft.com/office/officeart/2005/8/layout/hList7"/>
    <dgm:cxn modelId="{7D0871C7-86AB-437E-9262-407253A7A92A}" srcId="{ABFE8846-8AF0-4E71-BA83-4D09C864906D}" destId="{67787DE5-F9FA-49C1-820F-7C3BAD7492EB}" srcOrd="2" destOrd="0" parTransId="{678B769E-3EB4-4EB3-B98F-557856B76845}" sibTransId="{02C4A3DE-56E7-4312-B4A0-73A20F51AB1F}"/>
    <dgm:cxn modelId="{81FCE9C9-124F-4B62-8607-F4119393787D}" type="presOf" srcId="{9EA8C4F0-4A8B-4102-BE1A-FE3BD8849537}" destId="{8A490A9A-7B1F-4D51-BAC4-54B00D332FF4}" srcOrd="0" destOrd="0" presId="urn:microsoft.com/office/officeart/2005/8/layout/hList7"/>
    <dgm:cxn modelId="{28EC80CB-9BAA-4D37-98D1-D4E74F1ACC46}" srcId="{ABFE8846-8AF0-4E71-BA83-4D09C864906D}" destId="{3BDAFE65-D8C9-4206-ADC4-C989953973C3}" srcOrd="1" destOrd="0" parTransId="{13CBB551-00D5-409E-A61C-2D2C790FA464}" sibTransId="{F1F69CCA-47AC-4C01-B8D4-2553B850EA99}"/>
    <dgm:cxn modelId="{56ECCCCE-6419-45E8-849D-5C2BA69AEE72}" srcId="{C3BEC061-AA6A-4E9D-9F56-DA946CF44753}" destId="{4AE1E962-4EA4-4E22-8108-90A2335582C2}" srcOrd="0" destOrd="0" parTransId="{626FDA69-D2AB-4879-AB53-9382F282C7CF}" sibTransId="{EB900F18-F896-4337-89CF-07813B51E705}"/>
    <dgm:cxn modelId="{A46E81E3-F612-41A7-9337-12C36715D766}" type="presOf" srcId="{67787DE5-F9FA-49C1-820F-7C3BAD7492EB}" destId="{1D304AC8-714A-4542-B436-66C328006535}" srcOrd="1" destOrd="3" presId="urn:microsoft.com/office/officeart/2005/8/layout/hList7"/>
    <dgm:cxn modelId="{B4B5ABEA-972C-4AE1-81BD-04BB33327D85}" type="presOf" srcId="{B2FE2E31-5249-40DD-A390-28C61CDC4FD8}" destId="{277216AE-662F-43B1-9054-751C72599CD9}" srcOrd="1" destOrd="2" presId="urn:microsoft.com/office/officeart/2005/8/layout/hList7"/>
    <dgm:cxn modelId="{B5E183ED-B4FD-4097-9C6E-602626988674}" type="presOf" srcId="{3763DABF-3F68-442D-9349-41CC6222251B}" destId="{8A490A9A-7B1F-4D51-BAC4-54B00D332FF4}" srcOrd="0" destOrd="1" presId="urn:microsoft.com/office/officeart/2005/8/layout/hList7"/>
    <dgm:cxn modelId="{2FEEBDED-65F1-49E3-8091-9BEC60AC75C1}" type="presOf" srcId="{DEBA0E51-87AC-45DD-9DF2-5065AA4868B2}" destId="{1D304AC8-714A-4542-B436-66C328006535}" srcOrd="1" destOrd="1" presId="urn:microsoft.com/office/officeart/2005/8/layout/hList7"/>
    <dgm:cxn modelId="{0993B5F3-B298-4F6B-A1FC-77F5049FF0F0}" type="presOf" srcId="{4AE1E962-4EA4-4E22-8108-90A2335582C2}" destId="{6E326E0A-DE46-4BC4-84A5-B861E36B97F3}" srcOrd="0" destOrd="0" presId="urn:microsoft.com/office/officeart/2005/8/layout/hList7"/>
    <dgm:cxn modelId="{0C85C7F4-6DE9-4A5C-B816-5D5CF50E17AA}" type="presOf" srcId="{DEBA0E51-87AC-45DD-9DF2-5065AA4868B2}" destId="{02B71E93-1BF3-44F0-8368-BF501125E4E6}" srcOrd="0" destOrd="1" presId="urn:microsoft.com/office/officeart/2005/8/layout/hList7"/>
    <dgm:cxn modelId="{69CE41FB-5660-4EE6-A2FF-6743F1BD2820}" srcId="{4AE1E962-4EA4-4E22-8108-90A2335582C2}" destId="{686E6BDD-E8BE-43F2-904C-F5427AB1F0F5}" srcOrd="3" destOrd="0" parTransId="{F173596C-B162-49E2-9FC5-6E962B1B4D1C}" sibTransId="{9280739D-0010-4EB4-B295-31A5D4E64FAF}"/>
    <dgm:cxn modelId="{304B06F3-C85E-48E5-ACBC-3455C77ECF4D}" type="presParOf" srcId="{6A2C2DF4-385E-432B-8F7F-47C79669DABE}" destId="{D70ED206-1A8A-4DF7-9FB9-F512C74E6024}" srcOrd="0" destOrd="0" presId="urn:microsoft.com/office/officeart/2005/8/layout/hList7"/>
    <dgm:cxn modelId="{00E58728-40D3-4003-ABDF-F65C15150E87}" type="presParOf" srcId="{6A2C2DF4-385E-432B-8F7F-47C79669DABE}" destId="{82FAEFE9-2A0D-46F4-881C-2BA8AA323658}" srcOrd="1" destOrd="0" presId="urn:microsoft.com/office/officeart/2005/8/layout/hList7"/>
    <dgm:cxn modelId="{8B72946E-5CA3-4F4B-AF8A-00DD811BF876}" type="presParOf" srcId="{82FAEFE9-2A0D-46F4-881C-2BA8AA323658}" destId="{935311C3-B26C-49B1-81E9-2197C3C7BE1F}" srcOrd="0" destOrd="0" presId="urn:microsoft.com/office/officeart/2005/8/layout/hList7"/>
    <dgm:cxn modelId="{B9AA9DBE-6BD7-4026-BCD1-B212DE518332}" type="presParOf" srcId="{935311C3-B26C-49B1-81E9-2197C3C7BE1F}" destId="{6E326E0A-DE46-4BC4-84A5-B861E36B97F3}" srcOrd="0" destOrd="0" presId="urn:microsoft.com/office/officeart/2005/8/layout/hList7"/>
    <dgm:cxn modelId="{94DFE72C-9885-44F2-896A-08A2BF3B3269}" type="presParOf" srcId="{935311C3-B26C-49B1-81E9-2197C3C7BE1F}" destId="{D7AB602B-66FC-4BA8-823C-7F2B3295A95B}" srcOrd="1" destOrd="0" presId="urn:microsoft.com/office/officeart/2005/8/layout/hList7"/>
    <dgm:cxn modelId="{492C80E7-1D42-46E0-AE8A-63F063FBD543}" type="presParOf" srcId="{935311C3-B26C-49B1-81E9-2197C3C7BE1F}" destId="{8EE357B4-7B80-4F3E-9472-6D6BCC623E98}" srcOrd="2" destOrd="0" presId="urn:microsoft.com/office/officeart/2005/8/layout/hList7"/>
    <dgm:cxn modelId="{15FBB71C-6D96-44B6-8C7B-1C234DFB1405}" type="presParOf" srcId="{935311C3-B26C-49B1-81E9-2197C3C7BE1F}" destId="{ECFAB4F7-0B66-4C8E-A214-DEECD3C1DC4F}" srcOrd="3" destOrd="0" presId="urn:microsoft.com/office/officeart/2005/8/layout/hList7"/>
    <dgm:cxn modelId="{E35C64DF-CDAB-4CB2-A804-D853E4CACD2E}" type="presParOf" srcId="{82FAEFE9-2A0D-46F4-881C-2BA8AA323658}" destId="{1C151284-26A5-403E-B4CD-DE29C8CDA5DD}" srcOrd="1" destOrd="0" presId="urn:microsoft.com/office/officeart/2005/8/layout/hList7"/>
    <dgm:cxn modelId="{6412E5BE-7089-4115-AD3E-FB54801599D8}" type="presParOf" srcId="{82FAEFE9-2A0D-46F4-881C-2BA8AA323658}" destId="{6F265836-EA2A-409E-926B-F4CFC7A40810}" srcOrd="2" destOrd="0" presId="urn:microsoft.com/office/officeart/2005/8/layout/hList7"/>
    <dgm:cxn modelId="{CAE2932D-9958-45B3-94C5-BB8E2437A96D}" type="presParOf" srcId="{6F265836-EA2A-409E-926B-F4CFC7A40810}" destId="{02B71E93-1BF3-44F0-8368-BF501125E4E6}" srcOrd="0" destOrd="0" presId="urn:microsoft.com/office/officeart/2005/8/layout/hList7"/>
    <dgm:cxn modelId="{FAD99B0D-3C88-4E8D-95CE-43178C2A7B00}" type="presParOf" srcId="{6F265836-EA2A-409E-926B-F4CFC7A40810}" destId="{1D304AC8-714A-4542-B436-66C328006535}" srcOrd="1" destOrd="0" presId="urn:microsoft.com/office/officeart/2005/8/layout/hList7"/>
    <dgm:cxn modelId="{96870AD0-F1EA-4D15-8EDC-2380D4A0DE2D}" type="presParOf" srcId="{6F265836-EA2A-409E-926B-F4CFC7A40810}" destId="{6074102C-1095-4FA8-8177-857C3FEB8267}" srcOrd="2" destOrd="0" presId="urn:microsoft.com/office/officeart/2005/8/layout/hList7"/>
    <dgm:cxn modelId="{ED751032-2610-4FC5-9433-2099E2F09B54}" type="presParOf" srcId="{6F265836-EA2A-409E-926B-F4CFC7A40810}" destId="{DC45CA36-3C20-436E-AAF3-87FA6DEE420B}" srcOrd="3" destOrd="0" presId="urn:microsoft.com/office/officeart/2005/8/layout/hList7"/>
    <dgm:cxn modelId="{A94A98A6-B2EB-412C-A8E5-F207E83CA193}" type="presParOf" srcId="{82FAEFE9-2A0D-46F4-881C-2BA8AA323658}" destId="{6D0CEB3A-02DF-4219-AF3E-98ABC61DFBD5}" srcOrd="3" destOrd="0" presId="urn:microsoft.com/office/officeart/2005/8/layout/hList7"/>
    <dgm:cxn modelId="{8033EA89-AFB4-436F-9B3D-4FD21C3C6A4A}" type="presParOf" srcId="{82FAEFE9-2A0D-46F4-881C-2BA8AA323658}" destId="{91AD9747-A6F6-4DC5-8077-9DE12235FF5A}" srcOrd="4" destOrd="0" presId="urn:microsoft.com/office/officeart/2005/8/layout/hList7"/>
    <dgm:cxn modelId="{C705654F-6C18-4A71-BD6E-DB0D63D9E03A}" type="presParOf" srcId="{91AD9747-A6F6-4DC5-8077-9DE12235FF5A}" destId="{8A490A9A-7B1F-4D51-BAC4-54B00D332FF4}" srcOrd="0" destOrd="0" presId="urn:microsoft.com/office/officeart/2005/8/layout/hList7"/>
    <dgm:cxn modelId="{2675FA8D-7BB0-420E-BBC2-2A4615719AA7}" type="presParOf" srcId="{91AD9747-A6F6-4DC5-8077-9DE12235FF5A}" destId="{277216AE-662F-43B1-9054-751C72599CD9}" srcOrd="1" destOrd="0" presId="urn:microsoft.com/office/officeart/2005/8/layout/hList7"/>
    <dgm:cxn modelId="{A1165A61-52B9-460E-B134-61221D0A3906}" type="presParOf" srcId="{91AD9747-A6F6-4DC5-8077-9DE12235FF5A}" destId="{A4BC4A9C-ABC8-429A-96A3-AB7A9F7C0D73}" srcOrd="2" destOrd="0" presId="urn:microsoft.com/office/officeart/2005/8/layout/hList7"/>
    <dgm:cxn modelId="{535588FB-675E-452F-9359-A32827B4072F}" type="presParOf" srcId="{91AD9747-A6F6-4DC5-8077-9DE12235FF5A}" destId="{D1BE8379-0C76-46E9-87A1-5E3AFD6D334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26E0A-DE46-4BC4-84A5-B861E36B97F3}">
      <dsp:nvSpPr>
        <dsp:cNvPr id="0" name=""/>
        <dsp:cNvSpPr/>
      </dsp:nvSpPr>
      <dsp:spPr>
        <a:xfrm>
          <a:off x="2207" y="0"/>
          <a:ext cx="3435027" cy="294359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Consulting Services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Study Design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User needs/requirement specification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Design for Publication/Patent Outputs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100" kern="1200"/>
        </a:p>
      </dsp:txBody>
      <dsp:txXfrm>
        <a:off x="2207" y="1177439"/>
        <a:ext cx="3435027" cy="1177439"/>
      </dsp:txXfrm>
    </dsp:sp>
    <dsp:sp modelId="{ECFAB4F7-0B66-4C8E-A214-DEECD3C1DC4F}">
      <dsp:nvSpPr>
        <dsp:cNvPr id="0" name=""/>
        <dsp:cNvSpPr/>
      </dsp:nvSpPr>
      <dsp:spPr>
        <a:xfrm>
          <a:off x="1179719" y="126722"/>
          <a:ext cx="1080004" cy="1080004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71E93-1BF3-44F0-8368-BF501125E4E6}">
      <dsp:nvSpPr>
        <dsp:cNvPr id="0" name=""/>
        <dsp:cNvSpPr/>
      </dsp:nvSpPr>
      <dsp:spPr>
        <a:xfrm>
          <a:off x="3540286" y="0"/>
          <a:ext cx="3435027" cy="2943599"/>
        </a:xfrm>
        <a:prstGeom prst="roundRect">
          <a:avLst>
            <a:gd name="adj" fmla="val 10000"/>
          </a:avLst>
        </a:prstGeom>
        <a:solidFill>
          <a:srgbClr val="656769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Sequencing Services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Multiple Sample Types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Proprietary Extraction Workflows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Expert Library Preparation</a:t>
          </a:r>
        </a:p>
      </dsp:txBody>
      <dsp:txXfrm>
        <a:off x="3540286" y="1177439"/>
        <a:ext cx="3435027" cy="1177439"/>
      </dsp:txXfrm>
    </dsp:sp>
    <dsp:sp modelId="{DC45CA36-3C20-436E-AAF3-87FA6DEE420B}">
      <dsp:nvSpPr>
        <dsp:cNvPr id="0" name=""/>
        <dsp:cNvSpPr/>
      </dsp:nvSpPr>
      <dsp:spPr>
        <a:xfrm>
          <a:off x="4717797" y="126722"/>
          <a:ext cx="1080004" cy="1080004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90A9A-7B1F-4D51-BAC4-54B00D332FF4}">
      <dsp:nvSpPr>
        <dsp:cNvPr id="0" name=""/>
        <dsp:cNvSpPr/>
      </dsp:nvSpPr>
      <dsp:spPr>
        <a:xfrm>
          <a:off x="7078364" y="0"/>
          <a:ext cx="3435027" cy="294359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/>
            <a:t>Bioinformatic Services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Customised Reporting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Bioinformatic Analysis</a:t>
          </a:r>
        </a:p>
        <a:p>
          <a:pPr marL="179388" lvl="1" indent="-179388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Publication Writing/Advice</a:t>
          </a:r>
        </a:p>
      </dsp:txBody>
      <dsp:txXfrm>
        <a:off x="7078364" y="1177439"/>
        <a:ext cx="3435027" cy="1177439"/>
      </dsp:txXfrm>
    </dsp:sp>
    <dsp:sp modelId="{D1BE8379-0C76-46E9-87A1-5E3AFD6D3346}">
      <dsp:nvSpPr>
        <dsp:cNvPr id="0" name=""/>
        <dsp:cNvSpPr/>
      </dsp:nvSpPr>
      <dsp:spPr>
        <a:xfrm>
          <a:off x="8255876" y="126722"/>
          <a:ext cx="1080004" cy="1080004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ED206-1A8A-4DF7-9FB9-F512C74E6024}">
      <dsp:nvSpPr>
        <dsp:cNvPr id="0" name=""/>
        <dsp:cNvSpPr/>
      </dsp:nvSpPr>
      <dsp:spPr>
        <a:xfrm>
          <a:off x="420623" y="2272876"/>
          <a:ext cx="9674352" cy="605545"/>
        </a:xfrm>
        <a:prstGeom prst="leftRightArrow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82DB-82BF-4B98-AF1D-01A9211C8613}" type="datetimeFigureOut">
              <a:rPr lang="en-IE" smtClean="0"/>
              <a:t>20/11/2025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C6E53-058E-440F-9F53-6761D60B52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59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0A7C-F901-D4D9-BDC4-8DCAC790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DD810-883B-C85D-B59E-6286393AE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6FAF8-40C6-EA0D-7690-0E2A7B9D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EC245-B3F9-8C24-C477-973C66B6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258D-D0CB-DBDF-250E-D9A7FEA92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94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7541-D26A-4FDC-5931-2E849D89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548AF-B9E9-7BC8-493D-BB1098BF5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C04B-5D9C-2376-C943-217D508D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61DE7-6D51-AA1A-A0FE-7CC4F08B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7079-B950-76F8-6B2F-A4447F81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735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E7399-18DD-CAD2-7C4A-AFB17D29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5EA7-6C8F-6E4C-9CD1-0ADE1C56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6240-7236-CC59-BF89-0E7AC60F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F6511-2134-5985-BD35-169DB0CF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4D73-E269-A1BA-7BBD-2118A5A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5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8FB-FF42-9F83-C338-BF6B9E28CF6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3DA5-0B67-3AB1-F7E6-A8CBC8B3F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4881-24B6-5ABB-8B07-0369A362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0F597-248E-70D6-8B94-13BD66CC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585E-ACFC-69DF-48AD-EBC3E02C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8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E381-C6FA-BE82-88C2-89394AEB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ED2C-D485-ADE5-79CC-1986D97B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80ACD-6880-AB18-0725-BDA308C9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872B-51D2-249D-5A35-F252645B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C5E93-91AC-FDE6-0BB2-6C70F6C9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544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851E-22AA-93F5-488B-CD3EE548EC9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D1BC-4608-097C-488F-6DB7A3A70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6FA7B-EC9B-FC5A-804A-386A1056D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98E7D-E563-1529-4E95-20698C56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A3286-A4EF-AC47-8EEC-DD54AADE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D984-4163-5048-8A8E-33128E70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37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C3FC-80EB-DD64-1F1F-3C5C97AF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B967-1A4A-EAF4-7C6E-1A5D837A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6CFB4-FF2A-5F19-F57F-CDBA8A369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A041-B1F7-45D3-1CAE-C96DF1516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AA843-1B31-F7B0-293A-FA1DFCE6E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DB650-C7D7-96C9-FC56-CD0445DD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56696-FB61-BB26-22BC-D2B595EC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2931F-2542-DDC0-CA77-F6939BC1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77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6F21-4963-99D1-C65C-4BCAD3A1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0D765-A9EA-92EA-B793-C4DCA148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8BE1B-AF26-FC96-F478-FF143BF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954D6-03B4-5AD7-8D45-9582DE48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41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6F005-8F47-D67A-09AB-48DD621A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8413-1410-5912-1D5F-3F7F4FFF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95B2D-490E-9C18-64D5-936577D0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36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6F30-FEA8-E5E6-CA24-BDA79443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D615-60E5-6A7D-5514-C5C6DC8AC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D8E28-5213-5971-1217-05EA846D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A3483-403A-1EF6-09C8-46B3E19C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6E29F-8ED0-559A-4E2F-28B6D456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8330-5344-3825-F893-F7D4C37D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2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9FA5-97EC-68B1-5452-F01EE76D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02F2A-C9BE-666E-3771-8B772325A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3DFF-9FA8-D851-5F29-7F17AA1E2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798EC-D598-B64D-2619-2FEE2001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8EE66-2B0F-3C18-1910-588275B2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3BE30-8EE2-E151-5BFC-AEB931BE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46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C523EF-4FCD-0A5F-2AFA-BC82E611973B}"/>
              </a:ext>
            </a:extLst>
          </p:cNvPr>
          <p:cNvCxnSpPr/>
          <p:nvPr userDrawn="1"/>
        </p:nvCxnSpPr>
        <p:spPr>
          <a:xfrm>
            <a:off x="838200" y="1047566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BE176-21F0-A4A9-4424-65F6395B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002BD-614A-3A6A-BF06-3FAEB294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26FB5-3255-6AC4-B2E6-42C5E92B8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533D-105F-C3B9-9062-F32178E88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92F1-3211-1A94-FC51-BFDDFDA9D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CCD8-B72E-44D1-B279-3AF6E08907B5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710C2-C2AF-9C46-1D28-4189AD1206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58903" y="88630"/>
            <a:ext cx="2304125" cy="5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1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1282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567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6567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567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6567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567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sportgenix.i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CE57-E079-23DC-9714-85839D0C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IE"/>
              <a:t>SeqBiome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FBD1D-ABB0-E966-B99A-0FA66561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r>
              <a:rPr lang="en-IE"/>
              <a:t>Nov 2025</a:t>
            </a:r>
          </a:p>
          <a:p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311A2-A4BF-1D14-BF59-9A4F5769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1945E-2A3F-B9A7-FDB0-3100176B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9B2E3-4D6B-8663-51FF-EE6C13D1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1</a:t>
            </a:fld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82EBA-83D8-DB9F-4E0F-A33AB52B325F}"/>
              </a:ext>
            </a:extLst>
          </p:cNvPr>
          <p:cNvSpPr/>
          <p:nvPr/>
        </p:nvSpPr>
        <p:spPr>
          <a:xfrm>
            <a:off x="9592235" y="179294"/>
            <a:ext cx="2465294" cy="48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17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1A0F-AB5D-29C2-955E-0E9B3764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TRIDENT™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214B-D7C3-73F5-B30F-E452D05E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874" y="2225529"/>
            <a:ext cx="3323535" cy="37197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Uniquely</a:t>
            </a:r>
            <a:r>
              <a:rPr lang="en-US" dirty="0"/>
              <a:t>, TRIDENT™ combines both methods, by introducing a genome-level mapping step.</a:t>
            </a:r>
            <a:endParaRPr lang="en-US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This validates &amp; precisely estimates coverage, depth &amp; relative abundance for each detected genome.</a:t>
            </a:r>
            <a:endParaRPr lang="en-US" dirty="0"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EB16-BB6E-3D47-8908-2FD27276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50E9-6435-4808-5A47-9E49B51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© </a:t>
            </a:r>
            <a:r>
              <a:rPr lang="en-IE" dirty="0" err="1"/>
              <a:t>Seqbiome</a:t>
            </a:r>
            <a:r>
              <a:rPr lang="en-IE" dirty="0"/>
              <a:t>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6A59-F21B-5260-4DEF-1D4E910A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10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CC600D-7D8B-C933-1B80-9FD464B3E19A}"/>
              </a:ext>
            </a:extLst>
          </p:cNvPr>
          <p:cNvSpPr txBox="1">
            <a:spLocks/>
          </p:cNvSpPr>
          <p:nvPr/>
        </p:nvSpPr>
        <p:spPr>
          <a:xfrm>
            <a:off x="757989" y="1061029"/>
            <a:ext cx="10515600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Traditional profilers are based on </a:t>
            </a:r>
            <a:r>
              <a:rPr lang="en-US" sz="1800" u="sng" dirty="0"/>
              <a:t>either</a:t>
            </a:r>
            <a:r>
              <a:rPr lang="en-US" sz="1800" dirty="0"/>
              <a:t> clade/marker genes or </a:t>
            </a:r>
            <a:r>
              <a:rPr lang="en-US" sz="1800" i="1" dirty="0"/>
              <a:t>k</a:t>
            </a:r>
            <a:r>
              <a:rPr lang="en-US" sz="1800" dirty="0"/>
              <a:t>-</a:t>
            </a:r>
            <a:r>
              <a:rPr lang="en-US" sz="1800" dirty="0" err="1"/>
              <a:t>mer</a:t>
            </a:r>
            <a:r>
              <a:rPr lang="en-US" sz="1800" dirty="0"/>
              <a:t> statistics</a:t>
            </a:r>
            <a:endParaRPr lang="en-IE" sz="1800" dirty="0">
              <a:ea typeface="Lato"/>
              <a:cs typeface="La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BB87E-5B2F-DBDE-F240-D9FADC06A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" r="2512" b="1324"/>
          <a:stretch>
            <a:fillRect/>
          </a:stretch>
        </p:blipFill>
        <p:spPr>
          <a:xfrm>
            <a:off x="4038525" y="3532655"/>
            <a:ext cx="4291734" cy="1447988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7FF76B4-DB04-4DC3-EDE1-004895DA90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3298" y="3508611"/>
            <a:ext cx="1068310" cy="44214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8A2F555-32AB-13DB-F43B-4C0B022E89A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64050" y="4611111"/>
            <a:ext cx="1126931" cy="44222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B58EB80-6493-B596-6CCE-E37D0C89EE3B}"/>
              </a:ext>
            </a:extLst>
          </p:cNvPr>
          <p:cNvCxnSpPr>
            <a:cxnSpLocks/>
          </p:cNvCxnSpPr>
          <p:nvPr/>
        </p:nvCxnSpPr>
        <p:spPr>
          <a:xfrm>
            <a:off x="3284479" y="4269959"/>
            <a:ext cx="76131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BABDE-47EB-5147-4BE4-475A7A2E1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9" y="3593137"/>
            <a:ext cx="3148541" cy="132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D5F180-C227-9829-FDD5-BE40AC5C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47" y="1588173"/>
            <a:ext cx="2752725" cy="1609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A63DE6-5646-1DBA-3BE5-29FA3F82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222" y="5315945"/>
            <a:ext cx="33813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7044" y="3111316"/>
            <a:ext cx="7998525" cy="3289758"/>
            <a:chOff x="1054" y="762"/>
            <a:chExt cx="13515" cy="5485"/>
          </a:xfrm>
        </p:grpSpPr>
        <p:pic>
          <p:nvPicPr>
            <p:cNvPr id="4" name="Picture 3" descr="mock_comparison_result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" y="762"/>
              <a:ext cx="13515" cy="5327"/>
            </a:xfrm>
            <a:prstGeom prst="rect">
              <a:avLst/>
            </a:prstGeom>
          </p:spPr>
        </p:pic>
        <p:sp>
          <p:nvSpPr>
            <p:cNvPr id="2" name="Text Box 1"/>
            <p:cNvSpPr txBox="1"/>
            <p:nvPr/>
          </p:nvSpPr>
          <p:spPr>
            <a:xfrm>
              <a:off x="1316" y="5910"/>
              <a:ext cx="8243" cy="33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00"/>
                <a:t>FPRA/ FNRA - false-positive and false-negative relative abundance </a:t>
              </a: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677781" y="1052954"/>
            <a:ext cx="10826668" cy="20135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56769"/>
                </a:solidFill>
              </a:rPr>
              <a:t>Profilers:</a:t>
            </a:r>
            <a:r>
              <a:rPr lang="en-US" sz="1600" dirty="0">
                <a:solidFill>
                  <a:srgbClr val="656769"/>
                </a:solidFill>
              </a:rPr>
              <a:t> TRIDENT™ was evaluated against MetaPhlAn4 and Kraken2 using standardized microbial mock communities</a:t>
            </a:r>
            <a:endParaRPr lang="en-US" sz="1600"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56769"/>
                </a:solidFill>
              </a:rPr>
              <a:t>Mock communities:</a:t>
            </a:r>
            <a:r>
              <a:rPr lang="en-US" sz="1600" dirty="0">
                <a:solidFill>
                  <a:srgbClr val="656769"/>
                </a:solidFill>
              </a:rPr>
              <a:t> </a:t>
            </a:r>
            <a:endParaRPr lang="en-US" sz="1600">
              <a:solidFill>
                <a:srgbClr val="656769"/>
              </a:solidFill>
              <a:ea typeface="Lato"/>
              <a:cs typeface="Lato"/>
            </a:endParaRPr>
          </a:p>
          <a:p>
            <a:pPr marL="400050" indent="-171450">
              <a:buFont typeface="Arial"/>
              <a:buChar char="•"/>
            </a:pPr>
            <a:r>
              <a:rPr lang="en-US" sz="1600" dirty="0">
                <a:solidFill>
                  <a:srgbClr val="656769"/>
                </a:solidFill>
              </a:rPr>
              <a:t>NIBSC DNA reference reagents: Gut-</a:t>
            </a:r>
            <a:r>
              <a:rPr lang="en-US" sz="1600" err="1">
                <a:solidFill>
                  <a:srgbClr val="656769"/>
                </a:solidFill>
              </a:rPr>
              <a:t>HiLo</a:t>
            </a:r>
            <a:r>
              <a:rPr lang="en-US" sz="1600" dirty="0">
                <a:solidFill>
                  <a:srgbClr val="656769"/>
                </a:solidFill>
              </a:rPr>
              <a:t>-RR (even mix of 19 gut species) &amp; Gut-Mix-RR (staggered abundances)</a:t>
            </a:r>
            <a:endParaRPr lang="en-US" sz="1600">
              <a:solidFill>
                <a:srgbClr val="000000"/>
              </a:solidFill>
              <a:ea typeface="Lato"/>
              <a:cs typeface="Lato"/>
            </a:endParaRPr>
          </a:p>
          <a:p>
            <a:pPr marL="400050" indent="-171450">
              <a:buFont typeface="Arial"/>
              <a:buChar char="•"/>
            </a:pPr>
            <a:r>
              <a:rPr lang="en-US" sz="1600" err="1">
                <a:solidFill>
                  <a:srgbClr val="656769"/>
                </a:solidFill>
              </a:rPr>
              <a:t>ZymoBIOMICS</a:t>
            </a:r>
            <a:r>
              <a:rPr lang="en-US" sz="1600" dirty="0">
                <a:solidFill>
                  <a:srgbClr val="656769"/>
                </a:solidFill>
              </a:rPr>
              <a:t> microbial standard (8 bacterial &amp; 2 fungal species)</a:t>
            </a:r>
            <a:endParaRPr lang="en-US" sz="1600"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56769"/>
                </a:solidFill>
              </a:rPr>
              <a:t>Evaluation metrics: </a:t>
            </a:r>
            <a:r>
              <a:rPr lang="en-US" sz="1600" dirty="0">
                <a:solidFill>
                  <a:srgbClr val="656769"/>
                </a:solidFill>
              </a:rPr>
              <a:t>NIBSC standards (diversity, sensitivity, similarity, false-positive/false-negative relative abundances)</a:t>
            </a:r>
            <a:endParaRPr lang="en-US" sz="1600">
              <a:solidFill>
                <a:srgbClr val="656769"/>
              </a:solidFill>
              <a:ea typeface="Lato"/>
              <a:cs typeface="Lato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656769"/>
                </a:solidFill>
              </a:rPr>
              <a:t>Performance: </a:t>
            </a:r>
            <a:r>
              <a:rPr lang="en-US" sz="1600" dirty="0">
                <a:solidFill>
                  <a:srgbClr val="656769"/>
                </a:solidFill>
              </a:rPr>
              <a:t>Overall, TRIDENT™ showed superior results compared to competing profilers</a:t>
            </a:r>
            <a:endParaRPr lang="en-US" sz="1600">
              <a:solidFill>
                <a:srgbClr val="656769"/>
              </a:solidFill>
              <a:ea typeface="Lato"/>
              <a:cs typeface="Lato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42AC7B-02B2-AB51-66AA-1A59DA5F1C8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82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A1282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/>
              <a:t>Benchmarking Results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25FE16-949B-217B-7CF2-E805D1AE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17A013C-6714-40AE-A525-4949F74A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636E84-A4D2-5CE2-BD71-07D6B515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9FCCD8-B72E-44D1-B279-3AF6E08907B5}" type="slidenum">
              <a:rPr lang="en-IE" smtClean="0"/>
              <a:t>11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20DCB-3964-8C0C-445C-7A7E3E89C8CF}"/>
              </a:ext>
            </a:extLst>
          </p:cNvPr>
          <p:cNvSpPr txBox="1">
            <a:spLocks/>
          </p:cNvSpPr>
          <p:nvPr/>
        </p:nvSpPr>
        <p:spPr>
          <a:xfrm>
            <a:off x="9535488" y="3407607"/>
            <a:ext cx="2112151" cy="2391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/>
              <a:t>We are now rolling out TRIDENT™ for enhanced shotgun analysis of select projects</a:t>
            </a:r>
            <a:endParaRPr lang="en-US" sz="2000">
              <a:ea typeface="Lato"/>
              <a:cs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4929-79BA-FA97-20A4-19F4118F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F2C5-F6F8-58B7-CA48-0D6DFA9D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Taxonova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157B-218A-32CC-9E0D-4414AADBC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638" y="1803341"/>
            <a:ext cx="3812892" cy="4548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900" dirty="0"/>
              <a:t>Up to now, bacterial species-level classification rarely possible from 16S rRNA sequences.</a:t>
            </a:r>
            <a:endParaRPr lang="en-US" sz="1900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>
                <a:ea typeface="Lato"/>
                <a:cs typeface="Lato"/>
              </a:rPr>
              <a:t>UCC/APC collaboration: Recent development of DL-enabled hierarchical taxonomic classification with attention mechanisms.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>
                <a:ea typeface="Lato"/>
                <a:cs typeface="Lato"/>
              </a:rPr>
              <a:t>Works for both short (</a:t>
            </a:r>
            <a:r>
              <a:rPr lang="en-US" sz="1900" err="1">
                <a:ea typeface="Lato"/>
                <a:cs typeface="Lato"/>
              </a:rPr>
              <a:t>eg</a:t>
            </a:r>
            <a:r>
              <a:rPr lang="en-US" sz="1900" dirty="0">
                <a:ea typeface="Lato"/>
                <a:cs typeface="Lato"/>
              </a:rPr>
              <a:t> Illumina) and long reads (</a:t>
            </a:r>
            <a:r>
              <a:rPr lang="en-US" sz="1900" err="1">
                <a:ea typeface="Lato"/>
                <a:cs typeface="Lato"/>
              </a:rPr>
              <a:t>eg</a:t>
            </a:r>
            <a:r>
              <a:rPr lang="en-US" sz="1900" dirty="0">
                <a:ea typeface="Lato"/>
                <a:cs typeface="Lato"/>
              </a:rPr>
              <a:t> ONT).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900" dirty="0"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3842-42E6-5305-A33B-34A9B6F6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C9D58-5F52-8682-CD5F-F19C4B6B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4F88D-CE46-C1D0-8516-1FDFCD51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12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0B07A9-AD08-8629-3D20-DE9697734637}"/>
              </a:ext>
            </a:extLst>
          </p:cNvPr>
          <p:cNvSpPr txBox="1">
            <a:spLocks/>
          </p:cNvSpPr>
          <p:nvPr/>
        </p:nvSpPr>
        <p:spPr>
          <a:xfrm>
            <a:off x="840367" y="1050732"/>
            <a:ext cx="10515600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Lato"/>
                <a:ea typeface="Lato"/>
                <a:cs typeface="Times New Roman"/>
              </a:rPr>
              <a:t>Hierarchical deep learning for microbiome species-level amplicon classification (16S rRNA data)</a:t>
            </a:r>
            <a:endParaRPr lang="en-US" sz="1800">
              <a:latin typeface="Lato"/>
              <a:ea typeface="Lato"/>
              <a:cs typeface="Lato"/>
            </a:endParaRPr>
          </a:p>
        </p:txBody>
      </p:sp>
      <p:pic>
        <p:nvPicPr>
          <p:cNvPr id="9" name="Picture 8" descr="A screenshot of a diagram&#10;&#10;AI-generated content may be incorrect.">
            <a:extLst>
              <a:ext uri="{FF2B5EF4-FFF2-40B4-BE49-F238E27FC236}">
                <a16:creationId xmlns:a16="http://schemas.microsoft.com/office/drawing/2014/main" id="{67110C6E-59B2-DBC4-E0D2-F1E57000F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0" t="10963" r="4425" b="-172"/>
          <a:stretch>
            <a:fillRect/>
          </a:stretch>
        </p:blipFill>
        <p:spPr>
          <a:xfrm>
            <a:off x="756849" y="1570824"/>
            <a:ext cx="7621108" cy="4085219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63011E2-CFA8-F891-438E-3A0A0688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" y="3356919"/>
            <a:ext cx="2552976" cy="2996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8CDF9-A6F0-478A-B72F-B3246E29A79E}"/>
              </a:ext>
            </a:extLst>
          </p:cNvPr>
          <p:cNvSpPr txBox="1"/>
          <p:nvPr/>
        </p:nvSpPr>
        <p:spPr>
          <a:xfrm>
            <a:off x="4952999" y="5200135"/>
            <a:ext cx="32024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ea typeface="Lato"/>
                <a:cs typeface="Lato"/>
              </a:rPr>
              <a:t>KakaBra</a:t>
            </a:r>
            <a:r>
              <a:rPr lang="en-US" sz="1600" dirty="0">
                <a:ea typeface="Lato"/>
                <a:cs typeface="Lato"/>
              </a:rPr>
              <a:t> </a:t>
            </a:r>
            <a:r>
              <a:rPr lang="en-US" sz="1600" i="1" dirty="0">
                <a:ea typeface="Lato"/>
                <a:cs typeface="Lato"/>
              </a:rPr>
              <a:t>et al. </a:t>
            </a:r>
            <a:r>
              <a:rPr lang="en-US" sz="1600" dirty="0">
                <a:ea typeface="Lato"/>
                <a:cs typeface="Lato"/>
              </a:rPr>
              <a:t>Under review 2025</a:t>
            </a:r>
          </a:p>
        </p:txBody>
      </p:sp>
    </p:spTree>
    <p:extLst>
      <p:ext uri="{BB962C8B-B14F-4D97-AF65-F5344CB8AC3E}">
        <p14:creationId xmlns:p14="http://schemas.microsoft.com/office/powerpoint/2010/main" val="21910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009F1-520D-F185-6222-515BA2F2E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9588-0C0E-FFA4-A7FB-1C8FFC12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err="1"/>
              <a:t>Taxonova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0EF5-A96E-4949-13BC-347D7FCA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658" y="1803341"/>
            <a:ext cx="3601561" cy="4548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800" dirty="0">
              <a:ea typeface="Lato"/>
              <a:cs typeface="Lato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F4345-E23E-891A-97B0-3224B640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C648-1ADE-22CE-09BA-06FF67A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3BF77-20A5-60E4-C992-B6236C9B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13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D7326-42FA-8985-FBEC-14FF7D5C8959}"/>
              </a:ext>
            </a:extLst>
          </p:cNvPr>
          <p:cNvSpPr txBox="1">
            <a:spLocks/>
          </p:cNvSpPr>
          <p:nvPr/>
        </p:nvSpPr>
        <p:spPr>
          <a:xfrm>
            <a:off x="6262290" y="5358963"/>
            <a:ext cx="5474677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err="1">
                <a:latin typeface="Lato"/>
                <a:ea typeface="Lato"/>
                <a:cs typeface="Times New Roman"/>
              </a:rPr>
              <a:t>Taxonova</a:t>
            </a:r>
            <a:r>
              <a:rPr lang="en-US" sz="2000" b="1" i="1" dirty="0">
                <a:latin typeface="Lato"/>
                <a:ea typeface="Lato"/>
                <a:cs typeface="Times New Roman"/>
              </a:rPr>
              <a:t> outperforms all existing classifiers!</a:t>
            </a:r>
            <a:endParaRPr lang="en-US" sz="2000" b="1" i="1">
              <a:ea typeface="Lato"/>
              <a:cs typeface="Lato"/>
            </a:endParaRP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72A3BA77-2973-468A-7D11-08B5BF92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90" t="18019" r="5689" b="11625"/>
          <a:stretch>
            <a:fillRect/>
          </a:stretch>
        </p:blipFill>
        <p:spPr>
          <a:xfrm>
            <a:off x="488462" y="1187012"/>
            <a:ext cx="4777162" cy="2402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72A628-A9FA-CC4C-F188-90510DA2E6E2}"/>
              </a:ext>
            </a:extLst>
          </p:cNvPr>
          <p:cNvSpPr txBox="1"/>
          <p:nvPr/>
        </p:nvSpPr>
        <p:spPr>
          <a:xfrm>
            <a:off x="5890845" y="1214289"/>
            <a:ext cx="32024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ea typeface="Lato"/>
                <a:cs typeface="Lato"/>
              </a:rPr>
              <a:t>KakaBra</a:t>
            </a:r>
            <a:r>
              <a:rPr lang="en-US" sz="1600" dirty="0">
                <a:ea typeface="Lato"/>
                <a:cs typeface="Lato"/>
              </a:rPr>
              <a:t> </a:t>
            </a:r>
            <a:r>
              <a:rPr lang="en-US" sz="1600" i="1" dirty="0">
                <a:ea typeface="Lato"/>
                <a:cs typeface="Lato"/>
              </a:rPr>
              <a:t>et al. </a:t>
            </a:r>
            <a:r>
              <a:rPr lang="en-US" sz="1600" dirty="0">
                <a:ea typeface="Lato"/>
                <a:cs typeface="Lato"/>
              </a:rPr>
              <a:t>Under review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A6F70-6019-1694-7F46-5F4809165600}"/>
              </a:ext>
            </a:extLst>
          </p:cNvPr>
          <p:cNvSpPr txBox="1"/>
          <p:nvPr/>
        </p:nvSpPr>
        <p:spPr>
          <a:xfrm rot="16200000">
            <a:off x="-658367" y="2186557"/>
            <a:ext cx="19694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Lato"/>
                <a:cs typeface="Lato"/>
              </a:rPr>
              <a:t>Average F-score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86633F-9041-8763-50BB-834B3F72D91C}"/>
              </a:ext>
            </a:extLst>
          </p:cNvPr>
          <p:cNvGrpSpPr/>
          <p:nvPr/>
        </p:nvGrpSpPr>
        <p:grpSpPr>
          <a:xfrm>
            <a:off x="6203552" y="1719383"/>
            <a:ext cx="5587708" cy="3184770"/>
            <a:chOff x="5988629" y="1709614"/>
            <a:chExt cx="5587708" cy="3184770"/>
          </a:xfrm>
        </p:grpSpPr>
        <p:pic>
          <p:nvPicPr>
            <p:cNvPr id="15" name="Picture 14" descr="A graph of different colored bars&#10;&#10;AI-generated content may be incorrect.">
              <a:extLst>
                <a:ext uri="{FF2B5EF4-FFF2-40B4-BE49-F238E27FC236}">
                  <a16:creationId xmlns:a16="http://schemas.microsoft.com/office/drawing/2014/main" id="{E1564BB7-B10F-4396-76A4-4F1026B40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211"/>
            <a:stretch>
              <a:fillRect/>
            </a:stretch>
          </p:blipFill>
          <p:spPr>
            <a:xfrm>
              <a:off x="5988629" y="1709614"/>
              <a:ext cx="5587708" cy="31847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EB98D9-7536-AA25-75BB-EC15205336D6}"/>
                </a:ext>
              </a:extLst>
            </p:cNvPr>
            <p:cNvSpPr txBox="1"/>
            <p:nvPr/>
          </p:nvSpPr>
          <p:spPr>
            <a:xfrm rot="18960000">
              <a:off x="6070968" y="4438148"/>
              <a:ext cx="8557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ea typeface="Lato"/>
                  <a:cs typeface="Lato"/>
                </a:rPr>
                <a:t>Shotgun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1AABE6-939F-37D9-5210-0C3DC1D61192}"/>
              </a:ext>
            </a:extLst>
          </p:cNvPr>
          <p:cNvGrpSpPr/>
          <p:nvPr/>
        </p:nvGrpSpPr>
        <p:grpSpPr>
          <a:xfrm>
            <a:off x="140905" y="3791487"/>
            <a:ext cx="5740845" cy="2455700"/>
            <a:chOff x="140905" y="3791487"/>
            <a:chExt cx="5740845" cy="2455700"/>
          </a:xfrm>
        </p:grpSpPr>
        <p:pic>
          <p:nvPicPr>
            <p:cNvPr id="17" name="Picture 1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09BDABD8-2D66-666B-B4C7-9AC27C72C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678" t="34054" r="16341" b="5292"/>
            <a:stretch>
              <a:fillRect/>
            </a:stretch>
          </p:blipFill>
          <p:spPr>
            <a:xfrm>
              <a:off x="140905" y="3791487"/>
              <a:ext cx="5740845" cy="229447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700298-EBA6-8992-5659-88A8F906FCF7}"/>
                </a:ext>
              </a:extLst>
            </p:cNvPr>
            <p:cNvSpPr txBox="1"/>
            <p:nvPr/>
          </p:nvSpPr>
          <p:spPr>
            <a:xfrm>
              <a:off x="631171" y="5908633"/>
              <a:ext cx="19694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ea typeface="Lato"/>
                  <a:cs typeface="Lato"/>
                </a:rPr>
                <a:t>Run time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1EFFE5-D9AF-D5A9-D58E-6B8BE270C568}"/>
                </a:ext>
              </a:extLst>
            </p:cNvPr>
            <p:cNvSpPr txBox="1"/>
            <p:nvPr/>
          </p:nvSpPr>
          <p:spPr>
            <a:xfrm>
              <a:off x="3532632" y="5908632"/>
              <a:ext cx="19694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ea typeface="Lato"/>
                  <a:cs typeface="Lato"/>
                </a:rPr>
                <a:t>Memory usage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7EA1F-B0B7-2C34-3100-C70990A0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EF7B0-B14D-B6A6-C405-2B06114C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018"/>
            <a:ext cx="10515600" cy="682440"/>
          </a:xfrm>
        </p:spPr>
        <p:txBody>
          <a:bodyPr>
            <a:normAutofit/>
          </a:bodyPr>
          <a:lstStyle/>
          <a:p>
            <a:r>
              <a:rPr lang="en-IE"/>
              <a:t>Enhancing domain knowledge through LLMs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76F6D-FA7C-37FB-B4EA-F8B59AC0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E0C5-C6AB-65B2-E8C8-E8FFA35F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E533-75B6-7C4C-8761-DA8ADF8B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14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6B90D-B533-BF0F-B60E-0CFAEEBA74A4}"/>
              </a:ext>
            </a:extLst>
          </p:cNvPr>
          <p:cNvSpPr txBox="1">
            <a:spLocks/>
          </p:cNvSpPr>
          <p:nvPr/>
        </p:nvSpPr>
        <p:spPr>
          <a:xfrm>
            <a:off x="840050" y="1094458"/>
            <a:ext cx="10527323" cy="526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200" dirty="0" err="1">
                <a:ea typeface="+mn-lt"/>
                <a:cs typeface="+mn-lt"/>
              </a:rPr>
              <a:t>SeqBiome</a:t>
            </a:r>
            <a:r>
              <a:rPr lang="en-US" sz="2200" dirty="0">
                <a:ea typeface="+mn-lt"/>
                <a:cs typeface="+mn-lt"/>
              </a:rPr>
              <a:t> experts in microbiome analysis, with significant domain knowledge across a wide range of niches.</a:t>
            </a:r>
            <a:endParaRPr lang="en-US" sz="2200" dirty="0">
              <a:ea typeface="Lato"/>
              <a:cs typeface="Lato"/>
            </a:endParaRPr>
          </a:p>
          <a:p>
            <a:pPr>
              <a:lnSpc>
                <a:spcPct val="114000"/>
              </a:lnSpc>
            </a:pPr>
            <a:r>
              <a:rPr lang="en-US" sz="2200" dirty="0">
                <a:ea typeface="+mn-lt"/>
                <a:cs typeface="+mn-lt"/>
              </a:rPr>
              <a:t>BUT: Impossible to know all relevant literature in all domains.</a:t>
            </a:r>
          </a:p>
          <a:p>
            <a:pPr>
              <a:lnSpc>
                <a:spcPct val="114000"/>
              </a:lnSpc>
            </a:pPr>
            <a:r>
              <a:rPr lang="en-US" sz="2200" dirty="0">
                <a:ea typeface="+mn-lt"/>
                <a:cs typeface="+mn-lt"/>
              </a:rPr>
              <a:t>Large Language Models increasing dominating R&amp;D world-wide.</a:t>
            </a:r>
            <a:endParaRPr lang="en-US" sz="2200" dirty="0">
              <a:ea typeface="Lato"/>
              <a:cs typeface="Lato"/>
            </a:endParaRPr>
          </a:p>
          <a:p>
            <a:pPr>
              <a:lnSpc>
                <a:spcPct val="114000"/>
              </a:lnSpc>
            </a:pPr>
            <a:r>
              <a:rPr lang="en-US" sz="2200" dirty="0">
                <a:ea typeface="+mn-lt"/>
                <a:cs typeface="+mn-lt"/>
              </a:rPr>
              <a:t>However, only huge multi-nationals can develop LLMs from scratch.</a:t>
            </a:r>
            <a:endParaRPr lang="en-US" sz="2200" dirty="0">
              <a:ea typeface="Lato"/>
              <a:cs typeface="Lato"/>
            </a:endParaRPr>
          </a:p>
          <a:p>
            <a:pPr>
              <a:lnSpc>
                <a:spcPct val="114000"/>
              </a:lnSpc>
            </a:pPr>
            <a:r>
              <a:rPr lang="en-US" sz="2200" dirty="0">
                <a:ea typeface="+mn-lt"/>
                <a:cs typeface="+mn-lt"/>
              </a:rPr>
              <a:t>Fine-tuning LLMs: Additional training of existing LLMs using task-specific datasets and literature.</a:t>
            </a:r>
            <a:endParaRPr lang="en-US" sz="2200" dirty="0">
              <a:ea typeface="Lato"/>
              <a:cs typeface="Lato"/>
            </a:endParaRPr>
          </a:p>
          <a:p>
            <a:pPr>
              <a:lnSpc>
                <a:spcPct val="114000"/>
              </a:lnSpc>
            </a:pPr>
            <a:r>
              <a:rPr lang="en-US" sz="2200" dirty="0">
                <a:ea typeface="+mn-lt"/>
                <a:cs typeface="+mn-lt"/>
              </a:rPr>
              <a:t>We are currently fine-tuning LLMs on 1000s peer-reviewed papers in select medical/biological domains (IBD, physical performance, female health </a:t>
            </a:r>
            <a:r>
              <a:rPr lang="en-US" sz="2200" dirty="0" err="1">
                <a:ea typeface="+mn-lt"/>
                <a:cs typeface="+mn-lt"/>
              </a:rPr>
              <a:t>etc</a:t>
            </a:r>
            <a:r>
              <a:rPr lang="en-US" sz="2200" dirty="0">
                <a:ea typeface="+mn-lt"/>
                <a:cs typeface="+mn-lt"/>
              </a:rPr>
              <a:t>).</a:t>
            </a:r>
            <a:endParaRPr lang="en-US" sz="2200" dirty="0">
              <a:ea typeface="Lato"/>
              <a:cs typeface="Lato"/>
            </a:endParaRPr>
          </a:p>
          <a:p>
            <a:pPr>
              <a:lnSpc>
                <a:spcPct val="114000"/>
              </a:lnSpc>
            </a:pPr>
            <a:r>
              <a:rPr lang="en-US" sz="2200" b="1" i="1" dirty="0">
                <a:ea typeface="Lato"/>
                <a:cs typeface="Lato"/>
              </a:rPr>
              <a:t>=&gt; Improved interpretation of microbiome findings relevant to clients' needs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200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5532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 /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824"/>
            <a:ext cx="10515600" cy="505777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dirty="0"/>
              <a:t>Comprehensive end-to-end microbiome analysis solutions</a:t>
            </a:r>
          </a:p>
          <a:p>
            <a:pPr>
              <a:lnSpc>
                <a:spcPct val="114000"/>
              </a:lnSpc>
            </a:pPr>
            <a:r>
              <a:rPr dirty="0"/>
              <a:t>Advanced capabilities across wet lab, sequencing, and bioinformatics</a:t>
            </a:r>
          </a:p>
          <a:p>
            <a:pPr>
              <a:lnSpc>
                <a:spcPct val="114000"/>
              </a:lnSpc>
            </a:pPr>
            <a:r>
              <a:rPr dirty="0"/>
              <a:t>Proprietary tools (TRIDENT™, </a:t>
            </a:r>
            <a:r>
              <a:rPr dirty="0" err="1"/>
              <a:t>Taxonova</a:t>
            </a:r>
            <a:r>
              <a:rPr dirty="0"/>
              <a:t>) enhance accuracy and insight</a:t>
            </a:r>
          </a:p>
          <a:p>
            <a:pPr>
              <a:lnSpc>
                <a:spcPct val="114000"/>
              </a:lnSpc>
            </a:pPr>
            <a:r>
              <a:rPr dirty="0" err="1"/>
              <a:t>Personalised</a:t>
            </a:r>
            <a:r>
              <a:rPr dirty="0"/>
              <a:t> reporting supports research, clinical, and individual needs</a:t>
            </a:r>
          </a:p>
          <a:p>
            <a:pPr>
              <a:lnSpc>
                <a:spcPct val="114000"/>
              </a:lnSpc>
            </a:pPr>
            <a:r>
              <a:rPr dirty="0"/>
              <a:t>Ongoing innovation through AI/LLM integration and ISO-driven quality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F122-546A-BC9E-0A84-FF329A5E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/>
              <a:t>SeqBiome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6254-4AAB-E017-20DD-E62F6621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noProof="0"/>
              <a:t>CONFIDENTIAL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48779-8C14-1AE5-13B4-29939DDE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noProof="0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FE75-0C6B-E1CB-2523-3AFA00E0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noProof="0" smtClean="0"/>
              <a:t>2</a:t>
            </a:fld>
            <a:endParaRPr lang="en-IE" noProof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53D5AC-10D2-E4E0-6B34-A992230011F3}"/>
              </a:ext>
            </a:extLst>
          </p:cNvPr>
          <p:cNvGrpSpPr/>
          <p:nvPr/>
        </p:nvGrpSpPr>
        <p:grpSpPr>
          <a:xfrm>
            <a:off x="3667520" y="2593228"/>
            <a:ext cx="1179574" cy="2937842"/>
            <a:chOff x="3667520" y="2593228"/>
            <a:chExt cx="1179574" cy="293784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F1C019-5A7E-4E02-78D2-E633D10B5871}"/>
                </a:ext>
              </a:extLst>
            </p:cNvPr>
            <p:cNvSpPr/>
            <p:nvPr/>
          </p:nvSpPr>
          <p:spPr>
            <a:xfrm>
              <a:off x="3667520" y="2593228"/>
              <a:ext cx="193489" cy="1934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412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711EFC7-DF2E-B49C-3B4F-1A945560BAA0}"/>
                </a:ext>
              </a:extLst>
            </p:cNvPr>
            <p:cNvSpPr/>
            <p:nvPr/>
          </p:nvSpPr>
          <p:spPr>
            <a:xfrm>
              <a:off x="4653605" y="3965405"/>
              <a:ext cx="193489" cy="193489"/>
            </a:xfrm>
            <a:prstGeom prst="ellipse">
              <a:avLst/>
            </a:prstGeom>
            <a:solidFill>
              <a:srgbClr val="20BAF2"/>
            </a:solidFill>
            <a:ln w="412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A89B05-8711-EBB1-2F1B-FE32E980F1BA}"/>
                </a:ext>
              </a:extLst>
            </p:cNvPr>
            <p:cNvSpPr/>
            <p:nvPr/>
          </p:nvSpPr>
          <p:spPr>
            <a:xfrm>
              <a:off x="3667520" y="5337581"/>
              <a:ext cx="193489" cy="1934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4127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21515F-C167-3A8D-9498-A7F6600A13DF}"/>
                </a:ext>
              </a:extLst>
            </p:cNvPr>
            <p:cNvCxnSpPr>
              <a:cxnSpLocks/>
              <a:stCxn id="34" idx="5"/>
              <a:endCxn id="35" idx="0"/>
            </p:cNvCxnSpPr>
            <p:nvPr/>
          </p:nvCxnSpPr>
          <p:spPr>
            <a:xfrm>
              <a:off x="3832672" y="2758380"/>
              <a:ext cx="917677" cy="1207025"/>
            </a:xfrm>
            <a:prstGeom prst="line">
              <a:avLst/>
            </a:prstGeom>
            <a:noFill/>
            <a:ln w="3492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1C443A-914F-B694-9F03-A806336B5C38}"/>
                </a:ext>
              </a:extLst>
            </p:cNvPr>
            <p:cNvCxnSpPr>
              <a:cxnSpLocks/>
              <a:stCxn id="35" idx="4"/>
              <a:endCxn id="36" idx="0"/>
            </p:cNvCxnSpPr>
            <p:nvPr/>
          </p:nvCxnSpPr>
          <p:spPr>
            <a:xfrm flipH="1">
              <a:off x="3764264" y="4158894"/>
              <a:ext cx="986085" cy="1178687"/>
            </a:xfrm>
            <a:prstGeom prst="line">
              <a:avLst/>
            </a:prstGeom>
            <a:noFill/>
            <a:ln w="34925" cap="flat" cmpd="sng" algn="ctr">
              <a:solidFill>
                <a:srgbClr val="BFBFBF"/>
              </a:solidFill>
              <a:prstDash val="solid"/>
              <a:miter lim="800000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90A8D9-313E-80E4-5A1D-F8F7FECC4ABA}"/>
              </a:ext>
            </a:extLst>
          </p:cNvPr>
          <p:cNvGrpSpPr/>
          <p:nvPr/>
        </p:nvGrpSpPr>
        <p:grpSpPr>
          <a:xfrm>
            <a:off x="514195" y="3368143"/>
            <a:ext cx="4014347" cy="1388012"/>
            <a:chOff x="514195" y="3251598"/>
            <a:chExt cx="4014347" cy="1388012"/>
          </a:xfrm>
        </p:grpSpPr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54107C01-6982-5A4D-91EE-BCCB89F7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980" y="3596232"/>
              <a:ext cx="1082562" cy="698744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573871FE-EE76-3C8B-723B-BA0AA4F0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94" y="3661869"/>
              <a:ext cx="879181" cy="567470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noProof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775DFAC-2D32-FEF1-F7DD-F9C337514006}"/>
                </a:ext>
              </a:extLst>
            </p:cNvPr>
            <p:cNvSpPr/>
            <p:nvPr/>
          </p:nvSpPr>
          <p:spPr>
            <a:xfrm>
              <a:off x="514195" y="3364980"/>
              <a:ext cx="3429207" cy="1161247"/>
            </a:xfrm>
            <a:prstGeom prst="roundRect">
              <a:avLst>
                <a:gd name="adj" fmla="val 26543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64D9A03A-A8F6-831A-90F2-2C8B84A8EF1A}"/>
                </a:ext>
              </a:extLst>
            </p:cNvPr>
            <p:cNvSpPr/>
            <p:nvPr/>
          </p:nvSpPr>
          <p:spPr>
            <a:xfrm>
              <a:off x="2693037" y="3251598"/>
              <a:ext cx="1388013" cy="1388012"/>
            </a:xfrm>
            <a:prstGeom prst="donut">
              <a:avLst>
                <a:gd name="adj" fmla="val 9175"/>
              </a:avLst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13626C-D71D-588A-7C20-34C4F3CC9F6F}"/>
                </a:ext>
              </a:extLst>
            </p:cNvPr>
            <p:cNvSpPr/>
            <p:nvPr/>
          </p:nvSpPr>
          <p:spPr>
            <a:xfrm>
              <a:off x="616916" y="3478734"/>
              <a:ext cx="2187645" cy="933738"/>
            </a:xfrm>
            <a:prstGeom prst="roundRect">
              <a:avLst>
                <a:gd name="adj" fmla="val 2654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D143C16-9EC7-6C35-FD05-99AE4EF2E268}"/>
                </a:ext>
              </a:extLst>
            </p:cNvPr>
            <p:cNvSpPr/>
            <p:nvPr/>
          </p:nvSpPr>
          <p:spPr>
            <a:xfrm>
              <a:off x="1664651" y="3478734"/>
              <a:ext cx="2187645" cy="9337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413F6F0-CB29-8BAA-7434-09DB9FD87DD9}"/>
                </a:ext>
              </a:extLst>
            </p:cNvPr>
            <p:cNvSpPr/>
            <p:nvPr/>
          </p:nvSpPr>
          <p:spPr>
            <a:xfrm>
              <a:off x="3007535" y="3565805"/>
              <a:ext cx="759018" cy="75959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627B629-AF0A-DCE1-570E-C853DD2B3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038" y="3669108"/>
              <a:ext cx="2304125" cy="55299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085985-4170-3DDB-6F29-5A6D207EEAB8}"/>
              </a:ext>
            </a:extLst>
          </p:cNvPr>
          <p:cNvGrpSpPr/>
          <p:nvPr/>
        </p:nvGrpSpPr>
        <p:grpSpPr>
          <a:xfrm>
            <a:off x="3996990" y="1995966"/>
            <a:ext cx="7356810" cy="1388012"/>
            <a:chOff x="3996990" y="1879421"/>
            <a:chExt cx="7356810" cy="1388012"/>
          </a:xfrm>
        </p:grpSpPr>
        <p:sp>
          <p:nvSpPr>
            <p:cNvPr id="10" name="Freeform 69">
              <a:extLst>
                <a:ext uri="{FF2B5EF4-FFF2-40B4-BE49-F238E27FC236}">
                  <a16:creationId xmlns:a16="http://schemas.microsoft.com/office/drawing/2014/main" id="{E5BA10BA-698E-65D0-6009-74A38AADC9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96990" y="2224055"/>
              <a:ext cx="1082562" cy="698744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3DDC3D5-AAB9-06C2-E4CA-B5735A792D82}"/>
                </a:ext>
              </a:extLst>
            </p:cNvPr>
            <p:cNvSpPr/>
            <p:nvPr/>
          </p:nvSpPr>
          <p:spPr>
            <a:xfrm flipH="1">
              <a:off x="4582130" y="1992803"/>
              <a:ext cx="3429207" cy="1161247"/>
            </a:xfrm>
            <a:prstGeom prst="roundRect">
              <a:avLst>
                <a:gd name="adj" fmla="val 26543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Freeform 69">
              <a:extLst>
                <a:ext uri="{FF2B5EF4-FFF2-40B4-BE49-F238E27FC236}">
                  <a16:creationId xmlns:a16="http://schemas.microsoft.com/office/drawing/2014/main" id="{99C05AF1-CE15-1EEC-E96E-5E5B22E100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69657" y="2289693"/>
              <a:ext cx="879181" cy="567470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9C071123-72D2-0194-45D5-BA80B0253E19}"/>
                </a:ext>
              </a:extLst>
            </p:cNvPr>
            <p:cNvSpPr/>
            <p:nvPr/>
          </p:nvSpPr>
          <p:spPr>
            <a:xfrm flipH="1">
              <a:off x="4444482" y="1879421"/>
              <a:ext cx="1388013" cy="1388012"/>
            </a:xfrm>
            <a:prstGeom prst="donut">
              <a:avLst>
                <a:gd name="adj" fmla="val 9175"/>
              </a:avLst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7E086B-F280-ABF0-4040-D1C1D7DD7C61}"/>
                </a:ext>
              </a:extLst>
            </p:cNvPr>
            <p:cNvSpPr/>
            <p:nvPr/>
          </p:nvSpPr>
          <p:spPr>
            <a:xfrm flipH="1">
              <a:off x="5720970" y="2106558"/>
              <a:ext cx="2187645" cy="933738"/>
            </a:xfrm>
            <a:prstGeom prst="roundRect">
              <a:avLst>
                <a:gd name="adj" fmla="val 2654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9C2799B-9C57-E936-FFDA-9295E9A59743}"/>
                </a:ext>
              </a:extLst>
            </p:cNvPr>
            <p:cNvSpPr/>
            <p:nvPr/>
          </p:nvSpPr>
          <p:spPr>
            <a:xfrm flipH="1">
              <a:off x="4673236" y="2106558"/>
              <a:ext cx="2187645" cy="9337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C97480-534F-25C5-AB15-9BF651F56759}"/>
                </a:ext>
              </a:extLst>
            </p:cNvPr>
            <p:cNvSpPr/>
            <p:nvPr/>
          </p:nvSpPr>
          <p:spPr>
            <a:xfrm flipH="1">
              <a:off x="4758979" y="2193628"/>
              <a:ext cx="759018" cy="759599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3E618B-40A8-FA92-0F42-AC584C509ACA}"/>
                </a:ext>
              </a:extLst>
            </p:cNvPr>
            <p:cNvSpPr/>
            <p:nvPr/>
          </p:nvSpPr>
          <p:spPr>
            <a:xfrm>
              <a:off x="5769173" y="2165912"/>
              <a:ext cx="2139470" cy="8150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IE" sz="1600" b="1" noProof="0">
                  <a:solidFill>
                    <a:schemeClr val="accent3"/>
                  </a:solidFill>
                  <a:latin typeface="+mj-lt"/>
                </a:rPr>
                <a:t>Clinical Research</a:t>
              </a:r>
              <a:endParaRPr lang="en-IE" sz="1600" noProof="0">
                <a:solidFill>
                  <a:schemeClr val="accent3"/>
                </a:solidFill>
                <a:latin typeface="+mj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E" sz="1200" noProof="0">
                  <a:solidFill>
                    <a:srgbClr val="44546A"/>
                  </a:solidFill>
                  <a:latin typeface="+mj-lt"/>
                </a:rPr>
                <a:t>Clinical Sample Testing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E" sz="1200" noProof="0">
                  <a:solidFill>
                    <a:srgbClr val="44546A"/>
                  </a:solidFill>
                  <a:latin typeface="+mj-lt"/>
                </a:rPr>
                <a:t>Statistical Reporting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F5DFBB01-2D52-4B2C-71AA-DF4522952923}"/>
                </a:ext>
              </a:extLst>
            </p:cNvPr>
            <p:cNvSpPr/>
            <p:nvPr/>
          </p:nvSpPr>
          <p:spPr>
            <a:xfrm flipH="1">
              <a:off x="8214310" y="2175415"/>
              <a:ext cx="3139490" cy="681748"/>
            </a:xfrm>
            <a:prstGeom prst="roundRect">
              <a:avLst>
                <a:gd name="adj" fmla="val 26543"/>
              </a:avLst>
            </a:prstGeom>
            <a:solidFill>
              <a:schemeClr val="accent3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Food, Pharma, Nutraceutical, Academic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F38DC8-8B07-288F-C6C0-7FFD8D4E06FE}"/>
              </a:ext>
            </a:extLst>
          </p:cNvPr>
          <p:cNvGrpSpPr/>
          <p:nvPr/>
        </p:nvGrpSpPr>
        <p:grpSpPr>
          <a:xfrm>
            <a:off x="3996990" y="4740319"/>
            <a:ext cx="7356810" cy="1388012"/>
            <a:chOff x="3996990" y="4623774"/>
            <a:chExt cx="7356810" cy="1388012"/>
          </a:xfrm>
        </p:grpSpPr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97786650-DE1D-3B3F-A671-195975176A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96990" y="4968409"/>
              <a:ext cx="1082562" cy="698744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F74D956-B638-504E-7530-FADD2FE2D4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69657" y="5034047"/>
              <a:ext cx="879181" cy="567470"/>
            </a:xfrm>
            <a:custGeom>
              <a:avLst/>
              <a:gdLst>
                <a:gd name="T0" fmla="*/ 0 w 327"/>
                <a:gd name="T1" fmla="*/ 105 h 210"/>
                <a:gd name="T2" fmla="*/ 46 w 327"/>
                <a:gd name="T3" fmla="*/ 13 h 210"/>
                <a:gd name="T4" fmla="*/ 67 w 327"/>
                <a:gd name="T5" fmla="*/ 0 h 210"/>
                <a:gd name="T6" fmla="*/ 262 w 327"/>
                <a:gd name="T7" fmla="*/ 0 h 210"/>
                <a:gd name="T8" fmla="*/ 283 w 327"/>
                <a:gd name="T9" fmla="*/ 13 h 210"/>
                <a:gd name="T10" fmla="*/ 324 w 327"/>
                <a:gd name="T11" fmla="*/ 94 h 210"/>
                <a:gd name="T12" fmla="*/ 324 w 327"/>
                <a:gd name="T13" fmla="*/ 115 h 210"/>
                <a:gd name="T14" fmla="*/ 283 w 327"/>
                <a:gd name="T15" fmla="*/ 197 h 210"/>
                <a:gd name="T16" fmla="*/ 262 w 327"/>
                <a:gd name="T17" fmla="*/ 210 h 210"/>
                <a:gd name="T18" fmla="*/ 67 w 327"/>
                <a:gd name="T19" fmla="*/ 210 h 210"/>
                <a:gd name="T20" fmla="*/ 46 w 327"/>
                <a:gd name="T21" fmla="*/ 197 h 210"/>
                <a:gd name="T22" fmla="*/ 0 w 327"/>
                <a:gd name="T23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7" h="210">
                  <a:moveTo>
                    <a:pt x="0" y="105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50" y="5"/>
                    <a:pt x="58" y="0"/>
                    <a:pt x="67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1" y="0"/>
                    <a:pt x="279" y="5"/>
                    <a:pt x="283" y="13"/>
                  </a:cubicBezTo>
                  <a:cubicBezTo>
                    <a:pt x="324" y="94"/>
                    <a:pt x="324" y="94"/>
                    <a:pt x="324" y="94"/>
                  </a:cubicBezTo>
                  <a:cubicBezTo>
                    <a:pt x="327" y="101"/>
                    <a:pt x="327" y="109"/>
                    <a:pt x="324" y="115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79" y="205"/>
                    <a:pt x="271" y="210"/>
                    <a:pt x="262" y="210"/>
                  </a:cubicBezTo>
                  <a:cubicBezTo>
                    <a:pt x="67" y="210"/>
                    <a:pt x="67" y="210"/>
                    <a:pt x="67" y="210"/>
                  </a:cubicBezTo>
                  <a:cubicBezTo>
                    <a:pt x="58" y="210"/>
                    <a:pt x="50" y="205"/>
                    <a:pt x="46" y="197"/>
                  </a:cubicBezTo>
                  <a:cubicBezTo>
                    <a:pt x="0" y="105"/>
                    <a:pt x="0" y="105"/>
                    <a:pt x="0" y="1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kern="0" noProof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C236535-481E-61BD-8395-6C6E969947CC}"/>
                </a:ext>
              </a:extLst>
            </p:cNvPr>
            <p:cNvSpPr/>
            <p:nvPr/>
          </p:nvSpPr>
          <p:spPr>
            <a:xfrm flipH="1">
              <a:off x="4582130" y="4737156"/>
              <a:ext cx="3429207" cy="1161247"/>
            </a:xfrm>
            <a:prstGeom prst="roundRect">
              <a:avLst>
                <a:gd name="adj" fmla="val 26543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0AB00B99-5D50-30A1-E2A5-C1EB1C380DCD}"/>
                </a:ext>
              </a:extLst>
            </p:cNvPr>
            <p:cNvSpPr/>
            <p:nvPr/>
          </p:nvSpPr>
          <p:spPr>
            <a:xfrm flipH="1">
              <a:off x="4444482" y="4623774"/>
              <a:ext cx="1388013" cy="1388012"/>
            </a:xfrm>
            <a:prstGeom prst="donut">
              <a:avLst>
                <a:gd name="adj" fmla="val 9175"/>
              </a:avLst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3D71EDA-6F9F-2D68-F204-DD14768D6F73}"/>
                </a:ext>
              </a:extLst>
            </p:cNvPr>
            <p:cNvSpPr/>
            <p:nvPr/>
          </p:nvSpPr>
          <p:spPr>
            <a:xfrm flipH="1">
              <a:off x="5720970" y="4850911"/>
              <a:ext cx="2187645" cy="933738"/>
            </a:xfrm>
            <a:prstGeom prst="roundRect">
              <a:avLst>
                <a:gd name="adj" fmla="val 2654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3AB921E-CB60-12E6-4243-3E156B100525}"/>
                </a:ext>
              </a:extLst>
            </p:cNvPr>
            <p:cNvSpPr/>
            <p:nvPr/>
          </p:nvSpPr>
          <p:spPr>
            <a:xfrm flipH="1">
              <a:off x="4673236" y="4850911"/>
              <a:ext cx="2187645" cy="93373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E6DBA3-F50E-24B3-24A3-7824E97448DC}"/>
                </a:ext>
              </a:extLst>
            </p:cNvPr>
            <p:cNvSpPr/>
            <p:nvPr/>
          </p:nvSpPr>
          <p:spPr>
            <a:xfrm flipH="1">
              <a:off x="4758979" y="4937982"/>
              <a:ext cx="759018" cy="759599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en-IE" sz="2000" b="1" kern="0" noProof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D6C62-BA71-42CC-C936-F2616E2E0463}"/>
                </a:ext>
              </a:extLst>
            </p:cNvPr>
            <p:cNvSpPr/>
            <p:nvPr/>
          </p:nvSpPr>
          <p:spPr>
            <a:xfrm>
              <a:off x="5769173" y="4910265"/>
              <a:ext cx="2187645" cy="8150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IE" sz="1600" b="1" noProof="0">
                  <a:solidFill>
                    <a:schemeClr val="accent3"/>
                  </a:solidFill>
                  <a:latin typeface="+mj-lt"/>
                </a:rPr>
                <a:t>Focused Programmes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E" sz="1200" noProof="0">
                  <a:solidFill>
                    <a:srgbClr val="44546A"/>
                  </a:solidFill>
                  <a:latin typeface="+mj-lt"/>
                </a:rPr>
                <a:t>Gut Health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E" sz="1200" noProof="0">
                  <a:solidFill>
                    <a:srgbClr val="44546A"/>
                  </a:solidFill>
                  <a:latin typeface="+mj-lt"/>
                </a:rPr>
                <a:t>Women’s Health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0D19DCD-EF47-DA94-EBCE-56F1CA961387}"/>
                </a:ext>
              </a:extLst>
            </p:cNvPr>
            <p:cNvSpPr/>
            <p:nvPr/>
          </p:nvSpPr>
          <p:spPr>
            <a:xfrm flipH="1">
              <a:off x="8214310" y="5216655"/>
              <a:ext cx="3139490" cy="681748"/>
            </a:xfrm>
            <a:prstGeom prst="roundRect">
              <a:avLst>
                <a:gd name="adj" fmla="val 26543"/>
              </a:avLst>
            </a:prstGeom>
            <a:solidFill>
              <a:schemeClr val="accent3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Digital</a:t>
              </a:r>
              <a:r>
                <a:rPr lang="en-IE" sz="1400" kern="0" noProof="0">
                  <a:solidFill>
                    <a:srgbClr val="FFFFFF"/>
                  </a:solidFill>
                  <a:latin typeface="+mj-lt"/>
                </a:rPr>
                <a:t> Health Tools, AI/ML/LLMs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Personalised Health </a:t>
              </a:r>
              <a:r>
                <a:rPr lang="en-IE" sz="1400" kern="0" noProof="0">
                  <a:solidFill>
                    <a:srgbClr val="FFFFFF"/>
                  </a:solidFill>
                  <a:latin typeface="+mj-lt"/>
                </a:rPr>
                <a:t>Reports</a:t>
              </a:r>
              <a:endParaRPr kumimoji="0" lang="en-I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B7739E1-05ED-8E21-A5E2-E2A0B1A04E04}"/>
                </a:ext>
              </a:extLst>
            </p:cNvPr>
            <p:cNvSpPr/>
            <p:nvPr/>
          </p:nvSpPr>
          <p:spPr>
            <a:xfrm flipH="1">
              <a:off x="8214310" y="4737156"/>
              <a:ext cx="3139490" cy="383801"/>
            </a:xfrm>
            <a:prstGeom prst="roundRect">
              <a:avLst>
                <a:gd name="adj" fmla="val 26543"/>
              </a:avLst>
            </a:prstGeom>
            <a:solidFill>
              <a:schemeClr val="accent3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Healthcare/Research Professionals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F048D4-80F1-E924-FCE5-B61D07B8750A}"/>
              </a:ext>
            </a:extLst>
          </p:cNvPr>
          <p:cNvSpPr txBox="1"/>
          <p:nvPr/>
        </p:nvSpPr>
        <p:spPr>
          <a:xfrm>
            <a:off x="838199" y="1063839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>
                <a:solidFill>
                  <a:srgbClr val="656769"/>
                </a:solidFill>
              </a:rPr>
              <a:t>We are a leading Contract Research organisation specialised in Microbiome analysis</a:t>
            </a:r>
            <a:endParaRPr lang="en-IE" sz="1600" noProof="0">
              <a:solidFill>
                <a:srgbClr val="656769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46AE5D-A9D8-D6E3-70F2-2280A972E54B}"/>
              </a:ext>
            </a:extLst>
          </p:cNvPr>
          <p:cNvGrpSpPr/>
          <p:nvPr/>
        </p:nvGrpSpPr>
        <p:grpSpPr>
          <a:xfrm>
            <a:off x="6296733" y="3476814"/>
            <a:ext cx="4979529" cy="1080000"/>
            <a:chOff x="6320881" y="3405603"/>
            <a:chExt cx="4979529" cy="1080000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0CC6CA9-BDC8-0733-FB77-2BC9DA3C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0881" y="3405603"/>
              <a:ext cx="1080000" cy="108000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5350F1-3851-9F6A-8316-EC2DCCCC2DAE}"/>
                </a:ext>
              </a:extLst>
            </p:cNvPr>
            <p:cNvSpPr/>
            <p:nvPr/>
          </p:nvSpPr>
          <p:spPr>
            <a:xfrm>
              <a:off x="7601732" y="3791715"/>
              <a:ext cx="3698678" cy="30777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IE" sz="2000" b="1" noProof="0">
                  <a:solidFill>
                    <a:schemeClr val="accent3"/>
                  </a:solidFill>
                  <a:latin typeface="+mj-lt"/>
                </a:rPr>
                <a:t>Microbiome Intelligence Platform</a:t>
              </a:r>
              <a:endParaRPr lang="en-IE" sz="2000" noProof="0">
                <a:solidFill>
                  <a:srgbClr val="44546A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2C04-E953-276B-E3E4-5CA44D1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SeqBiome Solution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4DA428-0FB8-141C-3BF9-1BC2C503C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339" y="1825625"/>
            <a:ext cx="827332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4D14-80FD-B23A-A3F8-83236807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07DD-4E1D-AF97-E09A-A7F55458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CE1C-CAC9-C260-2B3E-9AF4C7BA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3</a:t>
            </a:fld>
            <a:endParaRPr lang="en-I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6F2BC7-F759-9445-0121-D0C67C8DB20F}"/>
              </a:ext>
            </a:extLst>
          </p:cNvPr>
          <p:cNvSpPr txBox="1">
            <a:spLocks/>
          </p:cNvSpPr>
          <p:nvPr/>
        </p:nvSpPr>
        <p:spPr>
          <a:xfrm>
            <a:off x="838200" y="1061029"/>
            <a:ext cx="10515600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1600"/>
              <a:t>Our process is extensive, and we provide a total service for our customers and…</a:t>
            </a:r>
          </a:p>
        </p:txBody>
      </p:sp>
    </p:spTree>
    <p:extLst>
      <p:ext uri="{BB962C8B-B14F-4D97-AF65-F5344CB8AC3E}">
        <p14:creationId xmlns:p14="http://schemas.microsoft.com/office/powerpoint/2010/main" val="1661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509A-FA62-2079-7443-92579E18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SeqBiome Solution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F0F3BF-89DA-42EC-46AE-5F85D7735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42976"/>
              </p:ext>
            </p:extLst>
          </p:nvPr>
        </p:nvGraphicFramePr>
        <p:xfrm>
          <a:off x="838200" y="1957200"/>
          <a:ext cx="10515600" cy="2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596C-DB50-4972-2E05-F22A6A1B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AC01-7BBF-9DCF-B576-2622B6C49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B37E-2F04-CC99-D47F-A56BA99B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4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015277-6D39-5654-BB3C-3E9A6522A2DF}"/>
              </a:ext>
            </a:extLst>
          </p:cNvPr>
          <p:cNvSpPr txBox="1">
            <a:spLocks/>
          </p:cNvSpPr>
          <p:nvPr/>
        </p:nvSpPr>
        <p:spPr>
          <a:xfrm>
            <a:off x="838200" y="1061029"/>
            <a:ext cx="10515600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IE" sz="1600" dirty="0"/>
              <a:t>...most of our customers work with us using our end-to-end approach to maintain consistency/continuity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4CD67-D91F-FA6F-E548-6A79E0E8FEEB}"/>
              </a:ext>
            </a:extLst>
          </p:cNvPr>
          <p:cNvSpPr/>
          <p:nvPr/>
        </p:nvSpPr>
        <p:spPr>
          <a:xfrm>
            <a:off x="4303058" y="4380846"/>
            <a:ext cx="3585883" cy="295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/>
              <a:t>End-to-End Solution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1B0BBB-CD7B-100E-3836-A5FA816A42D9}"/>
              </a:ext>
            </a:extLst>
          </p:cNvPr>
          <p:cNvSpPr txBox="1">
            <a:spLocks/>
          </p:cNvSpPr>
          <p:nvPr/>
        </p:nvSpPr>
        <p:spPr>
          <a:xfrm>
            <a:off x="838199" y="5094427"/>
            <a:ext cx="10515600" cy="126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1600"/>
              <a:t>We have implemented ISO9001 and will continue to add to our QMS, led by customers’ requirements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E" sz="1200"/>
              <a:t>Ensures continuous improvement/delivery of high quality outputs and in pre-agreed timeframes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IE" sz="1200"/>
              <a:t>Maintains consistency of the workflows/approaches we take, which can be variable in e.g., University environments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E" sz="1600"/>
              <a:t>Our laboratory staff have been trained in GCP</a:t>
            </a:r>
          </a:p>
        </p:txBody>
      </p:sp>
    </p:spTree>
    <p:extLst>
      <p:ext uri="{BB962C8B-B14F-4D97-AF65-F5344CB8AC3E}">
        <p14:creationId xmlns:p14="http://schemas.microsoft.com/office/powerpoint/2010/main" val="173441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3C21-7CD3-23E0-B59F-679E729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921"/>
          </a:xfrm>
          <a:noFill/>
        </p:spPr>
        <p:txBody>
          <a:bodyPr>
            <a:noAutofit/>
          </a:bodyPr>
          <a:lstStyle/>
          <a:p>
            <a:r>
              <a:rPr lang="en-IE"/>
              <a:t>Capabilities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1DA7A-0417-FB2C-0F29-586F1C38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99592"/>
            <a:ext cx="5157787" cy="823912"/>
          </a:xfrm>
          <a:solidFill>
            <a:schemeClr val="accent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IE">
                <a:solidFill>
                  <a:schemeClr val="bg1"/>
                </a:solidFill>
              </a:rPr>
              <a:t>Testing/Analysis Capabilities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1CC30-E99D-225F-9A3C-7C41E0784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9592"/>
            <a:ext cx="5183188" cy="823912"/>
          </a:xfr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IE">
                <a:solidFill>
                  <a:schemeClr val="bg1"/>
                </a:solidFill>
              </a:rPr>
              <a:t>Bioinformatics Capabilities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489F7-34EE-DDDF-2CC9-2C2E3F92B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2190191"/>
            <a:ext cx="5183188" cy="4072496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Amplicon </a:t>
            </a:r>
            <a:r>
              <a:rPr lang="en-GB" sz="1200" dirty="0" err="1"/>
              <a:t>seq</a:t>
            </a:r>
            <a:r>
              <a:rPr lang="en-GB" sz="1200" dirty="0"/>
              <a:t>/analysis: 16S gDNA/cDNA, ITS &amp; other marker genes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Shotgun </a:t>
            </a:r>
            <a:r>
              <a:rPr lang="en-GB" sz="1200" dirty="0" err="1"/>
              <a:t>seq</a:t>
            </a:r>
            <a:r>
              <a:rPr lang="en-GB" sz="1200" dirty="0"/>
              <a:t>/analysis: metagenomics, </a:t>
            </a:r>
            <a:r>
              <a:rPr lang="en-GB" sz="1200" dirty="0" err="1"/>
              <a:t>metatranscriptomics</a:t>
            </a:r>
            <a:r>
              <a:rPr lang="en-GB" sz="1200" dirty="0"/>
              <a:t> &amp; </a:t>
            </a:r>
            <a:r>
              <a:rPr lang="en-GB" sz="1200" dirty="0" err="1"/>
              <a:t>phageomics</a:t>
            </a:r>
            <a:endParaRPr lang="en-GB" sz="1200" dirty="0" err="1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Isolate strain genome annotation, mining &amp; comparative genomics</a:t>
            </a:r>
            <a:endParaRPr lang="en-GB" sz="1200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Contamination checking/tracking/removal (low biomass samples)</a:t>
            </a:r>
            <a:endParaRPr lang="en-GB" sz="1200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Quantitative Microbiome Profiling using qPCR of 16S RNA genes</a:t>
            </a:r>
            <a:endParaRPr lang="en-GB" sz="1200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Custom ref-</a:t>
            </a:r>
            <a:r>
              <a:rPr lang="en-US" sz="1200" dirty="0" err="1"/>
              <a:t>db</a:t>
            </a:r>
            <a:r>
              <a:rPr lang="en-US" sz="1200" dirty="0"/>
              <a:t> design for improved taxonomic &amp; functional annotation</a:t>
            </a:r>
            <a:endParaRPr lang="en-GB" sz="12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Compositionally-aware SOPs (CLR/Aitchison/ALDEx2/</a:t>
            </a:r>
            <a:r>
              <a:rPr lang="en-GB" sz="1200" dirty="0" err="1"/>
              <a:t>LinDA</a:t>
            </a:r>
            <a:r>
              <a:rPr lang="en-GB" sz="1200" dirty="0"/>
              <a:t>)</a:t>
            </a:r>
            <a:endParaRPr lang="en-GB" sz="1200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b="1" dirty="0" err="1"/>
              <a:t>FoodSeq</a:t>
            </a:r>
            <a:r>
              <a:rPr lang="en-GB" sz="1400" b="1" dirty="0"/>
              <a:t>: </a:t>
            </a:r>
            <a:r>
              <a:rPr lang="en-GB" sz="1200" dirty="0"/>
              <a:t>amplicon </a:t>
            </a:r>
            <a:r>
              <a:rPr lang="en-GB" sz="1200" dirty="0" err="1"/>
              <a:t>seq</a:t>
            </a:r>
            <a:r>
              <a:rPr lang="en-GB" sz="1200" dirty="0"/>
              <a:t>/analysis of chloroplast </a:t>
            </a:r>
            <a:r>
              <a:rPr lang="en-GB" sz="1200" dirty="0" err="1"/>
              <a:t>trnL</a:t>
            </a:r>
            <a:r>
              <a:rPr lang="en-GB" sz="1200" dirty="0"/>
              <a:t> &amp; mitochondria 12S rRNA</a:t>
            </a:r>
            <a:endParaRPr lang="en-GB" sz="1200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b="1" dirty="0"/>
              <a:t>Machine Learning classification &amp; prediction</a:t>
            </a:r>
            <a:endParaRPr lang="en-IE" sz="1400" b="1" dirty="0">
              <a:ea typeface="Lato"/>
              <a:cs typeface="Lato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1400" b="1" dirty="0" err="1"/>
              <a:t>Multiomics</a:t>
            </a:r>
            <a:r>
              <a:rPr lang="en-IE" sz="1400" b="1" dirty="0"/>
              <a:t> datasets and pipelines</a:t>
            </a:r>
            <a:endParaRPr lang="en-IE" sz="1400" b="1" dirty="0">
              <a:ea typeface="Lato"/>
              <a:cs typeface="Lato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B2613-2648-FA2B-BA1F-54DCED4F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2AA77-AA72-8A3F-6568-92557C8B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66267-8223-2A68-0691-77E121FE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5</a:t>
            </a:fld>
            <a:endParaRPr lang="en-IE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9787" y="2190191"/>
            <a:ext cx="5157787" cy="41661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DNA/RNA extraction from a variety of materials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Enrichment of microbial DNA for shotgun sequencing of samples with an abundance of host cells (e.g. milk, skin, vaginal swabs)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Ribosomal RNA depletion, enrichment of mRNA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Sequencing - 16S rDNA, 16S rRNA, ITS amplicon, Other amplicon, Shotgun metagenomics, Meta-transcriptomics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Use of multiple positive (including mock community controls) and negative controls among a wider variety of QA approaches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200" dirty="0"/>
              <a:t>Quantitative Microbiome Profiling using qPCR of 16S RNA genes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Short and long read sequencing platforms (Oxford Nanopore Technology – MinION, GridION; Illumina – MiSeq, NextSeq, NovaSeq)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200" dirty="0"/>
              <a:t>Robotic (Echo-</a:t>
            </a:r>
            <a:r>
              <a:rPr lang="en-US" sz="1200" dirty="0" err="1"/>
              <a:t>BioMek</a:t>
            </a:r>
            <a:r>
              <a:rPr lang="en-US" sz="1200" dirty="0"/>
              <a:t>) platforms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8693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3D9A-50A6-F0C1-05C9-CA69AD07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Focused Programmes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205E-4574-EB80-542A-8D98BBB4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651"/>
            <a:ext cx="10515600" cy="1211538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</a:pPr>
            <a:r>
              <a:rPr lang="en-IE" sz="1600" dirty="0"/>
              <a:t>Traditional studies involve “population” level analyses – Microbiome assessment is a promising route towards “Personalised Health”</a:t>
            </a:r>
          </a:p>
          <a:p>
            <a:pPr>
              <a:lnSpc>
                <a:spcPct val="124000"/>
              </a:lnSpc>
            </a:pPr>
            <a:r>
              <a:rPr lang="en-IE" sz="1600" dirty="0"/>
              <a:t>For studies we can also provide longitudinal reports on an individual basis </a:t>
            </a:r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EF2F8-DEE9-4828-3822-9BA9DC59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F979A-201D-62B0-EBFD-5461A93F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4BDB-DDE0-03B1-AF2E-EA5C86F3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6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95C9E-2167-7197-E956-FA65A894F70C}"/>
              </a:ext>
            </a:extLst>
          </p:cNvPr>
          <p:cNvSpPr txBox="1">
            <a:spLocks/>
          </p:cNvSpPr>
          <p:nvPr/>
        </p:nvSpPr>
        <p:spPr>
          <a:xfrm>
            <a:off x="838200" y="1061029"/>
            <a:ext cx="10515600" cy="39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700" dirty="0"/>
              <a:t>Leveraging laboratory expertise, digital health integration, and AI technologies towards personalisation</a:t>
            </a:r>
            <a:endParaRPr lang="en-IE" sz="1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D33FD-B62C-2F63-9E81-8672E9F8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578"/>
          <a:stretch>
            <a:fillRect/>
          </a:stretch>
        </p:blipFill>
        <p:spPr>
          <a:xfrm>
            <a:off x="1085851" y="2996640"/>
            <a:ext cx="3867150" cy="2790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8A122-0882-3F74-5125-AC793CDDD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750" y="2996640"/>
            <a:ext cx="4534399" cy="3025295"/>
          </a:xfrm>
          <a:prstGeom prst="rect">
            <a:avLst/>
          </a:prstGeom>
          <a:effectLst/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20D4672C-1C8D-FD2E-9362-CC662537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840" y="3429000"/>
            <a:ext cx="195180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72D4-2FFB-5C30-2886-85E1D096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Models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7C6FFE-DBB3-7DBF-2BBD-F881FFA6A181}"/>
              </a:ext>
            </a:extLst>
          </p:cNvPr>
          <p:cNvSpPr/>
          <p:nvPr/>
        </p:nvSpPr>
        <p:spPr>
          <a:xfrm>
            <a:off x="838199" y="2005417"/>
            <a:ext cx="3203971" cy="2252257"/>
          </a:xfrm>
          <a:custGeom>
            <a:avLst/>
            <a:gdLst>
              <a:gd name="connsiteX0" fmla="*/ 0 w 3203971"/>
              <a:gd name="connsiteY0" fmla="*/ 0 h 4053767"/>
              <a:gd name="connsiteX1" fmla="*/ 3203971 w 3203971"/>
              <a:gd name="connsiteY1" fmla="*/ 0 h 4053767"/>
              <a:gd name="connsiteX2" fmla="*/ 3203971 w 3203971"/>
              <a:gd name="connsiteY2" fmla="*/ 4053767 h 4053767"/>
              <a:gd name="connsiteX3" fmla="*/ 0 w 3203971"/>
              <a:gd name="connsiteY3" fmla="*/ 4053767 h 4053767"/>
              <a:gd name="connsiteX4" fmla="*/ 0 w 3203971"/>
              <a:gd name="connsiteY4" fmla="*/ 0 h 405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4053767">
                <a:moveTo>
                  <a:pt x="0" y="0"/>
                </a:moveTo>
                <a:lnTo>
                  <a:pt x="3203971" y="0"/>
                </a:lnTo>
                <a:lnTo>
                  <a:pt x="3203971" y="4053767"/>
                </a:lnTo>
                <a:lnTo>
                  <a:pt x="0" y="4053767"/>
                </a:lnTo>
                <a:lnTo>
                  <a:pt x="0" y="0"/>
                </a:lnTo>
                <a:close/>
              </a:path>
            </a:pathLst>
          </a:custGeom>
          <a:solidFill>
            <a:srgbClr val="CBCCD2">
              <a:alpha val="89804"/>
            </a:srgb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79388" lvl="1" indent="-179388" algn="l" defTabSz="666750"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R&amp;D, Clinical Trials</a:t>
            </a:r>
          </a:p>
          <a:p>
            <a:pPr marL="179388" lvl="1" indent="-179388" algn="l" defTabSz="666750"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Tens to hundreds of samples</a:t>
            </a:r>
          </a:p>
          <a:p>
            <a:pPr marL="179388" lvl="1" indent="-179388" algn="l" defTabSz="666750"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/>
                </a:solidFill>
                <a:highlight>
                  <a:srgbClr val="DA6A6D"/>
                </a:highlight>
              </a:rPr>
              <a:t>Project-level reporting</a:t>
            </a:r>
          </a:p>
          <a:p>
            <a:pPr marL="179388" lvl="1" indent="-179388" algn="l" defTabSz="666750"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Food, Pharma, Academia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BC97C0-4126-0138-6532-8908B2E2F5A3}"/>
              </a:ext>
            </a:extLst>
          </p:cNvPr>
          <p:cNvSpPr/>
          <p:nvPr/>
        </p:nvSpPr>
        <p:spPr>
          <a:xfrm>
            <a:off x="4490727" y="2005418"/>
            <a:ext cx="3203971" cy="2252257"/>
          </a:xfrm>
          <a:custGeom>
            <a:avLst/>
            <a:gdLst>
              <a:gd name="connsiteX0" fmla="*/ 0 w 3203971"/>
              <a:gd name="connsiteY0" fmla="*/ 0 h 4053767"/>
              <a:gd name="connsiteX1" fmla="*/ 3203971 w 3203971"/>
              <a:gd name="connsiteY1" fmla="*/ 0 h 4053767"/>
              <a:gd name="connsiteX2" fmla="*/ 3203971 w 3203971"/>
              <a:gd name="connsiteY2" fmla="*/ 4053767 h 4053767"/>
              <a:gd name="connsiteX3" fmla="*/ 0 w 3203971"/>
              <a:gd name="connsiteY3" fmla="*/ 4053767 h 4053767"/>
              <a:gd name="connsiteX4" fmla="*/ 0 w 3203971"/>
              <a:gd name="connsiteY4" fmla="*/ 0 h 405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4053767">
                <a:moveTo>
                  <a:pt x="0" y="0"/>
                </a:moveTo>
                <a:lnTo>
                  <a:pt x="3203971" y="0"/>
                </a:lnTo>
                <a:lnTo>
                  <a:pt x="3203971" y="4053767"/>
                </a:lnTo>
                <a:lnTo>
                  <a:pt x="0" y="4053767"/>
                </a:lnTo>
                <a:lnTo>
                  <a:pt x="0" y="0"/>
                </a:lnTo>
                <a:close/>
              </a:path>
            </a:pathLst>
          </a:custGeom>
          <a:solidFill>
            <a:srgbClr val="CBCCD2">
              <a:alpha val="90000"/>
            </a:srgbClr>
          </a:solidFill>
        </p:spPr>
        <p:style>
          <a:lnRef idx="2">
            <a:schemeClr val="accent5">
              <a:tint val="40000"/>
              <a:alpha val="90000"/>
              <a:hueOff val="-6602366"/>
              <a:satOff val="33805"/>
              <a:lumOff val="3704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6602366"/>
              <a:satOff val="33805"/>
              <a:lumOff val="370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Researchers, clinicians, wellness professionals</a:t>
            </a:r>
          </a:p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Individual-level testing</a:t>
            </a:r>
          </a:p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IE" sz="1500" kern="1200" dirty="0">
                <a:solidFill>
                  <a:schemeClr val="tx1"/>
                </a:solidFill>
                <a:highlight>
                  <a:srgbClr val="DA6A6D"/>
                </a:highlight>
              </a:rPr>
              <a:t>Individual reporting, personalisation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5EB296-6C4F-BB20-BAE4-6D7DCFDF60D6}"/>
              </a:ext>
            </a:extLst>
          </p:cNvPr>
          <p:cNvGrpSpPr/>
          <p:nvPr/>
        </p:nvGrpSpPr>
        <p:grpSpPr>
          <a:xfrm>
            <a:off x="838199" y="1573417"/>
            <a:ext cx="10512313" cy="432000"/>
            <a:chOff x="841486" y="1830592"/>
            <a:chExt cx="10512313" cy="4320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12510C-2FDF-D856-7258-F7CCF28AF20B}"/>
                </a:ext>
              </a:extLst>
            </p:cNvPr>
            <p:cNvSpPr/>
            <p:nvPr/>
          </p:nvSpPr>
          <p:spPr>
            <a:xfrm>
              <a:off x="841486" y="1830592"/>
              <a:ext cx="3203971" cy="432000"/>
            </a:xfrm>
            <a:custGeom>
              <a:avLst/>
              <a:gdLst>
                <a:gd name="connsiteX0" fmla="*/ 0 w 3203971"/>
                <a:gd name="connsiteY0" fmla="*/ 0 h 432000"/>
                <a:gd name="connsiteX1" fmla="*/ 3203971 w 3203971"/>
                <a:gd name="connsiteY1" fmla="*/ 0 h 432000"/>
                <a:gd name="connsiteX2" fmla="*/ 3203971 w 3203971"/>
                <a:gd name="connsiteY2" fmla="*/ 432000 h 432000"/>
                <a:gd name="connsiteX3" fmla="*/ 0 w 3203971"/>
                <a:gd name="connsiteY3" fmla="*/ 432000 h 432000"/>
                <a:gd name="connsiteX4" fmla="*/ 0 w 3203971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432000">
                  <a:moveTo>
                    <a:pt x="0" y="0"/>
                  </a:moveTo>
                  <a:lnTo>
                    <a:pt x="3203971" y="0"/>
                  </a:lnTo>
                  <a:lnTo>
                    <a:pt x="3203971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dirty="0"/>
                <a:t>Clinical Research</a:t>
              </a:r>
              <a:r>
                <a:rPr lang="en-IE" kern="1200" dirty="0"/>
                <a:t> Model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F67306-7988-9447-7242-D6AE1F0215ED}"/>
                </a:ext>
              </a:extLst>
            </p:cNvPr>
            <p:cNvSpPr/>
            <p:nvPr/>
          </p:nvSpPr>
          <p:spPr>
            <a:xfrm>
              <a:off x="4494014" y="1830592"/>
              <a:ext cx="3203971" cy="432000"/>
            </a:xfrm>
            <a:custGeom>
              <a:avLst/>
              <a:gdLst>
                <a:gd name="connsiteX0" fmla="*/ 0 w 3203971"/>
                <a:gd name="connsiteY0" fmla="*/ 0 h 432000"/>
                <a:gd name="connsiteX1" fmla="*/ 3203971 w 3203971"/>
                <a:gd name="connsiteY1" fmla="*/ 0 h 432000"/>
                <a:gd name="connsiteX2" fmla="*/ 3203971 w 3203971"/>
                <a:gd name="connsiteY2" fmla="*/ 432000 h 432000"/>
                <a:gd name="connsiteX3" fmla="*/ 0 w 3203971"/>
                <a:gd name="connsiteY3" fmla="*/ 432000 h 432000"/>
                <a:gd name="connsiteX4" fmla="*/ 0 w 3203971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432000">
                  <a:moveTo>
                    <a:pt x="0" y="0"/>
                  </a:moveTo>
                  <a:lnTo>
                    <a:pt x="3203971" y="0"/>
                  </a:lnTo>
                  <a:lnTo>
                    <a:pt x="3203971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5843054"/>
                <a:satOff val="-7539"/>
                <a:lumOff val="158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kern="1200"/>
                <a:t>Digital Health/AI Model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E5E037-9EFD-B24C-3552-5FF0D114EB6A}"/>
                </a:ext>
              </a:extLst>
            </p:cNvPr>
            <p:cNvSpPr/>
            <p:nvPr/>
          </p:nvSpPr>
          <p:spPr>
            <a:xfrm>
              <a:off x="8149828" y="1830592"/>
              <a:ext cx="3203971" cy="432000"/>
            </a:xfrm>
            <a:custGeom>
              <a:avLst/>
              <a:gdLst>
                <a:gd name="connsiteX0" fmla="*/ 0 w 3203971"/>
                <a:gd name="connsiteY0" fmla="*/ 0 h 432000"/>
                <a:gd name="connsiteX1" fmla="*/ 3203971 w 3203971"/>
                <a:gd name="connsiteY1" fmla="*/ 0 h 432000"/>
                <a:gd name="connsiteX2" fmla="*/ 3203971 w 3203971"/>
                <a:gd name="connsiteY2" fmla="*/ 432000 h 432000"/>
                <a:gd name="connsiteX3" fmla="*/ 0 w 3203971"/>
                <a:gd name="connsiteY3" fmla="*/ 432000 h 432000"/>
                <a:gd name="connsiteX4" fmla="*/ 0 w 3203971"/>
                <a:gd name="connsiteY4" fmla="*/ 0 h 4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432000">
                  <a:moveTo>
                    <a:pt x="0" y="0"/>
                  </a:moveTo>
                  <a:lnTo>
                    <a:pt x="3203971" y="0"/>
                  </a:lnTo>
                  <a:lnTo>
                    <a:pt x="3203971" y="432000"/>
                  </a:lnTo>
                  <a:lnTo>
                    <a:pt x="0" y="43200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hueOff val="-11686108"/>
                <a:satOff val="-15079"/>
                <a:lumOff val="31764"/>
                <a:alphaOff val="0"/>
              </a:schemeClr>
            </a:lnRef>
            <a:fillRef idx="1">
              <a:schemeClr val="accent5">
                <a:hueOff val="-11686108"/>
                <a:satOff val="-15079"/>
                <a:lumOff val="31764"/>
                <a:alphaOff val="0"/>
              </a:schemeClr>
            </a:fillRef>
            <a:effectRef idx="0">
              <a:schemeClr val="accent5">
                <a:hueOff val="-11686108"/>
                <a:satOff val="-15079"/>
                <a:lumOff val="317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E" kern="1200"/>
                <a:t>Hybrid Model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CCBDE3-9152-7E57-EB25-654B2BD02F50}"/>
              </a:ext>
            </a:extLst>
          </p:cNvPr>
          <p:cNvSpPr/>
          <p:nvPr/>
        </p:nvSpPr>
        <p:spPr>
          <a:xfrm>
            <a:off x="8143255" y="2005418"/>
            <a:ext cx="3203971" cy="2252257"/>
          </a:xfrm>
          <a:custGeom>
            <a:avLst/>
            <a:gdLst>
              <a:gd name="connsiteX0" fmla="*/ 0 w 3203971"/>
              <a:gd name="connsiteY0" fmla="*/ 0 h 4053767"/>
              <a:gd name="connsiteX1" fmla="*/ 3203971 w 3203971"/>
              <a:gd name="connsiteY1" fmla="*/ 0 h 4053767"/>
              <a:gd name="connsiteX2" fmla="*/ 3203971 w 3203971"/>
              <a:gd name="connsiteY2" fmla="*/ 4053767 h 4053767"/>
              <a:gd name="connsiteX3" fmla="*/ 0 w 3203971"/>
              <a:gd name="connsiteY3" fmla="*/ 4053767 h 4053767"/>
              <a:gd name="connsiteX4" fmla="*/ 0 w 3203971"/>
              <a:gd name="connsiteY4" fmla="*/ 0 h 405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971" h="4053767">
                <a:moveTo>
                  <a:pt x="0" y="0"/>
                </a:moveTo>
                <a:lnTo>
                  <a:pt x="3203971" y="0"/>
                </a:lnTo>
                <a:lnTo>
                  <a:pt x="3203971" y="4053767"/>
                </a:lnTo>
                <a:lnTo>
                  <a:pt x="0" y="4053767"/>
                </a:lnTo>
                <a:lnTo>
                  <a:pt x="0" y="0"/>
                </a:lnTo>
                <a:close/>
              </a:path>
            </a:pathLst>
          </a:custGeom>
          <a:solidFill>
            <a:srgbClr val="CBCCD2">
              <a:alpha val="90000"/>
            </a:srgbClr>
          </a:solidFill>
        </p:spPr>
        <p:style>
          <a:lnRef idx="2">
            <a:schemeClr val="accent5">
              <a:tint val="40000"/>
              <a:alpha val="90000"/>
              <a:hueOff val="-13204732"/>
              <a:satOff val="67611"/>
              <a:lumOff val="7408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-13204732"/>
              <a:satOff val="67611"/>
              <a:lumOff val="7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Researchers, Clinical Trials led by clinicians/wellness professionals</a:t>
            </a:r>
          </a:p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IE" sz="15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Grouped samples (trial)</a:t>
            </a:r>
          </a:p>
          <a:p>
            <a:pPr marL="179388" lvl="1" indent="-179388" algn="l" defTabSz="66675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IE" sz="1500" kern="1200" dirty="0">
                <a:solidFill>
                  <a:schemeClr val="tx1"/>
                </a:solidFill>
                <a:highlight>
                  <a:srgbClr val="DA6A6D"/>
                </a:highlight>
              </a:rPr>
              <a:t>Project-level reporting AND Individual reporting, personalisation</a:t>
            </a:r>
          </a:p>
          <a:p>
            <a:pPr marL="179388" lvl="1" indent="-179388" defTabSz="66675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IE" sz="1500" dirty="0">
                <a:solidFill>
                  <a:schemeClr val="tx1"/>
                </a:solidFill>
                <a:highlight>
                  <a:srgbClr val="E7E6E6"/>
                </a:highlight>
              </a:rPr>
              <a:t>Per-project and individual reports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0B60-7B10-0CA8-A92B-336AFD4D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CEC9A-7B8E-ECE6-4E76-0C8A440D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93C8F-AE2A-0006-AA6F-424EF748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7</a:t>
            </a:fld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AFC87-6A42-773B-4639-9065BDA72A7D}"/>
              </a:ext>
            </a:extLst>
          </p:cNvPr>
          <p:cNvSpPr txBox="1"/>
          <p:nvPr/>
        </p:nvSpPr>
        <p:spPr>
          <a:xfrm>
            <a:off x="755426" y="4502828"/>
            <a:ext cx="10591800" cy="169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56769"/>
                </a:solidFill>
              </a:rPr>
              <a:t>For Researchers:</a:t>
            </a:r>
            <a:r>
              <a:rPr lang="en-GB" dirty="0">
                <a:solidFill>
                  <a:srgbClr val="656769"/>
                </a:solidFill>
              </a:rPr>
              <a:t> Reliable, compliant, and precise testing with strong analytical support.</a:t>
            </a:r>
          </a:p>
          <a:p>
            <a:pPr marL="180975" indent="-1809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56769"/>
                </a:solidFill>
              </a:rPr>
              <a:t>For Healthcare Providers:</a:t>
            </a:r>
            <a:r>
              <a:rPr lang="en-GB" dirty="0">
                <a:solidFill>
                  <a:srgbClr val="656769"/>
                </a:solidFill>
              </a:rPr>
              <a:t> Actionable, AI-enhanced reports that improve client decision-making.</a:t>
            </a:r>
          </a:p>
          <a:p>
            <a:pPr marL="180975" indent="-180975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656769"/>
                </a:solidFill>
              </a:rPr>
              <a:t>For Individuals/Study Participants:</a:t>
            </a:r>
            <a:r>
              <a:rPr lang="en-GB" dirty="0">
                <a:solidFill>
                  <a:srgbClr val="656769"/>
                </a:solidFill>
              </a:rPr>
              <a:t> Trial recruitment and retention incentive, high quality feedback to support personalised care.</a:t>
            </a:r>
          </a:p>
        </p:txBody>
      </p:sp>
    </p:spTree>
    <p:extLst>
      <p:ext uri="{BB962C8B-B14F-4D97-AF65-F5344CB8AC3E}">
        <p14:creationId xmlns:p14="http://schemas.microsoft.com/office/powerpoint/2010/main" val="12960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1436-EBDB-3EE1-4F61-3E3199C6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FEC1-F73C-87FD-F0AD-A5900C64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63" y="365126"/>
            <a:ext cx="10535138" cy="692209"/>
          </a:xfrm>
          <a:noFill/>
        </p:spPr>
        <p:txBody>
          <a:bodyPr>
            <a:normAutofit/>
          </a:bodyPr>
          <a:lstStyle/>
          <a:p>
            <a:r>
              <a:rPr lang="en-IE" sz="3200" dirty="0"/>
              <a:t>R&amp;D: Improving sequencing-based classification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D3725-E50A-AB2C-472C-3D87AEB3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DE47A-F1C7-0810-6526-895533E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7BD9E-CAF6-C725-DA58-6112341E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8</a:t>
            </a:fld>
            <a:endParaRPr lang="en-IE"/>
          </a:p>
        </p:txBody>
      </p:sp>
      <p:pic>
        <p:nvPicPr>
          <p:cNvPr id="16" name="Picture 15" descr="Amplicon and metagenomics overview">
            <a:extLst>
              <a:ext uri="{FF2B5EF4-FFF2-40B4-BE49-F238E27FC236}">
                <a16:creationId xmlns:a16="http://schemas.microsoft.com/office/drawing/2014/main" id="{BADEC9C4-43B4-F25C-0E5A-071874E2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9" y="1445845"/>
            <a:ext cx="5847433" cy="4542692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BCBB380-E70D-024D-D6A5-59756EAF0DDE}"/>
              </a:ext>
            </a:extLst>
          </p:cNvPr>
          <p:cNvSpPr txBox="1">
            <a:spLocks/>
          </p:cNvSpPr>
          <p:nvPr/>
        </p:nvSpPr>
        <p:spPr>
          <a:xfrm>
            <a:off x="6951572" y="1210162"/>
            <a:ext cx="4906150" cy="514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"/>
              </a:lnSpc>
              <a:spcBef>
                <a:spcPts val="0"/>
              </a:spcBef>
              <a:buNone/>
            </a:pPr>
            <a:r>
              <a:rPr lang="en-US" sz="1800" b="1" i="1" dirty="0"/>
              <a:t>Who is there?</a:t>
            </a:r>
            <a:endParaRPr lang="en-US" sz="1800" i="1" dirty="0">
              <a:ea typeface="Lato"/>
              <a:cs typeface="Lato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Lato"/>
                <a:cs typeface="Lato"/>
              </a:rPr>
              <a:t>Ubiquitous 16S rRNA gene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ea typeface="Lato"/>
                <a:cs typeface="Lato"/>
              </a:rPr>
              <a:t>Cons: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Limited species resolution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Limited functional information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Varying gene copy numbers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Amplification bias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endParaRPr lang="en-US" sz="1800" dirty="0">
              <a:ea typeface="Lato"/>
              <a:cs typeface="Lato"/>
            </a:endParaRPr>
          </a:p>
          <a:p>
            <a:pPr marL="285750" indent="0">
              <a:lnSpc>
                <a:spcPct val="100000"/>
              </a:lnSpc>
              <a:spcBef>
                <a:spcPts val="600"/>
              </a:spcBef>
            </a:pPr>
            <a:endParaRPr lang="en-US" sz="1800" dirty="0">
              <a:ea typeface="Lato"/>
              <a:cs typeface="Lato"/>
            </a:endParaRPr>
          </a:p>
          <a:p>
            <a:pPr marL="0" indent="0">
              <a:lnSpc>
                <a:spcPct val="20000"/>
              </a:lnSpc>
              <a:spcBef>
                <a:spcPts val="0"/>
              </a:spcBef>
              <a:buNone/>
            </a:pPr>
            <a:r>
              <a:rPr lang="en-US" sz="1800" b="1" i="1" dirty="0">
                <a:ea typeface="Lato"/>
                <a:cs typeface="Lato"/>
              </a:rPr>
              <a:t>What can they do?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ea typeface="Lato"/>
                <a:cs typeface="Lato"/>
              </a:rPr>
              <a:t>All microbial DNA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ea typeface="Lato"/>
                <a:cs typeface="Lato"/>
              </a:rPr>
              <a:t>Cons:</a:t>
            </a:r>
            <a:endParaRPr lang="en-US" sz="1800" dirty="0">
              <a:solidFill>
                <a:srgbClr val="000000"/>
              </a:solidFill>
              <a:ea typeface="Lato"/>
              <a:cs typeface="Lato"/>
            </a:endParaRP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Requires more DNA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More expensive than amplicon seq.</a:t>
            </a:r>
          </a:p>
          <a:p>
            <a:pPr marL="571500" indent="-285750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ea typeface="Lato"/>
                <a:cs typeface="Lato"/>
              </a:rPr>
              <a:t>Higher analytical &amp; computational costs</a:t>
            </a:r>
          </a:p>
        </p:txBody>
      </p:sp>
    </p:spTree>
    <p:extLst>
      <p:ext uri="{BB962C8B-B14F-4D97-AF65-F5344CB8AC3E}">
        <p14:creationId xmlns:p14="http://schemas.microsoft.com/office/powerpoint/2010/main" val="388595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84187-84DA-D351-3991-746885348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87DD-3582-573F-76A1-86A8771B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TRIDENT™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D5F1D-05E7-591B-813B-DE39ACC1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F9F6F-0835-92A7-275B-F293A656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Seqbiome Limited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E7EC-6E8E-2CA4-570A-DFFEE0DA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CCD8-B72E-44D1-B279-3AF6E08907B5}" type="slidenum">
              <a:rPr lang="en-IE" smtClean="0"/>
              <a:t>9</a:t>
            </a:fld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8A0537-ED00-69CF-3713-BC9E16F7DEE5}"/>
              </a:ext>
            </a:extLst>
          </p:cNvPr>
          <p:cNvSpPr txBox="1">
            <a:spLocks/>
          </p:cNvSpPr>
          <p:nvPr/>
        </p:nvSpPr>
        <p:spPr>
          <a:xfrm>
            <a:off x="755822" y="1052965"/>
            <a:ext cx="10917194" cy="469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567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Integrated Three-Pronged Approach for Accurate Microbiome Taxonomic Classification (Shotgun data)</a:t>
            </a:r>
            <a:endParaRPr lang="en-IE" sz="1800">
              <a:ea typeface="Lato"/>
              <a:cs typeface="Lato"/>
            </a:endParaRPr>
          </a:p>
        </p:txBody>
      </p:sp>
      <p:pic>
        <p:nvPicPr>
          <p:cNvPr id="12" name="Content Placeholder 7" descr="diagram 1">
            <a:extLst>
              <a:ext uri="{FF2B5EF4-FFF2-40B4-BE49-F238E27FC236}">
                <a16:creationId xmlns:a16="http://schemas.microsoft.com/office/drawing/2014/main" id="{BF411E42-4A8D-F2B4-38DC-3BA636BC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0" r="-852" b="9271"/>
          <a:stretch>
            <a:fillRect/>
          </a:stretch>
        </p:blipFill>
        <p:spPr>
          <a:xfrm>
            <a:off x="431396" y="2400115"/>
            <a:ext cx="11338977" cy="3810545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92E2AB-A104-9E75-AAD5-64905891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979"/>
            <a:ext cx="10515600" cy="1120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/>
              <a:t>TRIDENT™ </a:t>
            </a:r>
            <a:r>
              <a:rPr lang="en-US" sz="2000" b="1"/>
              <a:t>integrates the strengths of modern classification strategies </a:t>
            </a:r>
            <a:r>
              <a:rPr lang="en-US" sz="2000"/>
              <a:t>into a unified, intelligent system for high-confidence microbiome profiling.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qbiome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1282B"/>
      </a:accent1>
      <a:accent2>
        <a:srgbClr val="EEEEEE"/>
      </a:accent2>
      <a:accent3>
        <a:srgbClr val="656769"/>
      </a:accent3>
      <a:accent4>
        <a:srgbClr val="5B9BD5"/>
      </a:accent4>
      <a:accent5>
        <a:srgbClr val="002060"/>
      </a:accent5>
      <a:accent6>
        <a:srgbClr val="EC7016"/>
      </a:accent6>
      <a:hlink>
        <a:srgbClr val="002060"/>
      </a:hlink>
      <a:folHlink>
        <a:srgbClr val="EEEEEE"/>
      </a:folHlink>
    </a:clrScheme>
    <a:fontScheme name="Seqbiome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6F46DD1-2552-430F-A1DA-AF489F933E77}" vid="{92B145E5-BAD6-4F4F-98A3-D81C55AF95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50A7C95-023C-427E-B8A4-DE7B53192836}">
  <we:reference id="1f4df590-35fc-4b16-a239-39709f9d8a74" version="1.0.0.1" store="EXCatalog" storeType="EXCatalog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Seqbiome1</Template>
  <TotalTime>153</TotalTime>
  <Words>1139</Words>
  <Application>Microsoft Office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Lato</vt:lpstr>
      <vt:lpstr>Wingdings</vt:lpstr>
      <vt:lpstr>Office Theme</vt:lpstr>
      <vt:lpstr>SeqBiome</vt:lpstr>
      <vt:lpstr>SeqBiome</vt:lpstr>
      <vt:lpstr>SeqBiome Solution</vt:lpstr>
      <vt:lpstr>SeqBiome Solution</vt:lpstr>
      <vt:lpstr>Capabilities</vt:lpstr>
      <vt:lpstr>Focused Programmes</vt:lpstr>
      <vt:lpstr>Project Models</vt:lpstr>
      <vt:lpstr>R&amp;D: Improving sequencing-based classification </vt:lpstr>
      <vt:lpstr>TRIDENT™</vt:lpstr>
      <vt:lpstr>TRIDENT™</vt:lpstr>
      <vt:lpstr>PowerPoint Presentation</vt:lpstr>
      <vt:lpstr>Taxonova</vt:lpstr>
      <vt:lpstr>Taxonova</vt:lpstr>
      <vt:lpstr>Enhancing domain knowledge through LLMs</vt:lpstr>
      <vt:lpstr>Summary /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SeqBiome</dc:title>
  <dc:creator>David Corr</dc:creator>
  <cp:lastModifiedBy>David Corr ǀ DeCromo</cp:lastModifiedBy>
  <cp:revision>440</cp:revision>
  <dcterms:created xsi:type="dcterms:W3CDTF">2023-04-07T12:14:21Z</dcterms:created>
  <dcterms:modified xsi:type="dcterms:W3CDTF">2025-11-20T14:43:01Z</dcterms:modified>
</cp:coreProperties>
</file>