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57" r:id="rId5"/>
    <p:sldId id="416" r:id="rId6"/>
    <p:sldId id="258" r:id="rId7"/>
    <p:sldId id="286" r:id="rId8"/>
    <p:sldId id="297" r:id="rId9"/>
    <p:sldId id="427" r:id="rId10"/>
    <p:sldId id="290" r:id="rId11"/>
    <p:sldId id="429" r:id="rId12"/>
    <p:sldId id="305" r:id="rId13"/>
    <p:sldId id="292" r:id="rId14"/>
    <p:sldId id="306" r:id="rId15"/>
    <p:sldId id="417" r:id="rId16"/>
    <p:sldId id="301" r:id="rId17"/>
    <p:sldId id="300" r:id="rId18"/>
    <p:sldId id="424" r:id="rId19"/>
    <p:sldId id="295" r:id="rId20"/>
    <p:sldId id="302" r:id="rId21"/>
    <p:sldId id="296" r:id="rId22"/>
    <p:sldId id="271" r:id="rId23"/>
    <p:sldId id="420" r:id="rId24"/>
    <p:sldId id="421" r:id="rId25"/>
    <p:sldId id="418" r:id="rId26"/>
    <p:sldId id="419" r:id="rId27"/>
    <p:sldId id="426" r:id="rId28"/>
    <p:sldId id="422" r:id="rId29"/>
    <p:sldId id="423" r:id="rId30"/>
    <p:sldId id="425" r:id="rId31"/>
    <p:sldId id="266" r:id="rId32"/>
    <p:sldId id="288" r:id="rId33"/>
    <p:sldId id="284" r:id="rId34"/>
    <p:sldId id="293" r:id="rId35"/>
    <p:sldId id="282" r:id="rId36"/>
    <p:sldId id="280" r:id="rId37"/>
    <p:sldId id="281" r:id="rId38"/>
    <p:sldId id="298" r:id="rId39"/>
    <p:sldId id="291" r:id="rId40"/>
    <p:sldId id="304" r:id="rId41"/>
    <p:sldId id="303" r:id="rId42"/>
    <p:sldId id="289" r:id="rId43"/>
    <p:sldId id="283" r:id="rId4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F6735A-D719-B3D3-EA4C-01CD2746F9CD}" name="Kelly Foley" initials="KF" userId="S::kfoley@nutrasource.ca::2c94914a-7c17-4b2c-84d1-db766e3aad5e" providerId="AD"/>
  <p188:author id="{A764B17B-1B49-3BED-C365-98A1E3B2D4DA}" name="Ruth Rodrigues" initials="RR" userId="S::rrodrigues@nutrasource.ca::45f3de7b-037f-4ae1-b7aa-df6db2bc607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637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3ECAA6-F877-4E3A-A8F9-B66534698985}" v="672" dt="2025-11-19T18:30:05.409"/>
    <p1510:client id="{719AAF9B-EFC0-4980-B7A0-940123B4D01B}" v="1448" dt="2025-11-20T05:06:16.0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72" autoAdjust="0"/>
  </p:normalViewPr>
  <p:slideViewPr>
    <p:cSldViewPr snapToGrid="0">
      <p:cViewPr varScale="1">
        <p:scale>
          <a:sx n="97" d="100"/>
          <a:sy n="97" d="100"/>
        </p:scale>
        <p:origin x="1074" y="84"/>
      </p:cViewPr>
      <p:guideLst/>
    </p:cSldViewPr>
  </p:slideViewPr>
  <p:notesTextViewPr>
    <p:cViewPr>
      <p:scale>
        <a:sx n="1" d="1"/>
        <a:sy n="1" d="1"/>
      </p:scale>
      <p:origin x="0" y="0"/>
    </p:cViewPr>
  </p:notesTextViewPr>
  <p:sorterViewPr>
    <p:cViewPr>
      <p:scale>
        <a:sx n="100" d="100"/>
        <a:sy n="100" d="100"/>
      </p:scale>
      <p:origin x="0" y="-27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CA1421-C802-455C-9377-B00F368E20E4}"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CA"/>
        </a:p>
      </dgm:t>
    </dgm:pt>
    <dgm:pt modelId="{011F672F-6CBC-4904-8EE5-93183584727E}">
      <dgm:prSet phldrT="[Text]" phldr="0" custT="1"/>
      <dgm:spPr>
        <a:solidFill>
          <a:srgbClr val="663795"/>
        </a:solidFill>
      </dgm:spPr>
      <dgm:t>
        <a:bodyPr/>
        <a:lstStyle/>
        <a:p>
          <a:r>
            <a:rPr lang="en-CA" sz="1800" b="1" dirty="0"/>
            <a:t>Gastrointestinal (GI) Health</a:t>
          </a:r>
        </a:p>
      </dgm:t>
    </dgm:pt>
    <dgm:pt modelId="{7367397C-47D1-4100-95D9-C696B118507B}" type="parTrans" cxnId="{B13CC0F4-9EA4-4778-9620-884C82794347}">
      <dgm:prSet/>
      <dgm:spPr/>
      <dgm:t>
        <a:bodyPr/>
        <a:lstStyle/>
        <a:p>
          <a:endParaRPr lang="en-CA"/>
        </a:p>
      </dgm:t>
    </dgm:pt>
    <dgm:pt modelId="{497647DB-2A58-4367-A1EE-238FBB4C0346}" type="sibTrans" cxnId="{B13CC0F4-9EA4-4778-9620-884C82794347}">
      <dgm:prSet/>
      <dgm:spPr/>
      <dgm:t>
        <a:bodyPr/>
        <a:lstStyle/>
        <a:p>
          <a:endParaRPr lang="en-CA"/>
        </a:p>
      </dgm:t>
    </dgm:pt>
    <dgm:pt modelId="{0222CA60-8ABB-474F-9651-C8E96BF771C4}">
      <dgm:prSet phldrT="[Text]" phldr="0"/>
      <dgm:spPr/>
      <dgm:t>
        <a:bodyPr/>
        <a:lstStyle/>
        <a:p>
          <a:r>
            <a:rPr lang="en-CA" dirty="0"/>
            <a:t>SIBO</a:t>
          </a:r>
        </a:p>
      </dgm:t>
    </dgm:pt>
    <dgm:pt modelId="{0A098FD2-9146-41E5-890C-6CC4C02725A3}" type="parTrans" cxnId="{6A4082B5-7227-42DD-82F3-E80AF4D6BCB9}">
      <dgm:prSet/>
      <dgm:spPr/>
      <dgm:t>
        <a:bodyPr/>
        <a:lstStyle/>
        <a:p>
          <a:endParaRPr lang="en-CA"/>
        </a:p>
      </dgm:t>
    </dgm:pt>
    <dgm:pt modelId="{51DECD50-3CB2-4E77-99F3-874E37095B0D}" type="sibTrans" cxnId="{6A4082B5-7227-42DD-82F3-E80AF4D6BCB9}">
      <dgm:prSet/>
      <dgm:spPr/>
      <dgm:t>
        <a:bodyPr/>
        <a:lstStyle/>
        <a:p>
          <a:endParaRPr lang="en-CA"/>
        </a:p>
      </dgm:t>
    </dgm:pt>
    <dgm:pt modelId="{FC48309B-FCF5-4D9A-B215-042DEC087BA3}">
      <dgm:prSet phldrT="[Text]" phldr="0"/>
      <dgm:spPr/>
      <dgm:t>
        <a:bodyPr/>
        <a:lstStyle/>
        <a:p>
          <a:r>
            <a:rPr lang="en-CA" dirty="0"/>
            <a:t>GI Symptoms</a:t>
          </a:r>
        </a:p>
      </dgm:t>
    </dgm:pt>
    <dgm:pt modelId="{C8AB6558-AAC9-402E-9538-BF65ED32E3F0}" type="parTrans" cxnId="{0250DFB0-C35D-44A4-AD1D-0D2D0110F4C0}">
      <dgm:prSet/>
      <dgm:spPr/>
      <dgm:t>
        <a:bodyPr/>
        <a:lstStyle/>
        <a:p>
          <a:endParaRPr lang="en-CA"/>
        </a:p>
      </dgm:t>
    </dgm:pt>
    <dgm:pt modelId="{93EC420D-0FA6-4F9D-8AD4-944D3C2784E2}" type="sibTrans" cxnId="{0250DFB0-C35D-44A4-AD1D-0D2D0110F4C0}">
      <dgm:prSet/>
      <dgm:spPr/>
      <dgm:t>
        <a:bodyPr/>
        <a:lstStyle/>
        <a:p>
          <a:endParaRPr lang="en-CA"/>
        </a:p>
      </dgm:t>
    </dgm:pt>
    <dgm:pt modelId="{5633F1E2-0B55-4BA2-A197-D89404E135E7}">
      <dgm:prSet phldrT="[Text]" phldr="0" custT="1"/>
      <dgm:spPr>
        <a:solidFill>
          <a:srgbClr val="663795"/>
        </a:solidFill>
      </dgm:spPr>
      <dgm:t>
        <a:bodyPr/>
        <a:lstStyle/>
        <a:p>
          <a:r>
            <a:rPr lang="en-CA" sz="1800" b="1" dirty="0"/>
            <a:t>Overweight/Obesity</a:t>
          </a:r>
        </a:p>
      </dgm:t>
    </dgm:pt>
    <dgm:pt modelId="{F7F5EE01-3B5F-4C08-961C-06C17EDE8093}" type="parTrans" cxnId="{45C9B3F2-5884-48BF-9A25-D44DAADC95A8}">
      <dgm:prSet/>
      <dgm:spPr/>
      <dgm:t>
        <a:bodyPr/>
        <a:lstStyle/>
        <a:p>
          <a:endParaRPr lang="en-CA"/>
        </a:p>
      </dgm:t>
    </dgm:pt>
    <dgm:pt modelId="{90F5BFE4-432A-456B-9654-492927B74E3A}" type="sibTrans" cxnId="{45C9B3F2-5884-48BF-9A25-D44DAADC95A8}">
      <dgm:prSet/>
      <dgm:spPr/>
      <dgm:t>
        <a:bodyPr/>
        <a:lstStyle/>
        <a:p>
          <a:endParaRPr lang="en-CA"/>
        </a:p>
      </dgm:t>
    </dgm:pt>
    <dgm:pt modelId="{2A92C1CF-2294-4CC4-AF7A-B18DD70C961B}">
      <dgm:prSet phldrT="[Text]" phldr="0"/>
      <dgm:spPr/>
      <dgm:t>
        <a:bodyPr/>
        <a:lstStyle/>
        <a:p>
          <a:r>
            <a:rPr lang="en-CA" dirty="0"/>
            <a:t>Body Fat</a:t>
          </a:r>
        </a:p>
      </dgm:t>
    </dgm:pt>
    <dgm:pt modelId="{AAC36290-C5AC-40EE-BB58-FDB25341737E}" type="parTrans" cxnId="{A11BB482-BC0E-4201-8E12-6B4E313277D1}">
      <dgm:prSet/>
      <dgm:spPr/>
      <dgm:t>
        <a:bodyPr/>
        <a:lstStyle/>
        <a:p>
          <a:endParaRPr lang="en-CA"/>
        </a:p>
      </dgm:t>
    </dgm:pt>
    <dgm:pt modelId="{09F5E6A7-5B17-4FDF-8DBB-921E931C45B0}" type="sibTrans" cxnId="{A11BB482-BC0E-4201-8E12-6B4E313277D1}">
      <dgm:prSet/>
      <dgm:spPr/>
      <dgm:t>
        <a:bodyPr/>
        <a:lstStyle/>
        <a:p>
          <a:endParaRPr lang="en-CA"/>
        </a:p>
      </dgm:t>
    </dgm:pt>
    <dgm:pt modelId="{E418187C-F620-4667-915B-6A0333D1CF87}">
      <dgm:prSet phldrT="[Text]" phldr="0" custT="1"/>
      <dgm:spPr>
        <a:solidFill>
          <a:srgbClr val="663795"/>
        </a:solidFill>
      </dgm:spPr>
      <dgm:t>
        <a:bodyPr/>
        <a:lstStyle/>
        <a:p>
          <a:r>
            <a:rPr lang="en-CA" sz="1800" b="1" dirty="0"/>
            <a:t>Mood</a:t>
          </a:r>
        </a:p>
      </dgm:t>
    </dgm:pt>
    <dgm:pt modelId="{8C74B61A-4D28-4EDE-8D19-D08BC0E3566E}" type="parTrans" cxnId="{CDB285B6-1DF5-4AC6-A110-6734953DF099}">
      <dgm:prSet/>
      <dgm:spPr/>
      <dgm:t>
        <a:bodyPr/>
        <a:lstStyle/>
        <a:p>
          <a:endParaRPr lang="en-CA"/>
        </a:p>
      </dgm:t>
    </dgm:pt>
    <dgm:pt modelId="{6511BA9D-FC06-4F7C-AF2F-D2D29AE963FA}" type="sibTrans" cxnId="{CDB285B6-1DF5-4AC6-A110-6734953DF099}">
      <dgm:prSet/>
      <dgm:spPr/>
      <dgm:t>
        <a:bodyPr/>
        <a:lstStyle/>
        <a:p>
          <a:endParaRPr lang="en-CA"/>
        </a:p>
      </dgm:t>
    </dgm:pt>
    <dgm:pt modelId="{6503B1C4-E178-4C59-948A-4B4CD2CE38FA}">
      <dgm:prSet phldrT="[Text]" phldr="0"/>
      <dgm:spPr/>
      <dgm:t>
        <a:bodyPr/>
        <a:lstStyle/>
        <a:p>
          <a:r>
            <a:rPr lang="en-CA" dirty="0"/>
            <a:t>Mood Disorder</a:t>
          </a:r>
        </a:p>
      </dgm:t>
    </dgm:pt>
    <dgm:pt modelId="{81944699-7146-403D-AEFC-036BE2019B0A}" type="parTrans" cxnId="{D8EA8097-4577-40F3-9C75-EAECB884D985}">
      <dgm:prSet/>
      <dgm:spPr/>
      <dgm:t>
        <a:bodyPr/>
        <a:lstStyle/>
        <a:p>
          <a:endParaRPr lang="en-CA"/>
        </a:p>
      </dgm:t>
    </dgm:pt>
    <dgm:pt modelId="{4B62D0A5-41A7-4B49-AA1D-24532580FBC5}" type="sibTrans" cxnId="{D8EA8097-4577-40F3-9C75-EAECB884D985}">
      <dgm:prSet/>
      <dgm:spPr/>
      <dgm:t>
        <a:bodyPr/>
        <a:lstStyle/>
        <a:p>
          <a:endParaRPr lang="en-CA"/>
        </a:p>
      </dgm:t>
    </dgm:pt>
    <dgm:pt modelId="{A1A480FA-CED7-4BCF-A618-B847014F8C36}">
      <dgm:prSet phldrT="[Text]" phldr="0" custT="1"/>
      <dgm:spPr>
        <a:solidFill>
          <a:srgbClr val="663795"/>
        </a:solidFill>
      </dgm:spPr>
      <dgm:t>
        <a:bodyPr/>
        <a:lstStyle/>
        <a:p>
          <a:r>
            <a:rPr lang="en-CA" sz="1800" b="1" dirty="0"/>
            <a:t>Healthy Aging</a:t>
          </a:r>
        </a:p>
      </dgm:t>
    </dgm:pt>
    <dgm:pt modelId="{494892B7-1797-48BD-A7E7-7E385C84F007}" type="parTrans" cxnId="{9CFBBE4D-CB6C-4EEF-A672-1DA51E547E76}">
      <dgm:prSet/>
      <dgm:spPr/>
      <dgm:t>
        <a:bodyPr/>
        <a:lstStyle/>
        <a:p>
          <a:endParaRPr lang="en-CA"/>
        </a:p>
      </dgm:t>
    </dgm:pt>
    <dgm:pt modelId="{F08BCA82-F956-45E0-9A60-D59BF9B8AD9D}" type="sibTrans" cxnId="{9CFBBE4D-CB6C-4EEF-A672-1DA51E547E76}">
      <dgm:prSet/>
      <dgm:spPr/>
      <dgm:t>
        <a:bodyPr/>
        <a:lstStyle/>
        <a:p>
          <a:endParaRPr lang="en-CA"/>
        </a:p>
      </dgm:t>
    </dgm:pt>
    <dgm:pt modelId="{2007CA9B-93AD-4BDA-A5E6-FA4215A7BDF1}">
      <dgm:prSet phldrT="[Text]" phldr="0"/>
      <dgm:spPr/>
      <dgm:t>
        <a:bodyPr/>
        <a:lstStyle/>
        <a:p>
          <a:r>
            <a:rPr lang="en-CA" dirty="0"/>
            <a:t>Stress/Anxiety/Cognition</a:t>
          </a:r>
        </a:p>
      </dgm:t>
    </dgm:pt>
    <dgm:pt modelId="{D8D34A78-AB7E-4348-A032-05ECE428C795}" type="parTrans" cxnId="{A9479390-B81A-4BE5-95DC-6E60E8FC2CEE}">
      <dgm:prSet/>
      <dgm:spPr/>
      <dgm:t>
        <a:bodyPr/>
        <a:lstStyle/>
        <a:p>
          <a:endParaRPr lang="en-CA"/>
        </a:p>
      </dgm:t>
    </dgm:pt>
    <dgm:pt modelId="{6325F387-18F6-4A8C-B6EB-BF71358A66F7}" type="sibTrans" cxnId="{A9479390-B81A-4BE5-95DC-6E60E8FC2CEE}">
      <dgm:prSet/>
      <dgm:spPr/>
      <dgm:t>
        <a:bodyPr/>
        <a:lstStyle/>
        <a:p>
          <a:endParaRPr lang="en-CA"/>
        </a:p>
      </dgm:t>
    </dgm:pt>
    <dgm:pt modelId="{E8F6ADDA-89B6-4663-B1E8-8CA0193D96C2}">
      <dgm:prSet phldrT="[Text]" phldr="0"/>
      <dgm:spPr/>
      <dgm:t>
        <a:bodyPr/>
        <a:lstStyle/>
        <a:p>
          <a:r>
            <a:rPr lang="en-CA" dirty="0"/>
            <a:t>IBS</a:t>
          </a:r>
        </a:p>
      </dgm:t>
    </dgm:pt>
    <dgm:pt modelId="{80292C4F-C5A4-4AD8-B77B-5DBA2FAC38E4}" type="parTrans" cxnId="{97006B0E-5829-404D-95A4-440455095D35}">
      <dgm:prSet/>
      <dgm:spPr/>
      <dgm:t>
        <a:bodyPr/>
        <a:lstStyle/>
        <a:p>
          <a:endParaRPr lang="en-CA"/>
        </a:p>
      </dgm:t>
    </dgm:pt>
    <dgm:pt modelId="{2C682D2F-D1DD-4CD9-A914-98CCDDF9C3DB}" type="sibTrans" cxnId="{97006B0E-5829-404D-95A4-440455095D35}">
      <dgm:prSet/>
      <dgm:spPr/>
      <dgm:t>
        <a:bodyPr/>
        <a:lstStyle/>
        <a:p>
          <a:endParaRPr lang="en-CA"/>
        </a:p>
      </dgm:t>
    </dgm:pt>
    <dgm:pt modelId="{3834D307-CAFA-4700-AF1A-8024B172B60D}">
      <dgm:prSet phldrT="[Text]" phldr="0"/>
      <dgm:spPr/>
      <dgm:t>
        <a:bodyPr/>
        <a:lstStyle/>
        <a:p>
          <a:r>
            <a:rPr lang="en-CA" dirty="0"/>
            <a:t>IBS-D</a:t>
          </a:r>
        </a:p>
      </dgm:t>
    </dgm:pt>
    <dgm:pt modelId="{C23716EB-50FE-4AC8-87C9-B8A0220D2D67}" type="parTrans" cxnId="{74A25411-A9B9-4722-BDD4-B82CF4A18691}">
      <dgm:prSet/>
      <dgm:spPr/>
      <dgm:t>
        <a:bodyPr/>
        <a:lstStyle/>
        <a:p>
          <a:endParaRPr lang="en-CA"/>
        </a:p>
      </dgm:t>
    </dgm:pt>
    <dgm:pt modelId="{38B312E4-D413-46AD-AC04-EDD19924D09D}" type="sibTrans" cxnId="{74A25411-A9B9-4722-BDD4-B82CF4A18691}">
      <dgm:prSet/>
      <dgm:spPr/>
      <dgm:t>
        <a:bodyPr/>
        <a:lstStyle/>
        <a:p>
          <a:endParaRPr lang="en-CA"/>
        </a:p>
      </dgm:t>
    </dgm:pt>
    <dgm:pt modelId="{9C82C0CF-E8F3-4413-A127-E1BD3B60AC11}">
      <dgm:prSet phldrT="[Text]" phldr="0"/>
      <dgm:spPr/>
      <dgm:t>
        <a:bodyPr/>
        <a:lstStyle/>
        <a:p>
          <a:r>
            <a:rPr lang="en-CA" dirty="0"/>
            <a:t>Ulcerative colitis/Microbiota</a:t>
          </a:r>
        </a:p>
      </dgm:t>
    </dgm:pt>
    <dgm:pt modelId="{12D4830B-C1F4-4F51-A9B9-760A5973D7CC}" type="parTrans" cxnId="{097EE5D8-A5A3-4517-8EE9-F5B6F8BEA47E}">
      <dgm:prSet/>
      <dgm:spPr/>
      <dgm:t>
        <a:bodyPr/>
        <a:lstStyle/>
        <a:p>
          <a:endParaRPr lang="en-CA"/>
        </a:p>
      </dgm:t>
    </dgm:pt>
    <dgm:pt modelId="{773CB193-0A9C-4339-BB79-508C3808D6BE}" type="sibTrans" cxnId="{097EE5D8-A5A3-4517-8EE9-F5B6F8BEA47E}">
      <dgm:prSet/>
      <dgm:spPr/>
      <dgm:t>
        <a:bodyPr/>
        <a:lstStyle/>
        <a:p>
          <a:endParaRPr lang="en-CA"/>
        </a:p>
      </dgm:t>
    </dgm:pt>
    <dgm:pt modelId="{24A8C539-9412-4867-A3FD-4A504B020554}">
      <dgm:prSet phldrT="[Text]" phldr="0"/>
      <dgm:spPr/>
      <dgm:t>
        <a:bodyPr/>
        <a:lstStyle/>
        <a:p>
          <a:r>
            <a:rPr lang="en-CA" dirty="0"/>
            <a:t>Metabolism (GIP, GLP-1, PYY)</a:t>
          </a:r>
        </a:p>
      </dgm:t>
    </dgm:pt>
    <dgm:pt modelId="{A043FE4A-A037-47F4-854A-51F023EB8A44}" type="parTrans" cxnId="{623B92D1-1464-435E-9084-584D401DBB7C}">
      <dgm:prSet/>
      <dgm:spPr/>
      <dgm:t>
        <a:bodyPr/>
        <a:lstStyle/>
        <a:p>
          <a:endParaRPr lang="en-CA"/>
        </a:p>
      </dgm:t>
    </dgm:pt>
    <dgm:pt modelId="{907C1270-ED15-4736-B43D-E12FE0C4D2C6}" type="sibTrans" cxnId="{623B92D1-1464-435E-9084-584D401DBB7C}">
      <dgm:prSet/>
      <dgm:spPr/>
      <dgm:t>
        <a:bodyPr/>
        <a:lstStyle/>
        <a:p>
          <a:endParaRPr lang="en-CA"/>
        </a:p>
      </dgm:t>
    </dgm:pt>
    <dgm:pt modelId="{1ACDF41F-45D7-48AA-988A-85C0697AF7D0}">
      <dgm:prSet phldrT="[Text]" phldr="0"/>
      <dgm:spPr/>
      <dgm:t>
        <a:bodyPr/>
        <a:lstStyle/>
        <a:p>
          <a:r>
            <a:rPr lang="en-CA" dirty="0"/>
            <a:t>Weight Loss</a:t>
          </a:r>
        </a:p>
      </dgm:t>
    </dgm:pt>
    <dgm:pt modelId="{A23D0483-5E70-4258-BB6D-2850041201BF}" type="parTrans" cxnId="{C5EB579A-CFEF-4F65-8F3E-EFB023FCC22A}">
      <dgm:prSet/>
      <dgm:spPr/>
      <dgm:t>
        <a:bodyPr/>
        <a:lstStyle/>
        <a:p>
          <a:endParaRPr lang="en-CA"/>
        </a:p>
      </dgm:t>
    </dgm:pt>
    <dgm:pt modelId="{A407CC90-E54C-40B0-9117-9428AE36D62B}" type="sibTrans" cxnId="{C5EB579A-CFEF-4F65-8F3E-EFB023FCC22A}">
      <dgm:prSet/>
      <dgm:spPr/>
      <dgm:t>
        <a:bodyPr/>
        <a:lstStyle/>
        <a:p>
          <a:endParaRPr lang="en-CA"/>
        </a:p>
      </dgm:t>
    </dgm:pt>
    <dgm:pt modelId="{5006FC0D-F17E-4ADA-83F7-373A1ABD2A3B}">
      <dgm:prSet phldrT="[Text]" phldr="0"/>
      <dgm:spPr/>
      <dgm:t>
        <a:bodyPr/>
        <a:lstStyle/>
        <a:p>
          <a:r>
            <a:rPr lang="en-CA" dirty="0"/>
            <a:t>Glucose Control</a:t>
          </a:r>
        </a:p>
      </dgm:t>
    </dgm:pt>
    <dgm:pt modelId="{1C8E1C30-90BA-4941-9133-343B54F8CDC2}" type="parTrans" cxnId="{018C4F93-7BB3-413A-8BFF-948C0749CF38}">
      <dgm:prSet/>
      <dgm:spPr/>
      <dgm:t>
        <a:bodyPr/>
        <a:lstStyle/>
        <a:p>
          <a:endParaRPr lang="en-CA"/>
        </a:p>
      </dgm:t>
    </dgm:pt>
    <dgm:pt modelId="{94CB10CF-C9B2-43F9-B449-22135D31D883}" type="sibTrans" cxnId="{018C4F93-7BB3-413A-8BFF-948C0749CF38}">
      <dgm:prSet/>
      <dgm:spPr/>
      <dgm:t>
        <a:bodyPr/>
        <a:lstStyle/>
        <a:p>
          <a:endParaRPr lang="en-CA"/>
        </a:p>
      </dgm:t>
    </dgm:pt>
    <dgm:pt modelId="{5142F09E-306C-4436-B550-6C3F0FDA325A}">
      <dgm:prSet phldrT="[Text]" phldr="0"/>
      <dgm:spPr/>
      <dgm:t>
        <a:bodyPr/>
        <a:lstStyle/>
        <a:p>
          <a:r>
            <a:rPr lang="en-CA" dirty="0"/>
            <a:t>Adiposity/Glucose Metabolism (CHILDREN)</a:t>
          </a:r>
        </a:p>
      </dgm:t>
    </dgm:pt>
    <dgm:pt modelId="{4AEA61F1-0E08-42FA-864B-E03AD8677F0D}" type="parTrans" cxnId="{20542BA8-B99A-4E2B-AF97-2B440680EDE2}">
      <dgm:prSet/>
      <dgm:spPr/>
      <dgm:t>
        <a:bodyPr/>
        <a:lstStyle/>
        <a:p>
          <a:endParaRPr lang="en-CA"/>
        </a:p>
      </dgm:t>
    </dgm:pt>
    <dgm:pt modelId="{0E4E5E64-9281-45CE-BE2D-BBD2985CBB93}" type="sibTrans" cxnId="{20542BA8-B99A-4E2B-AF97-2B440680EDE2}">
      <dgm:prSet/>
      <dgm:spPr/>
      <dgm:t>
        <a:bodyPr/>
        <a:lstStyle/>
        <a:p>
          <a:endParaRPr lang="en-CA"/>
        </a:p>
      </dgm:t>
    </dgm:pt>
    <dgm:pt modelId="{D1467323-2907-4766-B0FA-52CF8FAD1AE3}">
      <dgm:prSet phldrT="[Text]" phldr="0"/>
      <dgm:spPr/>
      <dgm:t>
        <a:bodyPr/>
        <a:lstStyle/>
        <a:p>
          <a:r>
            <a:rPr lang="en-CA" dirty="0"/>
            <a:t>Body Composition</a:t>
          </a:r>
        </a:p>
      </dgm:t>
    </dgm:pt>
    <dgm:pt modelId="{D54C2BD3-BE2B-462C-BEF8-8CE659DB9D76}" type="parTrans" cxnId="{CB3C08CE-57B5-4BA5-944C-F3254C368E21}">
      <dgm:prSet/>
      <dgm:spPr/>
      <dgm:t>
        <a:bodyPr/>
        <a:lstStyle/>
        <a:p>
          <a:endParaRPr lang="en-CA"/>
        </a:p>
      </dgm:t>
    </dgm:pt>
    <dgm:pt modelId="{B3039B85-6938-4613-A9F8-0A1BB846D44C}" type="sibTrans" cxnId="{CB3C08CE-57B5-4BA5-944C-F3254C368E21}">
      <dgm:prSet/>
      <dgm:spPr/>
      <dgm:t>
        <a:bodyPr/>
        <a:lstStyle/>
        <a:p>
          <a:endParaRPr lang="en-CA"/>
        </a:p>
      </dgm:t>
    </dgm:pt>
    <dgm:pt modelId="{48A3DA62-E599-4826-9D08-8B5FD8344E7B}">
      <dgm:prSet phldrT="[Text]" phldr="0"/>
      <dgm:spPr/>
      <dgm:t>
        <a:bodyPr/>
        <a:lstStyle/>
        <a:p>
          <a:r>
            <a:rPr lang="en-CA" dirty="0"/>
            <a:t>Autism (CHILDREN)</a:t>
          </a:r>
        </a:p>
      </dgm:t>
    </dgm:pt>
    <dgm:pt modelId="{1179287A-5C3D-4A16-BAA5-CCE777157B2A}" type="parTrans" cxnId="{520EE27A-72D2-498E-B840-8B7269F9576A}">
      <dgm:prSet/>
      <dgm:spPr/>
      <dgm:t>
        <a:bodyPr/>
        <a:lstStyle/>
        <a:p>
          <a:endParaRPr lang="en-CA"/>
        </a:p>
      </dgm:t>
    </dgm:pt>
    <dgm:pt modelId="{5766A5A2-34BA-4D2B-966C-C9FF590D7E96}" type="sibTrans" cxnId="{520EE27A-72D2-498E-B840-8B7269F9576A}">
      <dgm:prSet/>
      <dgm:spPr/>
      <dgm:t>
        <a:bodyPr/>
        <a:lstStyle/>
        <a:p>
          <a:endParaRPr lang="en-CA"/>
        </a:p>
      </dgm:t>
    </dgm:pt>
    <dgm:pt modelId="{8679DE9A-4D7F-4466-A461-BBF546BE6671}">
      <dgm:prSet phldrT="[Text]" phldr="0"/>
      <dgm:spPr/>
      <dgm:t>
        <a:bodyPr/>
        <a:lstStyle/>
        <a:p>
          <a:r>
            <a:rPr lang="en-CA" dirty="0"/>
            <a:t>Cognition</a:t>
          </a:r>
        </a:p>
      </dgm:t>
    </dgm:pt>
    <dgm:pt modelId="{EB7A2DA9-00F2-4716-B4B9-19C6764F6ADA}" type="parTrans" cxnId="{AEED9E86-2FC9-453A-ADF0-8A1335135A82}">
      <dgm:prSet/>
      <dgm:spPr/>
      <dgm:t>
        <a:bodyPr/>
        <a:lstStyle/>
        <a:p>
          <a:endParaRPr lang="en-CA"/>
        </a:p>
      </dgm:t>
    </dgm:pt>
    <dgm:pt modelId="{0ED3D1CF-7E83-46CD-8871-B8A8D0E671B0}" type="sibTrans" cxnId="{AEED9E86-2FC9-453A-ADF0-8A1335135A82}">
      <dgm:prSet/>
      <dgm:spPr/>
      <dgm:t>
        <a:bodyPr/>
        <a:lstStyle/>
        <a:p>
          <a:endParaRPr lang="en-CA"/>
        </a:p>
      </dgm:t>
    </dgm:pt>
    <dgm:pt modelId="{58BBA8C8-CD6A-4410-B294-B64CEEF6FA72}">
      <dgm:prSet phldrT="[Text]" phldr="0"/>
      <dgm:spPr/>
      <dgm:t>
        <a:bodyPr/>
        <a:lstStyle/>
        <a:p>
          <a:r>
            <a:rPr lang="en-CA" dirty="0"/>
            <a:t>Hemodialysis</a:t>
          </a:r>
        </a:p>
      </dgm:t>
    </dgm:pt>
    <dgm:pt modelId="{9C736BCE-002B-4052-AD9F-01DA5569FCEF}" type="parTrans" cxnId="{912B06A9-A114-427D-A046-121AF194145C}">
      <dgm:prSet/>
      <dgm:spPr/>
      <dgm:t>
        <a:bodyPr/>
        <a:lstStyle/>
        <a:p>
          <a:endParaRPr lang="en-CA"/>
        </a:p>
      </dgm:t>
    </dgm:pt>
    <dgm:pt modelId="{BEC9AE7C-2E61-4490-ADEC-5772B730FEF0}" type="sibTrans" cxnId="{912B06A9-A114-427D-A046-121AF194145C}">
      <dgm:prSet/>
      <dgm:spPr/>
      <dgm:t>
        <a:bodyPr/>
        <a:lstStyle/>
        <a:p>
          <a:endParaRPr lang="en-CA"/>
        </a:p>
      </dgm:t>
    </dgm:pt>
    <dgm:pt modelId="{998C1368-806F-43C1-BAC9-DB16D3E7F856}">
      <dgm:prSet phldrT="[Text]" phldr="0"/>
      <dgm:spPr/>
      <dgm:t>
        <a:bodyPr/>
        <a:lstStyle/>
        <a:p>
          <a:r>
            <a:rPr lang="en-CA" dirty="0"/>
            <a:t>Grip Strength</a:t>
          </a:r>
        </a:p>
      </dgm:t>
    </dgm:pt>
    <dgm:pt modelId="{D1359BB3-C365-4EA2-A6BF-FCA1D48E96C1}" type="parTrans" cxnId="{1A16A52C-E37B-4DAE-B3DC-1E7D4E0D664C}">
      <dgm:prSet/>
      <dgm:spPr/>
      <dgm:t>
        <a:bodyPr/>
        <a:lstStyle/>
        <a:p>
          <a:endParaRPr lang="en-CA"/>
        </a:p>
      </dgm:t>
    </dgm:pt>
    <dgm:pt modelId="{C630680C-CBD1-4083-9C57-8681AECB2964}" type="sibTrans" cxnId="{1A16A52C-E37B-4DAE-B3DC-1E7D4E0D664C}">
      <dgm:prSet/>
      <dgm:spPr/>
      <dgm:t>
        <a:bodyPr/>
        <a:lstStyle/>
        <a:p>
          <a:endParaRPr lang="en-CA"/>
        </a:p>
      </dgm:t>
    </dgm:pt>
    <dgm:pt modelId="{9FC8F3B4-1719-4149-858E-B3F78929E356}" type="pres">
      <dgm:prSet presAssocID="{34CA1421-C802-455C-9377-B00F368E20E4}" presName="Name0" presStyleCnt="0">
        <dgm:presLayoutVars>
          <dgm:dir/>
          <dgm:animLvl val="lvl"/>
          <dgm:resizeHandles val="exact"/>
        </dgm:presLayoutVars>
      </dgm:prSet>
      <dgm:spPr/>
    </dgm:pt>
    <dgm:pt modelId="{BFDCB986-564E-4693-BA47-C2BCF84C0F0E}" type="pres">
      <dgm:prSet presAssocID="{011F672F-6CBC-4904-8EE5-93183584727E}" presName="composite" presStyleCnt="0"/>
      <dgm:spPr/>
    </dgm:pt>
    <dgm:pt modelId="{781E1981-8C10-4357-81DB-9A90E9084EC8}" type="pres">
      <dgm:prSet presAssocID="{011F672F-6CBC-4904-8EE5-93183584727E}" presName="parTx" presStyleLbl="alignNode1" presStyleIdx="0" presStyleCnt="4">
        <dgm:presLayoutVars>
          <dgm:chMax val="0"/>
          <dgm:chPref val="0"/>
          <dgm:bulletEnabled val="1"/>
        </dgm:presLayoutVars>
      </dgm:prSet>
      <dgm:spPr/>
    </dgm:pt>
    <dgm:pt modelId="{7B3CF684-0803-44FD-AADE-A227EA9BAB86}" type="pres">
      <dgm:prSet presAssocID="{011F672F-6CBC-4904-8EE5-93183584727E}" presName="desTx" presStyleLbl="alignAccFollowNode1" presStyleIdx="0" presStyleCnt="4">
        <dgm:presLayoutVars>
          <dgm:bulletEnabled val="1"/>
        </dgm:presLayoutVars>
      </dgm:prSet>
      <dgm:spPr/>
    </dgm:pt>
    <dgm:pt modelId="{5D89C73B-BEAF-4E26-8E89-EB036CE3D2AF}" type="pres">
      <dgm:prSet presAssocID="{497647DB-2A58-4367-A1EE-238FBB4C0346}" presName="space" presStyleCnt="0"/>
      <dgm:spPr/>
    </dgm:pt>
    <dgm:pt modelId="{7CA654B6-BF3C-4B44-B94B-FF67A01FE6C7}" type="pres">
      <dgm:prSet presAssocID="{5633F1E2-0B55-4BA2-A197-D89404E135E7}" presName="composite" presStyleCnt="0"/>
      <dgm:spPr/>
    </dgm:pt>
    <dgm:pt modelId="{CFC3AD21-6DDA-42CA-9CF3-4715CABB386D}" type="pres">
      <dgm:prSet presAssocID="{5633F1E2-0B55-4BA2-A197-D89404E135E7}" presName="parTx" presStyleLbl="alignNode1" presStyleIdx="1" presStyleCnt="4">
        <dgm:presLayoutVars>
          <dgm:chMax val="0"/>
          <dgm:chPref val="0"/>
          <dgm:bulletEnabled val="1"/>
        </dgm:presLayoutVars>
      </dgm:prSet>
      <dgm:spPr/>
    </dgm:pt>
    <dgm:pt modelId="{0198CBFA-16AD-4009-BF8D-90C4A49BBAA0}" type="pres">
      <dgm:prSet presAssocID="{5633F1E2-0B55-4BA2-A197-D89404E135E7}" presName="desTx" presStyleLbl="alignAccFollowNode1" presStyleIdx="1" presStyleCnt="4">
        <dgm:presLayoutVars>
          <dgm:bulletEnabled val="1"/>
        </dgm:presLayoutVars>
      </dgm:prSet>
      <dgm:spPr/>
    </dgm:pt>
    <dgm:pt modelId="{753AD2D8-77AD-44AD-A5B9-2E4BC414C0E0}" type="pres">
      <dgm:prSet presAssocID="{90F5BFE4-432A-456B-9654-492927B74E3A}" presName="space" presStyleCnt="0"/>
      <dgm:spPr/>
    </dgm:pt>
    <dgm:pt modelId="{F9FC9DBD-D939-46A5-A3D2-15F85A64F29A}" type="pres">
      <dgm:prSet presAssocID="{E418187C-F620-4667-915B-6A0333D1CF87}" presName="composite" presStyleCnt="0"/>
      <dgm:spPr/>
    </dgm:pt>
    <dgm:pt modelId="{6A60EC55-5602-44BE-9171-CF425F6BBCD9}" type="pres">
      <dgm:prSet presAssocID="{E418187C-F620-4667-915B-6A0333D1CF87}" presName="parTx" presStyleLbl="alignNode1" presStyleIdx="2" presStyleCnt="4">
        <dgm:presLayoutVars>
          <dgm:chMax val="0"/>
          <dgm:chPref val="0"/>
          <dgm:bulletEnabled val="1"/>
        </dgm:presLayoutVars>
      </dgm:prSet>
      <dgm:spPr/>
    </dgm:pt>
    <dgm:pt modelId="{2455892A-3C95-4DFB-9CD3-DFCEA0D1456E}" type="pres">
      <dgm:prSet presAssocID="{E418187C-F620-4667-915B-6A0333D1CF87}" presName="desTx" presStyleLbl="alignAccFollowNode1" presStyleIdx="2" presStyleCnt="4">
        <dgm:presLayoutVars>
          <dgm:bulletEnabled val="1"/>
        </dgm:presLayoutVars>
      </dgm:prSet>
      <dgm:spPr/>
    </dgm:pt>
    <dgm:pt modelId="{0DA54D1D-8831-4167-BE59-2D68EF3F646E}" type="pres">
      <dgm:prSet presAssocID="{6511BA9D-FC06-4F7C-AF2F-D2D29AE963FA}" presName="space" presStyleCnt="0"/>
      <dgm:spPr/>
    </dgm:pt>
    <dgm:pt modelId="{FF89CA6F-C8AC-461B-A6DE-64F132AF7E3A}" type="pres">
      <dgm:prSet presAssocID="{A1A480FA-CED7-4BCF-A618-B847014F8C36}" presName="composite" presStyleCnt="0"/>
      <dgm:spPr/>
    </dgm:pt>
    <dgm:pt modelId="{1F8CC2A7-BE24-449A-8C86-EF7FF087E8AF}" type="pres">
      <dgm:prSet presAssocID="{A1A480FA-CED7-4BCF-A618-B847014F8C36}" presName="parTx" presStyleLbl="alignNode1" presStyleIdx="3" presStyleCnt="4">
        <dgm:presLayoutVars>
          <dgm:chMax val="0"/>
          <dgm:chPref val="0"/>
          <dgm:bulletEnabled val="1"/>
        </dgm:presLayoutVars>
      </dgm:prSet>
      <dgm:spPr/>
    </dgm:pt>
    <dgm:pt modelId="{FA7092E4-21F4-4709-9509-FE226ECF2B9F}" type="pres">
      <dgm:prSet presAssocID="{A1A480FA-CED7-4BCF-A618-B847014F8C36}" presName="desTx" presStyleLbl="alignAccFollowNode1" presStyleIdx="3" presStyleCnt="4">
        <dgm:presLayoutVars>
          <dgm:bulletEnabled val="1"/>
        </dgm:presLayoutVars>
      </dgm:prSet>
      <dgm:spPr/>
    </dgm:pt>
  </dgm:ptLst>
  <dgm:cxnLst>
    <dgm:cxn modelId="{E8705F01-46AF-461D-9CE6-344718D7613A}" type="presOf" srcId="{9C82C0CF-E8F3-4413-A127-E1BD3B60AC11}" destId="{7B3CF684-0803-44FD-AADE-A227EA9BAB86}" srcOrd="0" destOrd="4" presId="urn:microsoft.com/office/officeart/2005/8/layout/hList1"/>
    <dgm:cxn modelId="{18528D04-8FA3-4F6E-A354-A2F4704CB586}" type="presOf" srcId="{011F672F-6CBC-4904-8EE5-93183584727E}" destId="{781E1981-8C10-4357-81DB-9A90E9084EC8}" srcOrd="0" destOrd="0" presId="urn:microsoft.com/office/officeart/2005/8/layout/hList1"/>
    <dgm:cxn modelId="{5689FA05-1D66-49C4-ABDC-A7F5248C87A2}" type="presOf" srcId="{24A8C539-9412-4867-A3FD-4A504B020554}" destId="{0198CBFA-16AD-4009-BF8D-90C4A49BBAA0}" srcOrd="0" destOrd="1" presId="urn:microsoft.com/office/officeart/2005/8/layout/hList1"/>
    <dgm:cxn modelId="{7EBD9009-93FD-4C95-B369-EC983DA8B4E7}" type="presOf" srcId="{0222CA60-8ABB-474F-9651-C8E96BF771C4}" destId="{7B3CF684-0803-44FD-AADE-A227EA9BAB86}" srcOrd="0" destOrd="0" presId="urn:microsoft.com/office/officeart/2005/8/layout/hList1"/>
    <dgm:cxn modelId="{97006B0E-5829-404D-95A4-440455095D35}" srcId="{011F672F-6CBC-4904-8EE5-93183584727E}" destId="{E8F6ADDA-89B6-4663-B1E8-8CA0193D96C2}" srcOrd="2" destOrd="0" parTransId="{80292C4F-C5A4-4AD8-B77B-5DBA2FAC38E4}" sibTransId="{2C682D2F-D1DD-4CD9-A914-98CCDDF9C3DB}"/>
    <dgm:cxn modelId="{74A25411-A9B9-4722-BDD4-B82CF4A18691}" srcId="{011F672F-6CBC-4904-8EE5-93183584727E}" destId="{3834D307-CAFA-4700-AF1A-8024B172B60D}" srcOrd="3" destOrd="0" parTransId="{C23716EB-50FE-4AC8-87C9-B8A0220D2D67}" sibTransId="{38B312E4-D413-46AD-AC04-EDD19924D09D}"/>
    <dgm:cxn modelId="{CC61EB20-C5D4-4208-917A-B29973FB66A3}" type="presOf" srcId="{58BBA8C8-CD6A-4410-B294-B64CEEF6FA72}" destId="{FA7092E4-21F4-4709-9509-FE226ECF2B9F}" srcOrd="0" destOrd="2" presId="urn:microsoft.com/office/officeart/2005/8/layout/hList1"/>
    <dgm:cxn modelId="{09428527-4969-42AD-944B-5A3BE0D74EEC}" type="presOf" srcId="{FC48309B-FCF5-4D9A-B215-042DEC087BA3}" destId="{7B3CF684-0803-44FD-AADE-A227EA9BAB86}" srcOrd="0" destOrd="1" presId="urn:microsoft.com/office/officeart/2005/8/layout/hList1"/>
    <dgm:cxn modelId="{1A16A52C-E37B-4DAE-B3DC-1E7D4E0D664C}" srcId="{A1A480FA-CED7-4BCF-A618-B847014F8C36}" destId="{998C1368-806F-43C1-BAC9-DB16D3E7F856}" srcOrd="3" destOrd="0" parTransId="{D1359BB3-C365-4EA2-A6BF-FCA1D48E96C1}" sibTransId="{C630680C-CBD1-4083-9C57-8681AECB2964}"/>
    <dgm:cxn modelId="{319D243B-C5EE-4F10-8ACA-78958590C910}" type="presOf" srcId="{48A3DA62-E599-4826-9D08-8B5FD8344E7B}" destId="{2455892A-3C95-4DFB-9CD3-DFCEA0D1456E}" srcOrd="0" destOrd="1" presId="urn:microsoft.com/office/officeart/2005/8/layout/hList1"/>
    <dgm:cxn modelId="{F33D793C-F2C8-42E8-A11A-E591A876292E}" type="presOf" srcId="{6503B1C4-E178-4C59-948A-4B4CD2CE38FA}" destId="{2455892A-3C95-4DFB-9CD3-DFCEA0D1456E}" srcOrd="0" destOrd="0" presId="urn:microsoft.com/office/officeart/2005/8/layout/hList1"/>
    <dgm:cxn modelId="{8C78E43D-E09D-4773-88FE-85B5E06E0AD5}" type="presOf" srcId="{E8F6ADDA-89B6-4663-B1E8-8CA0193D96C2}" destId="{7B3CF684-0803-44FD-AADE-A227EA9BAB86}" srcOrd="0" destOrd="2" presId="urn:microsoft.com/office/officeart/2005/8/layout/hList1"/>
    <dgm:cxn modelId="{BF0DEA5F-EB3D-448C-8649-8F131F9F0DF6}" type="presOf" srcId="{1ACDF41F-45D7-48AA-988A-85C0697AF7D0}" destId="{0198CBFA-16AD-4009-BF8D-90C4A49BBAA0}" srcOrd="0" destOrd="2" presId="urn:microsoft.com/office/officeart/2005/8/layout/hList1"/>
    <dgm:cxn modelId="{5ABE7B41-3D3A-4882-A940-0D4F9260D1CC}" type="presOf" srcId="{34CA1421-C802-455C-9377-B00F368E20E4}" destId="{9FC8F3B4-1719-4149-858E-B3F78929E356}" srcOrd="0" destOrd="0" presId="urn:microsoft.com/office/officeart/2005/8/layout/hList1"/>
    <dgm:cxn modelId="{E6E98745-BD16-4ED7-92AD-694F612AB5CB}" type="presOf" srcId="{5142F09E-306C-4436-B550-6C3F0FDA325A}" destId="{0198CBFA-16AD-4009-BF8D-90C4A49BBAA0}" srcOrd="0" destOrd="4" presId="urn:microsoft.com/office/officeart/2005/8/layout/hList1"/>
    <dgm:cxn modelId="{4C26A766-6D80-407B-9508-881EC7B5F402}" type="presOf" srcId="{2A92C1CF-2294-4CC4-AF7A-B18DD70C961B}" destId="{0198CBFA-16AD-4009-BF8D-90C4A49BBAA0}" srcOrd="0" destOrd="0" presId="urn:microsoft.com/office/officeart/2005/8/layout/hList1"/>
    <dgm:cxn modelId="{9CFBBE4D-CB6C-4EEF-A672-1DA51E547E76}" srcId="{34CA1421-C802-455C-9377-B00F368E20E4}" destId="{A1A480FA-CED7-4BCF-A618-B847014F8C36}" srcOrd="3" destOrd="0" parTransId="{494892B7-1797-48BD-A7E7-7E385C84F007}" sibTransId="{F08BCA82-F956-45E0-9A60-D59BF9B8AD9D}"/>
    <dgm:cxn modelId="{520EE27A-72D2-498E-B840-8B7269F9576A}" srcId="{E418187C-F620-4667-915B-6A0333D1CF87}" destId="{48A3DA62-E599-4826-9D08-8B5FD8344E7B}" srcOrd="1" destOrd="0" parTransId="{1179287A-5C3D-4A16-BAA5-CCE777157B2A}" sibTransId="{5766A5A2-34BA-4D2B-966C-C9FF590D7E96}"/>
    <dgm:cxn modelId="{B4A2717C-F079-45A8-8BB1-E97703B210D7}" type="presOf" srcId="{2007CA9B-93AD-4BDA-A5E6-FA4215A7BDF1}" destId="{FA7092E4-21F4-4709-9509-FE226ECF2B9F}" srcOrd="0" destOrd="0" presId="urn:microsoft.com/office/officeart/2005/8/layout/hList1"/>
    <dgm:cxn modelId="{A11BB482-BC0E-4201-8E12-6B4E313277D1}" srcId="{5633F1E2-0B55-4BA2-A197-D89404E135E7}" destId="{2A92C1CF-2294-4CC4-AF7A-B18DD70C961B}" srcOrd="0" destOrd="0" parTransId="{AAC36290-C5AC-40EE-BB58-FDB25341737E}" sibTransId="{09F5E6A7-5B17-4FDF-8DBB-921E931C45B0}"/>
    <dgm:cxn modelId="{AEED9E86-2FC9-453A-ADF0-8A1335135A82}" srcId="{A1A480FA-CED7-4BCF-A618-B847014F8C36}" destId="{8679DE9A-4D7F-4466-A461-BBF546BE6671}" srcOrd="1" destOrd="0" parTransId="{EB7A2DA9-00F2-4716-B4B9-19C6764F6ADA}" sibTransId="{0ED3D1CF-7E83-46CD-8871-B8A8D0E671B0}"/>
    <dgm:cxn modelId="{29202E88-6BC3-4776-90F1-F02521C01603}" type="presOf" srcId="{D1467323-2907-4766-B0FA-52CF8FAD1AE3}" destId="{0198CBFA-16AD-4009-BF8D-90C4A49BBAA0}" srcOrd="0" destOrd="5" presId="urn:microsoft.com/office/officeart/2005/8/layout/hList1"/>
    <dgm:cxn modelId="{6411908D-F862-4AEC-B211-C07C7E199AB8}" type="presOf" srcId="{5633F1E2-0B55-4BA2-A197-D89404E135E7}" destId="{CFC3AD21-6DDA-42CA-9CF3-4715CABB386D}" srcOrd="0" destOrd="0" presId="urn:microsoft.com/office/officeart/2005/8/layout/hList1"/>
    <dgm:cxn modelId="{A9479390-B81A-4BE5-95DC-6E60E8FC2CEE}" srcId="{A1A480FA-CED7-4BCF-A618-B847014F8C36}" destId="{2007CA9B-93AD-4BDA-A5E6-FA4215A7BDF1}" srcOrd="0" destOrd="0" parTransId="{D8D34A78-AB7E-4348-A032-05ECE428C795}" sibTransId="{6325F387-18F6-4A8C-B6EB-BF71358A66F7}"/>
    <dgm:cxn modelId="{018C4F93-7BB3-413A-8BFF-948C0749CF38}" srcId="{5633F1E2-0B55-4BA2-A197-D89404E135E7}" destId="{5006FC0D-F17E-4ADA-83F7-373A1ABD2A3B}" srcOrd="3" destOrd="0" parTransId="{1C8E1C30-90BA-4941-9133-343B54F8CDC2}" sibTransId="{94CB10CF-C9B2-43F9-B449-22135D31D883}"/>
    <dgm:cxn modelId="{D8EA8097-4577-40F3-9C75-EAECB884D985}" srcId="{E418187C-F620-4667-915B-6A0333D1CF87}" destId="{6503B1C4-E178-4C59-948A-4B4CD2CE38FA}" srcOrd="0" destOrd="0" parTransId="{81944699-7146-403D-AEFC-036BE2019B0A}" sibTransId="{4B62D0A5-41A7-4B49-AA1D-24532580FBC5}"/>
    <dgm:cxn modelId="{C5EB579A-CFEF-4F65-8F3E-EFB023FCC22A}" srcId="{5633F1E2-0B55-4BA2-A197-D89404E135E7}" destId="{1ACDF41F-45D7-48AA-988A-85C0697AF7D0}" srcOrd="2" destOrd="0" parTransId="{A23D0483-5E70-4258-BB6D-2850041201BF}" sibTransId="{A407CC90-E54C-40B0-9117-9428AE36D62B}"/>
    <dgm:cxn modelId="{B603429E-A518-4DBD-9B02-90752057EA86}" type="presOf" srcId="{5006FC0D-F17E-4ADA-83F7-373A1ABD2A3B}" destId="{0198CBFA-16AD-4009-BF8D-90C4A49BBAA0}" srcOrd="0" destOrd="3" presId="urn:microsoft.com/office/officeart/2005/8/layout/hList1"/>
    <dgm:cxn modelId="{17BD52A2-1533-4D0F-A87D-1AEF8221F0AC}" type="presOf" srcId="{3834D307-CAFA-4700-AF1A-8024B172B60D}" destId="{7B3CF684-0803-44FD-AADE-A227EA9BAB86}" srcOrd="0" destOrd="3" presId="urn:microsoft.com/office/officeart/2005/8/layout/hList1"/>
    <dgm:cxn modelId="{20542BA8-B99A-4E2B-AF97-2B440680EDE2}" srcId="{5633F1E2-0B55-4BA2-A197-D89404E135E7}" destId="{5142F09E-306C-4436-B550-6C3F0FDA325A}" srcOrd="4" destOrd="0" parTransId="{4AEA61F1-0E08-42FA-864B-E03AD8677F0D}" sibTransId="{0E4E5E64-9281-45CE-BE2D-BBD2985CBB93}"/>
    <dgm:cxn modelId="{912B06A9-A114-427D-A046-121AF194145C}" srcId="{A1A480FA-CED7-4BCF-A618-B847014F8C36}" destId="{58BBA8C8-CD6A-4410-B294-B64CEEF6FA72}" srcOrd="2" destOrd="0" parTransId="{9C736BCE-002B-4052-AD9F-01DA5569FCEF}" sibTransId="{BEC9AE7C-2E61-4490-ADEC-5772B730FEF0}"/>
    <dgm:cxn modelId="{0250DFB0-C35D-44A4-AD1D-0D2D0110F4C0}" srcId="{011F672F-6CBC-4904-8EE5-93183584727E}" destId="{FC48309B-FCF5-4D9A-B215-042DEC087BA3}" srcOrd="1" destOrd="0" parTransId="{C8AB6558-AAC9-402E-9538-BF65ED32E3F0}" sibTransId="{93EC420D-0FA6-4F9D-8AD4-944D3C2784E2}"/>
    <dgm:cxn modelId="{6A4082B5-7227-42DD-82F3-E80AF4D6BCB9}" srcId="{011F672F-6CBC-4904-8EE5-93183584727E}" destId="{0222CA60-8ABB-474F-9651-C8E96BF771C4}" srcOrd="0" destOrd="0" parTransId="{0A098FD2-9146-41E5-890C-6CC4C02725A3}" sibTransId="{51DECD50-3CB2-4E77-99F3-874E37095B0D}"/>
    <dgm:cxn modelId="{CDB285B6-1DF5-4AC6-A110-6734953DF099}" srcId="{34CA1421-C802-455C-9377-B00F368E20E4}" destId="{E418187C-F620-4667-915B-6A0333D1CF87}" srcOrd="2" destOrd="0" parTransId="{8C74B61A-4D28-4EDE-8D19-D08BC0E3566E}" sibTransId="{6511BA9D-FC06-4F7C-AF2F-D2D29AE963FA}"/>
    <dgm:cxn modelId="{CB3C08CE-57B5-4BA5-944C-F3254C368E21}" srcId="{5633F1E2-0B55-4BA2-A197-D89404E135E7}" destId="{D1467323-2907-4766-B0FA-52CF8FAD1AE3}" srcOrd="5" destOrd="0" parTransId="{D54C2BD3-BE2B-462C-BEF8-8CE659DB9D76}" sibTransId="{B3039B85-6938-4613-A9F8-0A1BB846D44C}"/>
    <dgm:cxn modelId="{623B92D1-1464-435E-9084-584D401DBB7C}" srcId="{5633F1E2-0B55-4BA2-A197-D89404E135E7}" destId="{24A8C539-9412-4867-A3FD-4A504B020554}" srcOrd="1" destOrd="0" parTransId="{A043FE4A-A037-47F4-854A-51F023EB8A44}" sibTransId="{907C1270-ED15-4736-B43D-E12FE0C4D2C6}"/>
    <dgm:cxn modelId="{097EE5D8-A5A3-4517-8EE9-F5B6F8BEA47E}" srcId="{011F672F-6CBC-4904-8EE5-93183584727E}" destId="{9C82C0CF-E8F3-4413-A127-E1BD3B60AC11}" srcOrd="4" destOrd="0" parTransId="{12D4830B-C1F4-4F51-A9B9-760A5973D7CC}" sibTransId="{773CB193-0A9C-4339-BB79-508C3808D6BE}"/>
    <dgm:cxn modelId="{91FD33E4-B980-4A46-9207-AE8FE5C1175A}" type="presOf" srcId="{8679DE9A-4D7F-4466-A461-BBF546BE6671}" destId="{FA7092E4-21F4-4709-9509-FE226ECF2B9F}" srcOrd="0" destOrd="1" presId="urn:microsoft.com/office/officeart/2005/8/layout/hList1"/>
    <dgm:cxn modelId="{B2EEFEF0-0D12-4F59-B3A4-CF1E9D187F37}" type="presOf" srcId="{A1A480FA-CED7-4BCF-A618-B847014F8C36}" destId="{1F8CC2A7-BE24-449A-8C86-EF7FF087E8AF}" srcOrd="0" destOrd="0" presId="urn:microsoft.com/office/officeart/2005/8/layout/hList1"/>
    <dgm:cxn modelId="{45C9B3F2-5884-48BF-9A25-D44DAADC95A8}" srcId="{34CA1421-C802-455C-9377-B00F368E20E4}" destId="{5633F1E2-0B55-4BA2-A197-D89404E135E7}" srcOrd="1" destOrd="0" parTransId="{F7F5EE01-3B5F-4C08-961C-06C17EDE8093}" sibTransId="{90F5BFE4-432A-456B-9654-492927B74E3A}"/>
    <dgm:cxn modelId="{B13CC0F4-9EA4-4778-9620-884C82794347}" srcId="{34CA1421-C802-455C-9377-B00F368E20E4}" destId="{011F672F-6CBC-4904-8EE5-93183584727E}" srcOrd="0" destOrd="0" parTransId="{7367397C-47D1-4100-95D9-C696B118507B}" sibTransId="{497647DB-2A58-4367-A1EE-238FBB4C0346}"/>
    <dgm:cxn modelId="{FFDD41FB-6FFD-4757-B55D-0DC337C217B0}" type="presOf" srcId="{998C1368-806F-43C1-BAC9-DB16D3E7F856}" destId="{FA7092E4-21F4-4709-9509-FE226ECF2B9F}" srcOrd="0" destOrd="3" presId="urn:microsoft.com/office/officeart/2005/8/layout/hList1"/>
    <dgm:cxn modelId="{E272D3FB-BD77-42B8-992C-F14637A05AEC}" type="presOf" srcId="{E418187C-F620-4667-915B-6A0333D1CF87}" destId="{6A60EC55-5602-44BE-9171-CF425F6BBCD9}" srcOrd="0" destOrd="0" presId="urn:microsoft.com/office/officeart/2005/8/layout/hList1"/>
    <dgm:cxn modelId="{6E70171E-ADA6-45ED-BF48-FF134979C553}" type="presParOf" srcId="{9FC8F3B4-1719-4149-858E-B3F78929E356}" destId="{BFDCB986-564E-4693-BA47-C2BCF84C0F0E}" srcOrd="0" destOrd="0" presId="urn:microsoft.com/office/officeart/2005/8/layout/hList1"/>
    <dgm:cxn modelId="{55FE3FA1-8FC3-4F2E-AA81-380DCE01FE50}" type="presParOf" srcId="{BFDCB986-564E-4693-BA47-C2BCF84C0F0E}" destId="{781E1981-8C10-4357-81DB-9A90E9084EC8}" srcOrd="0" destOrd="0" presId="urn:microsoft.com/office/officeart/2005/8/layout/hList1"/>
    <dgm:cxn modelId="{D38EDACB-127E-4966-9531-0E8E2914C804}" type="presParOf" srcId="{BFDCB986-564E-4693-BA47-C2BCF84C0F0E}" destId="{7B3CF684-0803-44FD-AADE-A227EA9BAB86}" srcOrd="1" destOrd="0" presId="urn:microsoft.com/office/officeart/2005/8/layout/hList1"/>
    <dgm:cxn modelId="{68402F51-F8CC-45C1-9B6C-080FBA179AA9}" type="presParOf" srcId="{9FC8F3B4-1719-4149-858E-B3F78929E356}" destId="{5D89C73B-BEAF-4E26-8E89-EB036CE3D2AF}" srcOrd="1" destOrd="0" presId="urn:microsoft.com/office/officeart/2005/8/layout/hList1"/>
    <dgm:cxn modelId="{1D5B53E6-7B34-4647-9495-1C411B0A4D33}" type="presParOf" srcId="{9FC8F3B4-1719-4149-858E-B3F78929E356}" destId="{7CA654B6-BF3C-4B44-B94B-FF67A01FE6C7}" srcOrd="2" destOrd="0" presId="urn:microsoft.com/office/officeart/2005/8/layout/hList1"/>
    <dgm:cxn modelId="{820DFC3D-49A6-4713-A49D-2F89E1C7DA57}" type="presParOf" srcId="{7CA654B6-BF3C-4B44-B94B-FF67A01FE6C7}" destId="{CFC3AD21-6DDA-42CA-9CF3-4715CABB386D}" srcOrd="0" destOrd="0" presId="urn:microsoft.com/office/officeart/2005/8/layout/hList1"/>
    <dgm:cxn modelId="{FF72EE3F-8215-4AD9-B73B-DD7FCB9CAD2F}" type="presParOf" srcId="{7CA654B6-BF3C-4B44-B94B-FF67A01FE6C7}" destId="{0198CBFA-16AD-4009-BF8D-90C4A49BBAA0}" srcOrd="1" destOrd="0" presId="urn:microsoft.com/office/officeart/2005/8/layout/hList1"/>
    <dgm:cxn modelId="{12E2FFEC-086D-4DD1-97D9-46DDF1C71ECB}" type="presParOf" srcId="{9FC8F3B4-1719-4149-858E-B3F78929E356}" destId="{753AD2D8-77AD-44AD-A5B9-2E4BC414C0E0}" srcOrd="3" destOrd="0" presId="urn:microsoft.com/office/officeart/2005/8/layout/hList1"/>
    <dgm:cxn modelId="{BB66FF70-0C15-4F21-BE5E-BCBA11DD3EF9}" type="presParOf" srcId="{9FC8F3B4-1719-4149-858E-B3F78929E356}" destId="{F9FC9DBD-D939-46A5-A3D2-15F85A64F29A}" srcOrd="4" destOrd="0" presId="urn:microsoft.com/office/officeart/2005/8/layout/hList1"/>
    <dgm:cxn modelId="{B8F3A444-31EC-4DDD-8F89-86566090E5F3}" type="presParOf" srcId="{F9FC9DBD-D939-46A5-A3D2-15F85A64F29A}" destId="{6A60EC55-5602-44BE-9171-CF425F6BBCD9}" srcOrd="0" destOrd="0" presId="urn:microsoft.com/office/officeart/2005/8/layout/hList1"/>
    <dgm:cxn modelId="{5B885094-F98B-4164-87E5-2E45FA0A1FF9}" type="presParOf" srcId="{F9FC9DBD-D939-46A5-A3D2-15F85A64F29A}" destId="{2455892A-3C95-4DFB-9CD3-DFCEA0D1456E}" srcOrd="1" destOrd="0" presId="urn:microsoft.com/office/officeart/2005/8/layout/hList1"/>
    <dgm:cxn modelId="{8F044E1C-AAD7-471E-9D7E-1E1F0D3C14E8}" type="presParOf" srcId="{9FC8F3B4-1719-4149-858E-B3F78929E356}" destId="{0DA54D1D-8831-4167-BE59-2D68EF3F646E}" srcOrd="5" destOrd="0" presId="urn:microsoft.com/office/officeart/2005/8/layout/hList1"/>
    <dgm:cxn modelId="{CDE7E4FD-9B5F-4A99-A240-A32B1CF78A73}" type="presParOf" srcId="{9FC8F3B4-1719-4149-858E-B3F78929E356}" destId="{FF89CA6F-C8AC-461B-A6DE-64F132AF7E3A}" srcOrd="6" destOrd="0" presId="urn:microsoft.com/office/officeart/2005/8/layout/hList1"/>
    <dgm:cxn modelId="{4C00EE4B-BF77-42B6-8A1E-FCCB11AE45F7}" type="presParOf" srcId="{FF89CA6F-C8AC-461B-A6DE-64F132AF7E3A}" destId="{1F8CC2A7-BE24-449A-8C86-EF7FF087E8AF}" srcOrd="0" destOrd="0" presId="urn:microsoft.com/office/officeart/2005/8/layout/hList1"/>
    <dgm:cxn modelId="{E37A6647-C104-43C2-B734-38C73E1C23AF}" type="presParOf" srcId="{FF89CA6F-C8AC-461B-A6DE-64F132AF7E3A}" destId="{FA7092E4-21F4-4709-9509-FE226ECF2B9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CA1421-C802-455C-9377-B00F368E20E4}"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CA"/>
        </a:p>
      </dgm:t>
    </dgm:pt>
    <dgm:pt modelId="{011F672F-6CBC-4904-8EE5-93183584727E}">
      <dgm:prSet phldrT="[Text]" phldr="0" custT="1"/>
      <dgm:spPr>
        <a:solidFill>
          <a:srgbClr val="663795"/>
        </a:solidFill>
      </dgm:spPr>
      <dgm:t>
        <a:bodyPr/>
        <a:lstStyle/>
        <a:p>
          <a:r>
            <a:rPr lang="en-CA" sz="1800" b="1" dirty="0"/>
            <a:t>Cancer</a:t>
          </a:r>
        </a:p>
      </dgm:t>
    </dgm:pt>
    <dgm:pt modelId="{7367397C-47D1-4100-95D9-C696B118507B}" type="parTrans" cxnId="{B13CC0F4-9EA4-4778-9620-884C82794347}">
      <dgm:prSet/>
      <dgm:spPr/>
      <dgm:t>
        <a:bodyPr/>
        <a:lstStyle/>
        <a:p>
          <a:endParaRPr lang="en-CA"/>
        </a:p>
      </dgm:t>
    </dgm:pt>
    <dgm:pt modelId="{497647DB-2A58-4367-A1EE-238FBB4C0346}" type="sibTrans" cxnId="{B13CC0F4-9EA4-4778-9620-884C82794347}">
      <dgm:prSet/>
      <dgm:spPr/>
      <dgm:t>
        <a:bodyPr/>
        <a:lstStyle/>
        <a:p>
          <a:endParaRPr lang="en-CA"/>
        </a:p>
      </dgm:t>
    </dgm:pt>
    <dgm:pt modelId="{0222CA60-8ABB-474F-9651-C8E96BF771C4}">
      <dgm:prSet phldrT="[Text]" phldr="0"/>
      <dgm:spPr/>
      <dgm:t>
        <a:bodyPr/>
        <a:lstStyle/>
        <a:p>
          <a:r>
            <a:rPr lang="en-CA" dirty="0"/>
            <a:t>Cachexia</a:t>
          </a:r>
        </a:p>
      </dgm:t>
    </dgm:pt>
    <dgm:pt modelId="{0A098FD2-9146-41E5-890C-6CC4C02725A3}" type="parTrans" cxnId="{6A4082B5-7227-42DD-82F3-E80AF4D6BCB9}">
      <dgm:prSet/>
      <dgm:spPr/>
      <dgm:t>
        <a:bodyPr/>
        <a:lstStyle/>
        <a:p>
          <a:endParaRPr lang="en-CA"/>
        </a:p>
      </dgm:t>
    </dgm:pt>
    <dgm:pt modelId="{51DECD50-3CB2-4E77-99F3-874E37095B0D}" type="sibTrans" cxnId="{6A4082B5-7227-42DD-82F3-E80AF4D6BCB9}">
      <dgm:prSet/>
      <dgm:spPr/>
      <dgm:t>
        <a:bodyPr/>
        <a:lstStyle/>
        <a:p>
          <a:endParaRPr lang="en-CA"/>
        </a:p>
      </dgm:t>
    </dgm:pt>
    <dgm:pt modelId="{5633F1E2-0B55-4BA2-A197-D89404E135E7}">
      <dgm:prSet phldrT="[Text]" phldr="0" custT="1"/>
      <dgm:spPr>
        <a:solidFill>
          <a:srgbClr val="663795"/>
        </a:solidFill>
      </dgm:spPr>
      <dgm:t>
        <a:bodyPr/>
        <a:lstStyle/>
        <a:p>
          <a:r>
            <a:rPr lang="en-CA" sz="1800" b="1" dirty="0"/>
            <a:t>Immunity</a:t>
          </a:r>
        </a:p>
      </dgm:t>
    </dgm:pt>
    <dgm:pt modelId="{F7F5EE01-3B5F-4C08-961C-06C17EDE8093}" type="parTrans" cxnId="{45C9B3F2-5884-48BF-9A25-D44DAADC95A8}">
      <dgm:prSet/>
      <dgm:spPr/>
      <dgm:t>
        <a:bodyPr/>
        <a:lstStyle/>
        <a:p>
          <a:endParaRPr lang="en-CA"/>
        </a:p>
      </dgm:t>
    </dgm:pt>
    <dgm:pt modelId="{90F5BFE4-432A-456B-9654-492927B74E3A}" type="sibTrans" cxnId="{45C9B3F2-5884-48BF-9A25-D44DAADC95A8}">
      <dgm:prSet/>
      <dgm:spPr/>
      <dgm:t>
        <a:bodyPr/>
        <a:lstStyle/>
        <a:p>
          <a:endParaRPr lang="en-CA"/>
        </a:p>
      </dgm:t>
    </dgm:pt>
    <dgm:pt modelId="{2A92C1CF-2294-4CC4-AF7A-B18DD70C961B}">
      <dgm:prSet phldrT="[Text]" phldr="0"/>
      <dgm:spPr/>
      <dgm:t>
        <a:bodyPr/>
        <a:lstStyle/>
        <a:p>
          <a:r>
            <a:rPr lang="en-CA" dirty="0"/>
            <a:t>Allergic Rhinitis</a:t>
          </a:r>
        </a:p>
      </dgm:t>
    </dgm:pt>
    <dgm:pt modelId="{AAC36290-C5AC-40EE-BB58-FDB25341737E}" type="parTrans" cxnId="{A11BB482-BC0E-4201-8E12-6B4E313277D1}">
      <dgm:prSet/>
      <dgm:spPr/>
      <dgm:t>
        <a:bodyPr/>
        <a:lstStyle/>
        <a:p>
          <a:endParaRPr lang="en-CA"/>
        </a:p>
      </dgm:t>
    </dgm:pt>
    <dgm:pt modelId="{09F5E6A7-5B17-4FDF-8DBB-921E931C45B0}" type="sibTrans" cxnId="{A11BB482-BC0E-4201-8E12-6B4E313277D1}">
      <dgm:prSet/>
      <dgm:spPr/>
      <dgm:t>
        <a:bodyPr/>
        <a:lstStyle/>
        <a:p>
          <a:endParaRPr lang="en-CA"/>
        </a:p>
      </dgm:t>
    </dgm:pt>
    <dgm:pt modelId="{E418187C-F620-4667-915B-6A0333D1CF87}">
      <dgm:prSet phldrT="[Text]" phldr="0" custT="1"/>
      <dgm:spPr>
        <a:solidFill>
          <a:srgbClr val="663795"/>
        </a:solidFill>
      </dgm:spPr>
      <dgm:t>
        <a:bodyPr/>
        <a:lstStyle/>
        <a:p>
          <a:r>
            <a:rPr lang="en-CA" sz="1800" b="1" dirty="0"/>
            <a:t>Skin</a:t>
          </a:r>
        </a:p>
      </dgm:t>
    </dgm:pt>
    <dgm:pt modelId="{8C74B61A-4D28-4EDE-8D19-D08BC0E3566E}" type="parTrans" cxnId="{CDB285B6-1DF5-4AC6-A110-6734953DF099}">
      <dgm:prSet/>
      <dgm:spPr/>
      <dgm:t>
        <a:bodyPr/>
        <a:lstStyle/>
        <a:p>
          <a:endParaRPr lang="en-CA"/>
        </a:p>
      </dgm:t>
    </dgm:pt>
    <dgm:pt modelId="{6511BA9D-FC06-4F7C-AF2F-D2D29AE963FA}" type="sibTrans" cxnId="{CDB285B6-1DF5-4AC6-A110-6734953DF099}">
      <dgm:prSet/>
      <dgm:spPr/>
      <dgm:t>
        <a:bodyPr/>
        <a:lstStyle/>
        <a:p>
          <a:endParaRPr lang="en-CA"/>
        </a:p>
      </dgm:t>
    </dgm:pt>
    <dgm:pt modelId="{6503B1C4-E178-4C59-948A-4B4CD2CE38FA}">
      <dgm:prSet phldrT="[Text]" phldr="0"/>
      <dgm:spPr/>
      <dgm:t>
        <a:bodyPr/>
        <a:lstStyle/>
        <a:p>
          <a:r>
            <a:rPr lang="en-CA" dirty="0"/>
            <a:t>Atopic Dermatitis</a:t>
          </a:r>
        </a:p>
      </dgm:t>
    </dgm:pt>
    <dgm:pt modelId="{81944699-7146-403D-AEFC-036BE2019B0A}" type="parTrans" cxnId="{D8EA8097-4577-40F3-9C75-EAECB884D985}">
      <dgm:prSet/>
      <dgm:spPr/>
      <dgm:t>
        <a:bodyPr/>
        <a:lstStyle/>
        <a:p>
          <a:endParaRPr lang="en-CA"/>
        </a:p>
      </dgm:t>
    </dgm:pt>
    <dgm:pt modelId="{4B62D0A5-41A7-4B49-AA1D-24532580FBC5}" type="sibTrans" cxnId="{D8EA8097-4577-40F3-9C75-EAECB884D985}">
      <dgm:prSet/>
      <dgm:spPr/>
      <dgm:t>
        <a:bodyPr/>
        <a:lstStyle/>
        <a:p>
          <a:endParaRPr lang="en-CA"/>
        </a:p>
      </dgm:t>
    </dgm:pt>
    <dgm:pt modelId="{A1A480FA-CED7-4BCF-A618-B847014F8C36}">
      <dgm:prSet phldrT="[Text]" phldr="0" custT="1"/>
      <dgm:spPr>
        <a:solidFill>
          <a:srgbClr val="663795"/>
        </a:solidFill>
      </dgm:spPr>
      <dgm:t>
        <a:bodyPr/>
        <a:lstStyle/>
        <a:p>
          <a:r>
            <a:rPr lang="en-CA" sz="1800" b="1" dirty="0"/>
            <a:t>Women’s Health</a:t>
          </a:r>
        </a:p>
      </dgm:t>
    </dgm:pt>
    <dgm:pt modelId="{494892B7-1797-48BD-A7E7-7E385C84F007}" type="parTrans" cxnId="{9CFBBE4D-CB6C-4EEF-A672-1DA51E547E76}">
      <dgm:prSet/>
      <dgm:spPr/>
      <dgm:t>
        <a:bodyPr/>
        <a:lstStyle/>
        <a:p>
          <a:endParaRPr lang="en-CA"/>
        </a:p>
      </dgm:t>
    </dgm:pt>
    <dgm:pt modelId="{F08BCA82-F956-45E0-9A60-D59BF9B8AD9D}" type="sibTrans" cxnId="{9CFBBE4D-CB6C-4EEF-A672-1DA51E547E76}">
      <dgm:prSet/>
      <dgm:spPr/>
      <dgm:t>
        <a:bodyPr/>
        <a:lstStyle/>
        <a:p>
          <a:endParaRPr lang="en-CA"/>
        </a:p>
      </dgm:t>
    </dgm:pt>
    <dgm:pt modelId="{2007CA9B-93AD-4BDA-A5E6-FA4215A7BDF1}">
      <dgm:prSet phldrT="[Text]" phldr="0"/>
      <dgm:spPr/>
      <dgm:t>
        <a:bodyPr/>
        <a:lstStyle/>
        <a:p>
          <a:r>
            <a:rPr lang="en-CA" dirty="0"/>
            <a:t>PCOS</a:t>
          </a:r>
        </a:p>
      </dgm:t>
    </dgm:pt>
    <dgm:pt modelId="{D8D34A78-AB7E-4348-A032-05ECE428C795}" type="parTrans" cxnId="{A9479390-B81A-4BE5-95DC-6E60E8FC2CEE}">
      <dgm:prSet/>
      <dgm:spPr/>
      <dgm:t>
        <a:bodyPr/>
        <a:lstStyle/>
        <a:p>
          <a:endParaRPr lang="en-CA"/>
        </a:p>
      </dgm:t>
    </dgm:pt>
    <dgm:pt modelId="{6325F387-18F6-4A8C-B6EB-BF71358A66F7}" type="sibTrans" cxnId="{A9479390-B81A-4BE5-95DC-6E60E8FC2CEE}">
      <dgm:prSet/>
      <dgm:spPr/>
      <dgm:t>
        <a:bodyPr/>
        <a:lstStyle/>
        <a:p>
          <a:endParaRPr lang="en-CA"/>
        </a:p>
      </dgm:t>
    </dgm:pt>
    <dgm:pt modelId="{48A3DA62-E599-4826-9D08-8B5FD8344E7B}">
      <dgm:prSet phldrT="[Text]" phldr="0"/>
      <dgm:spPr/>
      <dgm:t>
        <a:bodyPr/>
        <a:lstStyle/>
        <a:p>
          <a:r>
            <a:rPr lang="en-CA" dirty="0"/>
            <a:t>Xerosis cutis</a:t>
          </a:r>
        </a:p>
      </dgm:t>
    </dgm:pt>
    <dgm:pt modelId="{1179287A-5C3D-4A16-BAA5-CCE777157B2A}" type="parTrans" cxnId="{520EE27A-72D2-498E-B840-8B7269F9576A}">
      <dgm:prSet/>
      <dgm:spPr/>
      <dgm:t>
        <a:bodyPr/>
        <a:lstStyle/>
        <a:p>
          <a:endParaRPr lang="en-CA"/>
        </a:p>
      </dgm:t>
    </dgm:pt>
    <dgm:pt modelId="{5766A5A2-34BA-4D2B-966C-C9FF590D7E96}" type="sibTrans" cxnId="{520EE27A-72D2-498E-B840-8B7269F9576A}">
      <dgm:prSet/>
      <dgm:spPr/>
      <dgm:t>
        <a:bodyPr/>
        <a:lstStyle/>
        <a:p>
          <a:endParaRPr lang="en-CA"/>
        </a:p>
      </dgm:t>
    </dgm:pt>
    <dgm:pt modelId="{8679DE9A-4D7F-4466-A461-BBF546BE6671}">
      <dgm:prSet phldrT="[Text]" phldr="0"/>
      <dgm:spPr/>
      <dgm:t>
        <a:bodyPr/>
        <a:lstStyle/>
        <a:p>
          <a:r>
            <a:rPr lang="en-CA" dirty="0"/>
            <a:t>Gastrointestinal Health</a:t>
          </a:r>
        </a:p>
      </dgm:t>
    </dgm:pt>
    <dgm:pt modelId="{EB7A2DA9-00F2-4716-B4B9-19C6764F6ADA}" type="parTrans" cxnId="{AEED9E86-2FC9-453A-ADF0-8A1335135A82}">
      <dgm:prSet/>
      <dgm:spPr/>
      <dgm:t>
        <a:bodyPr/>
        <a:lstStyle/>
        <a:p>
          <a:endParaRPr lang="en-CA"/>
        </a:p>
      </dgm:t>
    </dgm:pt>
    <dgm:pt modelId="{0ED3D1CF-7E83-46CD-8871-B8A8D0E671B0}" type="sibTrans" cxnId="{AEED9E86-2FC9-453A-ADF0-8A1335135A82}">
      <dgm:prSet/>
      <dgm:spPr/>
      <dgm:t>
        <a:bodyPr/>
        <a:lstStyle/>
        <a:p>
          <a:endParaRPr lang="en-CA"/>
        </a:p>
      </dgm:t>
    </dgm:pt>
    <dgm:pt modelId="{58BBA8C8-CD6A-4410-B294-B64CEEF6FA72}">
      <dgm:prSet phldrT="[Text]" phldr="0"/>
      <dgm:spPr/>
      <dgm:t>
        <a:bodyPr/>
        <a:lstStyle/>
        <a:p>
          <a:r>
            <a:rPr lang="en-CA" dirty="0"/>
            <a:t>Vaginal Candidiasis</a:t>
          </a:r>
        </a:p>
      </dgm:t>
    </dgm:pt>
    <dgm:pt modelId="{9C736BCE-002B-4052-AD9F-01DA5569FCEF}" type="parTrans" cxnId="{912B06A9-A114-427D-A046-121AF194145C}">
      <dgm:prSet/>
      <dgm:spPr/>
      <dgm:t>
        <a:bodyPr/>
        <a:lstStyle/>
        <a:p>
          <a:endParaRPr lang="en-CA"/>
        </a:p>
      </dgm:t>
    </dgm:pt>
    <dgm:pt modelId="{BEC9AE7C-2E61-4490-ADEC-5772B730FEF0}" type="sibTrans" cxnId="{912B06A9-A114-427D-A046-121AF194145C}">
      <dgm:prSet/>
      <dgm:spPr/>
      <dgm:t>
        <a:bodyPr/>
        <a:lstStyle/>
        <a:p>
          <a:endParaRPr lang="en-CA"/>
        </a:p>
      </dgm:t>
    </dgm:pt>
    <dgm:pt modelId="{64B32A06-AF56-4F2D-AE09-875324782D3B}">
      <dgm:prSet phldrT="[Text]" phldr="0"/>
      <dgm:spPr/>
      <dgm:t>
        <a:bodyPr/>
        <a:lstStyle/>
        <a:p>
          <a:r>
            <a:rPr lang="en-CA" dirty="0"/>
            <a:t>Melanoma Metastatic</a:t>
          </a:r>
        </a:p>
      </dgm:t>
    </dgm:pt>
    <dgm:pt modelId="{30C98CA2-7B63-4AEA-9C54-5C40986EC395}" type="parTrans" cxnId="{F0412AA8-D801-4BAE-B450-74FA0FC807E8}">
      <dgm:prSet/>
      <dgm:spPr/>
      <dgm:t>
        <a:bodyPr/>
        <a:lstStyle/>
        <a:p>
          <a:endParaRPr lang="en-CA"/>
        </a:p>
      </dgm:t>
    </dgm:pt>
    <dgm:pt modelId="{EA564F45-B952-4B47-9CA7-8A74A17909A2}" type="sibTrans" cxnId="{F0412AA8-D801-4BAE-B450-74FA0FC807E8}">
      <dgm:prSet/>
      <dgm:spPr/>
      <dgm:t>
        <a:bodyPr/>
        <a:lstStyle/>
        <a:p>
          <a:endParaRPr lang="en-CA"/>
        </a:p>
      </dgm:t>
    </dgm:pt>
    <dgm:pt modelId="{DA5F85F1-01D8-4DE2-997A-0EA804D67D49}">
      <dgm:prSet phldrT="[Text]" phldr="0"/>
      <dgm:spPr/>
      <dgm:t>
        <a:bodyPr/>
        <a:lstStyle/>
        <a:p>
          <a:r>
            <a:rPr lang="en-CA" dirty="0"/>
            <a:t>Colon Cancer Dysbiosis</a:t>
          </a:r>
        </a:p>
      </dgm:t>
    </dgm:pt>
    <dgm:pt modelId="{522604CE-5B7F-4CE2-A30F-66F7CB13F03E}" type="parTrans" cxnId="{9ED0C31C-D39A-41B2-9932-C11C8937D288}">
      <dgm:prSet/>
      <dgm:spPr/>
      <dgm:t>
        <a:bodyPr/>
        <a:lstStyle/>
        <a:p>
          <a:endParaRPr lang="en-CA"/>
        </a:p>
      </dgm:t>
    </dgm:pt>
    <dgm:pt modelId="{BF880E3E-ABEF-4C58-9E36-03275E58FF86}" type="sibTrans" cxnId="{9ED0C31C-D39A-41B2-9932-C11C8937D288}">
      <dgm:prSet/>
      <dgm:spPr/>
      <dgm:t>
        <a:bodyPr/>
        <a:lstStyle/>
        <a:p>
          <a:endParaRPr lang="en-CA"/>
        </a:p>
      </dgm:t>
    </dgm:pt>
    <dgm:pt modelId="{8092C6B5-A017-47F2-BF9F-B90724E68D24}">
      <dgm:prSet phldrT="[Text]" phldr="0"/>
      <dgm:spPr/>
      <dgm:t>
        <a:bodyPr/>
        <a:lstStyle/>
        <a:p>
          <a:r>
            <a:rPr lang="en-CA" dirty="0"/>
            <a:t>Wound Healing</a:t>
          </a:r>
        </a:p>
      </dgm:t>
    </dgm:pt>
    <dgm:pt modelId="{3675D288-725E-4B5B-A0C5-424486BE6105}" type="parTrans" cxnId="{CCED6DAC-AE85-40D3-83AA-C753A6A453A1}">
      <dgm:prSet/>
      <dgm:spPr/>
      <dgm:t>
        <a:bodyPr/>
        <a:lstStyle/>
        <a:p>
          <a:endParaRPr lang="en-CA"/>
        </a:p>
      </dgm:t>
    </dgm:pt>
    <dgm:pt modelId="{2F409BF3-35D7-41CC-A84A-53FDBB9F0C49}" type="sibTrans" cxnId="{CCED6DAC-AE85-40D3-83AA-C753A6A453A1}">
      <dgm:prSet/>
      <dgm:spPr/>
      <dgm:t>
        <a:bodyPr/>
        <a:lstStyle/>
        <a:p>
          <a:endParaRPr lang="en-CA"/>
        </a:p>
      </dgm:t>
    </dgm:pt>
    <dgm:pt modelId="{ACF3EA9B-000F-4E4F-9DA9-9BFA249AD617}">
      <dgm:prSet phldrT="[Text]" phldr="0"/>
      <dgm:spPr/>
      <dgm:t>
        <a:bodyPr/>
        <a:lstStyle/>
        <a:p>
          <a:r>
            <a:rPr lang="en-CA" dirty="0"/>
            <a:t>Atopic Dermatitis (CHILDREN)</a:t>
          </a:r>
        </a:p>
      </dgm:t>
    </dgm:pt>
    <dgm:pt modelId="{7489CD79-84ED-48A9-AD69-26F91BF0A80C}" type="parTrans" cxnId="{B34B5543-4637-4A40-BBC1-050160890BCC}">
      <dgm:prSet/>
      <dgm:spPr/>
      <dgm:t>
        <a:bodyPr/>
        <a:lstStyle/>
        <a:p>
          <a:endParaRPr lang="en-CA"/>
        </a:p>
      </dgm:t>
    </dgm:pt>
    <dgm:pt modelId="{A3BE8AB9-62AD-44A7-A931-150573D3C83D}" type="sibTrans" cxnId="{B34B5543-4637-4A40-BBC1-050160890BCC}">
      <dgm:prSet/>
      <dgm:spPr/>
      <dgm:t>
        <a:bodyPr/>
        <a:lstStyle/>
        <a:p>
          <a:endParaRPr lang="en-CA"/>
        </a:p>
      </dgm:t>
    </dgm:pt>
    <dgm:pt modelId="{03F5F51B-EEC5-4F3D-9B6F-651958A47DEF}">
      <dgm:prSet phldrT="[Text]" phldr="0" custT="1"/>
      <dgm:spPr>
        <a:solidFill>
          <a:srgbClr val="663795"/>
        </a:solidFill>
      </dgm:spPr>
      <dgm:t>
        <a:bodyPr/>
        <a:lstStyle/>
        <a:p>
          <a:r>
            <a:rPr lang="en-CA" sz="1800" b="1" dirty="0"/>
            <a:t>Exercise</a:t>
          </a:r>
        </a:p>
      </dgm:t>
    </dgm:pt>
    <dgm:pt modelId="{75725AA1-D001-4637-B4DF-A0894E961B21}" type="parTrans" cxnId="{98059C65-6FE1-42A1-A314-7C30475505A1}">
      <dgm:prSet/>
      <dgm:spPr/>
      <dgm:t>
        <a:bodyPr/>
        <a:lstStyle/>
        <a:p>
          <a:endParaRPr lang="en-CA"/>
        </a:p>
      </dgm:t>
    </dgm:pt>
    <dgm:pt modelId="{BA23D716-1302-4772-B70D-D6B63CC6AA12}" type="sibTrans" cxnId="{98059C65-6FE1-42A1-A314-7C30475505A1}">
      <dgm:prSet/>
      <dgm:spPr/>
      <dgm:t>
        <a:bodyPr/>
        <a:lstStyle/>
        <a:p>
          <a:endParaRPr lang="en-CA"/>
        </a:p>
      </dgm:t>
    </dgm:pt>
    <dgm:pt modelId="{BB1014DF-4D8C-4266-9B1F-49BF7E68BD86}">
      <dgm:prSet phldrT="[Text]" phldr="0"/>
      <dgm:spPr/>
      <dgm:t>
        <a:bodyPr/>
        <a:lstStyle/>
        <a:p>
          <a:r>
            <a:rPr lang="en-CA" dirty="0"/>
            <a:t>Oxidative Stress</a:t>
          </a:r>
        </a:p>
      </dgm:t>
    </dgm:pt>
    <dgm:pt modelId="{C9D6F102-086C-4E07-8F81-9AF7CCD4EE05}" type="parTrans" cxnId="{79DE38AB-4988-457A-903A-FAA8DC50C230}">
      <dgm:prSet/>
      <dgm:spPr/>
      <dgm:t>
        <a:bodyPr/>
        <a:lstStyle/>
        <a:p>
          <a:endParaRPr lang="en-CA"/>
        </a:p>
      </dgm:t>
    </dgm:pt>
    <dgm:pt modelId="{AC852AB2-8CC0-47EB-B9EA-2396E81C9BE6}" type="sibTrans" cxnId="{79DE38AB-4988-457A-903A-FAA8DC50C230}">
      <dgm:prSet/>
      <dgm:spPr/>
      <dgm:t>
        <a:bodyPr/>
        <a:lstStyle/>
        <a:p>
          <a:endParaRPr lang="en-CA"/>
        </a:p>
      </dgm:t>
    </dgm:pt>
    <dgm:pt modelId="{9FC8F3B4-1719-4149-858E-B3F78929E356}" type="pres">
      <dgm:prSet presAssocID="{34CA1421-C802-455C-9377-B00F368E20E4}" presName="Name0" presStyleCnt="0">
        <dgm:presLayoutVars>
          <dgm:dir/>
          <dgm:animLvl val="lvl"/>
          <dgm:resizeHandles val="exact"/>
        </dgm:presLayoutVars>
      </dgm:prSet>
      <dgm:spPr/>
    </dgm:pt>
    <dgm:pt modelId="{BFDCB986-564E-4693-BA47-C2BCF84C0F0E}" type="pres">
      <dgm:prSet presAssocID="{011F672F-6CBC-4904-8EE5-93183584727E}" presName="composite" presStyleCnt="0"/>
      <dgm:spPr/>
    </dgm:pt>
    <dgm:pt modelId="{781E1981-8C10-4357-81DB-9A90E9084EC8}" type="pres">
      <dgm:prSet presAssocID="{011F672F-6CBC-4904-8EE5-93183584727E}" presName="parTx" presStyleLbl="alignNode1" presStyleIdx="0" presStyleCnt="5" custScaleX="135516">
        <dgm:presLayoutVars>
          <dgm:chMax val="0"/>
          <dgm:chPref val="0"/>
          <dgm:bulletEnabled val="1"/>
        </dgm:presLayoutVars>
      </dgm:prSet>
      <dgm:spPr/>
    </dgm:pt>
    <dgm:pt modelId="{7B3CF684-0803-44FD-AADE-A227EA9BAB86}" type="pres">
      <dgm:prSet presAssocID="{011F672F-6CBC-4904-8EE5-93183584727E}" presName="desTx" presStyleLbl="alignAccFollowNode1" presStyleIdx="0" presStyleCnt="5" custScaleX="135516">
        <dgm:presLayoutVars>
          <dgm:bulletEnabled val="1"/>
        </dgm:presLayoutVars>
      </dgm:prSet>
      <dgm:spPr/>
    </dgm:pt>
    <dgm:pt modelId="{5D89C73B-BEAF-4E26-8E89-EB036CE3D2AF}" type="pres">
      <dgm:prSet presAssocID="{497647DB-2A58-4367-A1EE-238FBB4C0346}" presName="space" presStyleCnt="0"/>
      <dgm:spPr/>
    </dgm:pt>
    <dgm:pt modelId="{7CA654B6-BF3C-4B44-B94B-FF67A01FE6C7}" type="pres">
      <dgm:prSet presAssocID="{5633F1E2-0B55-4BA2-A197-D89404E135E7}" presName="composite" presStyleCnt="0"/>
      <dgm:spPr/>
    </dgm:pt>
    <dgm:pt modelId="{CFC3AD21-6DDA-42CA-9CF3-4715CABB386D}" type="pres">
      <dgm:prSet presAssocID="{5633F1E2-0B55-4BA2-A197-D89404E135E7}" presName="parTx" presStyleLbl="alignNode1" presStyleIdx="1" presStyleCnt="5" custScaleX="135516">
        <dgm:presLayoutVars>
          <dgm:chMax val="0"/>
          <dgm:chPref val="0"/>
          <dgm:bulletEnabled val="1"/>
        </dgm:presLayoutVars>
      </dgm:prSet>
      <dgm:spPr/>
    </dgm:pt>
    <dgm:pt modelId="{0198CBFA-16AD-4009-BF8D-90C4A49BBAA0}" type="pres">
      <dgm:prSet presAssocID="{5633F1E2-0B55-4BA2-A197-D89404E135E7}" presName="desTx" presStyleLbl="alignAccFollowNode1" presStyleIdx="1" presStyleCnt="5" custScaleX="135516">
        <dgm:presLayoutVars>
          <dgm:bulletEnabled val="1"/>
        </dgm:presLayoutVars>
      </dgm:prSet>
      <dgm:spPr/>
    </dgm:pt>
    <dgm:pt modelId="{753AD2D8-77AD-44AD-A5B9-2E4BC414C0E0}" type="pres">
      <dgm:prSet presAssocID="{90F5BFE4-432A-456B-9654-492927B74E3A}" presName="space" presStyleCnt="0"/>
      <dgm:spPr/>
    </dgm:pt>
    <dgm:pt modelId="{F9FC9DBD-D939-46A5-A3D2-15F85A64F29A}" type="pres">
      <dgm:prSet presAssocID="{E418187C-F620-4667-915B-6A0333D1CF87}" presName="composite" presStyleCnt="0"/>
      <dgm:spPr/>
    </dgm:pt>
    <dgm:pt modelId="{6A60EC55-5602-44BE-9171-CF425F6BBCD9}" type="pres">
      <dgm:prSet presAssocID="{E418187C-F620-4667-915B-6A0333D1CF87}" presName="parTx" presStyleLbl="alignNode1" presStyleIdx="2" presStyleCnt="5" custScaleX="135516">
        <dgm:presLayoutVars>
          <dgm:chMax val="0"/>
          <dgm:chPref val="0"/>
          <dgm:bulletEnabled val="1"/>
        </dgm:presLayoutVars>
      </dgm:prSet>
      <dgm:spPr/>
    </dgm:pt>
    <dgm:pt modelId="{2455892A-3C95-4DFB-9CD3-DFCEA0D1456E}" type="pres">
      <dgm:prSet presAssocID="{E418187C-F620-4667-915B-6A0333D1CF87}" presName="desTx" presStyleLbl="alignAccFollowNode1" presStyleIdx="2" presStyleCnt="5" custScaleX="135516">
        <dgm:presLayoutVars>
          <dgm:bulletEnabled val="1"/>
        </dgm:presLayoutVars>
      </dgm:prSet>
      <dgm:spPr/>
    </dgm:pt>
    <dgm:pt modelId="{0DA54D1D-8831-4167-BE59-2D68EF3F646E}" type="pres">
      <dgm:prSet presAssocID="{6511BA9D-FC06-4F7C-AF2F-D2D29AE963FA}" presName="space" presStyleCnt="0"/>
      <dgm:spPr/>
    </dgm:pt>
    <dgm:pt modelId="{FF89CA6F-C8AC-461B-A6DE-64F132AF7E3A}" type="pres">
      <dgm:prSet presAssocID="{A1A480FA-CED7-4BCF-A618-B847014F8C36}" presName="composite" presStyleCnt="0"/>
      <dgm:spPr/>
    </dgm:pt>
    <dgm:pt modelId="{1F8CC2A7-BE24-449A-8C86-EF7FF087E8AF}" type="pres">
      <dgm:prSet presAssocID="{A1A480FA-CED7-4BCF-A618-B847014F8C36}" presName="parTx" presStyleLbl="alignNode1" presStyleIdx="3" presStyleCnt="5" custScaleX="135516">
        <dgm:presLayoutVars>
          <dgm:chMax val="0"/>
          <dgm:chPref val="0"/>
          <dgm:bulletEnabled val="1"/>
        </dgm:presLayoutVars>
      </dgm:prSet>
      <dgm:spPr/>
    </dgm:pt>
    <dgm:pt modelId="{FA7092E4-21F4-4709-9509-FE226ECF2B9F}" type="pres">
      <dgm:prSet presAssocID="{A1A480FA-CED7-4BCF-A618-B847014F8C36}" presName="desTx" presStyleLbl="alignAccFollowNode1" presStyleIdx="3" presStyleCnt="5" custScaleX="135516">
        <dgm:presLayoutVars>
          <dgm:bulletEnabled val="1"/>
        </dgm:presLayoutVars>
      </dgm:prSet>
      <dgm:spPr/>
    </dgm:pt>
    <dgm:pt modelId="{2DE3951C-A59C-440D-8ECB-35D4F2A0B91F}" type="pres">
      <dgm:prSet presAssocID="{F08BCA82-F956-45E0-9A60-D59BF9B8AD9D}" presName="space" presStyleCnt="0"/>
      <dgm:spPr/>
    </dgm:pt>
    <dgm:pt modelId="{DF0369D3-D4B9-4EB3-A7C2-8D776E70E4BA}" type="pres">
      <dgm:prSet presAssocID="{03F5F51B-EEC5-4F3D-9B6F-651958A47DEF}" presName="composite" presStyleCnt="0"/>
      <dgm:spPr/>
    </dgm:pt>
    <dgm:pt modelId="{89A5D000-9747-4EBC-AEEE-CC1161BCFCC4}" type="pres">
      <dgm:prSet presAssocID="{03F5F51B-EEC5-4F3D-9B6F-651958A47DEF}" presName="parTx" presStyleLbl="alignNode1" presStyleIdx="4" presStyleCnt="5" custScaleX="135516">
        <dgm:presLayoutVars>
          <dgm:chMax val="0"/>
          <dgm:chPref val="0"/>
          <dgm:bulletEnabled val="1"/>
        </dgm:presLayoutVars>
      </dgm:prSet>
      <dgm:spPr/>
    </dgm:pt>
    <dgm:pt modelId="{AD26DE8D-0A2C-4D24-B467-C81E67EE6A75}" type="pres">
      <dgm:prSet presAssocID="{03F5F51B-EEC5-4F3D-9B6F-651958A47DEF}" presName="desTx" presStyleLbl="alignAccFollowNode1" presStyleIdx="4" presStyleCnt="5" custScaleX="135516">
        <dgm:presLayoutVars>
          <dgm:bulletEnabled val="1"/>
        </dgm:presLayoutVars>
      </dgm:prSet>
      <dgm:spPr/>
    </dgm:pt>
  </dgm:ptLst>
  <dgm:cxnLst>
    <dgm:cxn modelId="{9ED0C31C-D39A-41B2-9932-C11C8937D288}" srcId="{011F672F-6CBC-4904-8EE5-93183584727E}" destId="{DA5F85F1-01D8-4DE2-997A-0EA804D67D49}" srcOrd="2" destOrd="0" parTransId="{522604CE-5B7F-4CE2-A30F-66F7CB13F03E}" sibTransId="{BF880E3E-ABEF-4C58-9E36-03275E58FF86}"/>
    <dgm:cxn modelId="{FBD60822-5E6B-4DF1-AF12-B1C93F2BC214}" type="presOf" srcId="{2007CA9B-93AD-4BDA-A5E6-FA4215A7BDF1}" destId="{FA7092E4-21F4-4709-9509-FE226ECF2B9F}" srcOrd="0" destOrd="0" presId="urn:microsoft.com/office/officeart/2005/8/layout/hList1"/>
    <dgm:cxn modelId="{0AC84032-7D6B-4EDA-9AA5-236B38E2D0DF}" type="presOf" srcId="{8092C6B5-A017-47F2-BF9F-B90724E68D24}" destId="{2455892A-3C95-4DFB-9CD3-DFCEA0D1456E}" srcOrd="0" destOrd="2" presId="urn:microsoft.com/office/officeart/2005/8/layout/hList1"/>
    <dgm:cxn modelId="{40B5B733-4C46-4A7C-99FD-6015A14C9E6A}" type="presOf" srcId="{03F5F51B-EEC5-4F3D-9B6F-651958A47DEF}" destId="{89A5D000-9747-4EBC-AEEE-CC1161BCFCC4}" srcOrd="0" destOrd="0" presId="urn:microsoft.com/office/officeart/2005/8/layout/hList1"/>
    <dgm:cxn modelId="{2982EF33-5853-4092-A441-FA2052097A6B}" type="presOf" srcId="{E418187C-F620-4667-915B-6A0333D1CF87}" destId="{6A60EC55-5602-44BE-9171-CF425F6BBCD9}" srcOrd="0" destOrd="0" presId="urn:microsoft.com/office/officeart/2005/8/layout/hList1"/>
    <dgm:cxn modelId="{5ABE7B41-3D3A-4882-A940-0D4F9260D1CC}" type="presOf" srcId="{34CA1421-C802-455C-9377-B00F368E20E4}" destId="{9FC8F3B4-1719-4149-858E-B3F78929E356}" srcOrd="0" destOrd="0" presId="urn:microsoft.com/office/officeart/2005/8/layout/hList1"/>
    <dgm:cxn modelId="{B34B5543-4637-4A40-BBC1-050160890BCC}" srcId="{E418187C-F620-4667-915B-6A0333D1CF87}" destId="{ACF3EA9B-000F-4E4F-9DA9-9BFA249AD617}" srcOrd="3" destOrd="0" parTransId="{7489CD79-84ED-48A9-AD69-26F91BF0A80C}" sibTransId="{A3BE8AB9-62AD-44A7-A931-150573D3C83D}"/>
    <dgm:cxn modelId="{98059C65-6FE1-42A1-A314-7C30475505A1}" srcId="{34CA1421-C802-455C-9377-B00F368E20E4}" destId="{03F5F51B-EEC5-4F3D-9B6F-651958A47DEF}" srcOrd="4" destOrd="0" parTransId="{75725AA1-D001-4637-B4DF-A0894E961B21}" sibTransId="{BA23D716-1302-4772-B70D-D6B63CC6AA12}"/>
    <dgm:cxn modelId="{B1F67246-E90C-4A47-8D85-EBBFEC6CEC9A}" type="presOf" srcId="{0222CA60-8ABB-474F-9651-C8E96BF771C4}" destId="{7B3CF684-0803-44FD-AADE-A227EA9BAB86}" srcOrd="0" destOrd="0" presId="urn:microsoft.com/office/officeart/2005/8/layout/hList1"/>
    <dgm:cxn modelId="{6F7E414D-3887-44CC-B6F3-37028A1BFACF}" type="presOf" srcId="{011F672F-6CBC-4904-8EE5-93183584727E}" destId="{781E1981-8C10-4357-81DB-9A90E9084EC8}" srcOrd="0" destOrd="0" presId="urn:microsoft.com/office/officeart/2005/8/layout/hList1"/>
    <dgm:cxn modelId="{9CFBBE4D-CB6C-4EEF-A672-1DA51E547E76}" srcId="{34CA1421-C802-455C-9377-B00F368E20E4}" destId="{A1A480FA-CED7-4BCF-A618-B847014F8C36}" srcOrd="3" destOrd="0" parTransId="{494892B7-1797-48BD-A7E7-7E385C84F007}" sibTransId="{F08BCA82-F956-45E0-9A60-D59BF9B8AD9D}"/>
    <dgm:cxn modelId="{A8951952-C381-4E46-A9A1-062785DB0519}" type="presOf" srcId="{ACF3EA9B-000F-4E4F-9DA9-9BFA249AD617}" destId="{2455892A-3C95-4DFB-9CD3-DFCEA0D1456E}" srcOrd="0" destOrd="3" presId="urn:microsoft.com/office/officeart/2005/8/layout/hList1"/>
    <dgm:cxn modelId="{2FEDF553-2ED8-48EB-B2B0-BCE324A44D8C}" type="presOf" srcId="{58BBA8C8-CD6A-4410-B294-B64CEEF6FA72}" destId="{FA7092E4-21F4-4709-9509-FE226ECF2B9F}" srcOrd="0" destOrd="2" presId="urn:microsoft.com/office/officeart/2005/8/layout/hList1"/>
    <dgm:cxn modelId="{9E660E5A-EA5D-4444-AB9A-03C313DCFBB3}" type="presOf" srcId="{DA5F85F1-01D8-4DE2-997A-0EA804D67D49}" destId="{7B3CF684-0803-44FD-AADE-A227EA9BAB86}" srcOrd="0" destOrd="2" presId="urn:microsoft.com/office/officeart/2005/8/layout/hList1"/>
    <dgm:cxn modelId="{520EE27A-72D2-498E-B840-8B7269F9576A}" srcId="{E418187C-F620-4667-915B-6A0333D1CF87}" destId="{48A3DA62-E599-4826-9D08-8B5FD8344E7B}" srcOrd="1" destOrd="0" parTransId="{1179287A-5C3D-4A16-BAA5-CCE777157B2A}" sibTransId="{5766A5A2-34BA-4D2B-966C-C9FF590D7E96}"/>
    <dgm:cxn modelId="{E13AA27F-D3C9-47A7-A3E9-297988A9A075}" type="presOf" srcId="{8679DE9A-4D7F-4466-A461-BBF546BE6671}" destId="{FA7092E4-21F4-4709-9509-FE226ECF2B9F}" srcOrd="0" destOrd="1" presId="urn:microsoft.com/office/officeart/2005/8/layout/hList1"/>
    <dgm:cxn modelId="{A11BB482-BC0E-4201-8E12-6B4E313277D1}" srcId="{5633F1E2-0B55-4BA2-A197-D89404E135E7}" destId="{2A92C1CF-2294-4CC4-AF7A-B18DD70C961B}" srcOrd="0" destOrd="0" parTransId="{AAC36290-C5AC-40EE-BB58-FDB25341737E}" sibTransId="{09F5E6A7-5B17-4FDF-8DBB-921E931C45B0}"/>
    <dgm:cxn modelId="{AEED9E86-2FC9-453A-ADF0-8A1335135A82}" srcId="{A1A480FA-CED7-4BCF-A618-B847014F8C36}" destId="{8679DE9A-4D7F-4466-A461-BBF546BE6671}" srcOrd="1" destOrd="0" parTransId="{EB7A2DA9-00F2-4716-B4B9-19C6764F6ADA}" sibTransId="{0ED3D1CF-7E83-46CD-8871-B8A8D0E671B0}"/>
    <dgm:cxn modelId="{A9479390-B81A-4BE5-95DC-6E60E8FC2CEE}" srcId="{A1A480FA-CED7-4BCF-A618-B847014F8C36}" destId="{2007CA9B-93AD-4BDA-A5E6-FA4215A7BDF1}" srcOrd="0" destOrd="0" parTransId="{D8D34A78-AB7E-4348-A032-05ECE428C795}" sibTransId="{6325F387-18F6-4A8C-B6EB-BF71358A66F7}"/>
    <dgm:cxn modelId="{D8EA8097-4577-40F3-9C75-EAECB884D985}" srcId="{E418187C-F620-4667-915B-6A0333D1CF87}" destId="{6503B1C4-E178-4C59-948A-4B4CD2CE38FA}" srcOrd="0" destOrd="0" parTransId="{81944699-7146-403D-AEFC-036BE2019B0A}" sibTransId="{4B62D0A5-41A7-4B49-AA1D-24532580FBC5}"/>
    <dgm:cxn modelId="{3994979A-C775-42EA-9626-2CFC21A0CD14}" type="presOf" srcId="{6503B1C4-E178-4C59-948A-4B4CD2CE38FA}" destId="{2455892A-3C95-4DFB-9CD3-DFCEA0D1456E}" srcOrd="0" destOrd="0" presId="urn:microsoft.com/office/officeart/2005/8/layout/hList1"/>
    <dgm:cxn modelId="{C3D4D59E-D9D4-4A40-8D68-EDB7A7CA4E4F}" type="presOf" srcId="{5633F1E2-0B55-4BA2-A197-D89404E135E7}" destId="{CFC3AD21-6DDA-42CA-9CF3-4715CABB386D}" srcOrd="0" destOrd="0" presId="urn:microsoft.com/office/officeart/2005/8/layout/hList1"/>
    <dgm:cxn modelId="{F0412AA8-D801-4BAE-B450-74FA0FC807E8}" srcId="{011F672F-6CBC-4904-8EE5-93183584727E}" destId="{64B32A06-AF56-4F2D-AE09-875324782D3B}" srcOrd="1" destOrd="0" parTransId="{30C98CA2-7B63-4AEA-9C54-5C40986EC395}" sibTransId="{EA564F45-B952-4B47-9CA7-8A74A17909A2}"/>
    <dgm:cxn modelId="{912B06A9-A114-427D-A046-121AF194145C}" srcId="{A1A480FA-CED7-4BCF-A618-B847014F8C36}" destId="{58BBA8C8-CD6A-4410-B294-B64CEEF6FA72}" srcOrd="2" destOrd="0" parTransId="{9C736BCE-002B-4052-AD9F-01DA5569FCEF}" sibTransId="{BEC9AE7C-2E61-4490-ADEC-5772B730FEF0}"/>
    <dgm:cxn modelId="{431DECA9-7F35-43E3-BF16-52F902144ECA}" type="presOf" srcId="{A1A480FA-CED7-4BCF-A618-B847014F8C36}" destId="{1F8CC2A7-BE24-449A-8C86-EF7FF087E8AF}" srcOrd="0" destOrd="0" presId="urn:microsoft.com/office/officeart/2005/8/layout/hList1"/>
    <dgm:cxn modelId="{79DE38AB-4988-457A-903A-FAA8DC50C230}" srcId="{03F5F51B-EEC5-4F3D-9B6F-651958A47DEF}" destId="{BB1014DF-4D8C-4266-9B1F-49BF7E68BD86}" srcOrd="0" destOrd="0" parTransId="{C9D6F102-086C-4E07-8F81-9AF7CCD4EE05}" sibTransId="{AC852AB2-8CC0-47EB-B9EA-2396E81C9BE6}"/>
    <dgm:cxn modelId="{CCED6DAC-AE85-40D3-83AA-C753A6A453A1}" srcId="{E418187C-F620-4667-915B-6A0333D1CF87}" destId="{8092C6B5-A017-47F2-BF9F-B90724E68D24}" srcOrd="2" destOrd="0" parTransId="{3675D288-725E-4B5B-A0C5-424486BE6105}" sibTransId="{2F409BF3-35D7-41CC-A84A-53FDBB9F0C49}"/>
    <dgm:cxn modelId="{6A4082B5-7227-42DD-82F3-E80AF4D6BCB9}" srcId="{011F672F-6CBC-4904-8EE5-93183584727E}" destId="{0222CA60-8ABB-474F-9651-C8E96BF771C4}" srcOrd="0" destOrd="0" parTransId="{0A098FD2-9146-41E5-890C-6CC4C02725A3}" sibTransId="{51DECD50-3CB2-4E77-99F3-874E37095B0D}"/>
    <dgm:cxn modelId="{CDB285B6-1DF5-4AC6-A110-6734953DF099}" srcId="{34CA1421-C802-455C-9377-B00F368E20E4}" destId="{E418187C-F620-4667-915B-6A0333D1CF87}" srcOrd="2" destOrd="0" parTransId="{8C74B61A-4D28-4EDE-8D19-D08BC0E3566E}" sibTransId="{6511BA9D-FC06-4F7C-AF2F-D2D29AE963FA}"/>
    <dgm:cxn modelId="{3C1EB9CB-262F-4246-9B2B-D0027376F561}" type="presOf" srcId="{BB1014DF-4D8C-4266-9B1F-49BF7E68BD86}" destId="{AD26DE8D-0A2C-4D24-B467-C81E67EE6A75}" srcOrd="0" destOrd="0" presId="urn:microsoft.com/office/officeart/2005/8/layout/hList1"/>
    <dgm:cxn modelId="{4C66D9E0-B2E2-440E-820C-A97795842A59}" type="presOf" srcId="{48A3DA62-E599-4826-9D08-8B5FD8344E7B}" destId="{2455892A-3C95-4DFB-9CD3-DFCEA0D1456E}" srcOrd="0" destOrd="1" presId="urn:microsoft.com/office/officeart/2005/8/layout/hList1"/>
    <dgm:cxn modelId="{516B2FEA-3419-40F0-AC94-FFF30F1BCF63}" type="presOf" srcId="{2A92C1CF-2294-4CC4-AF7A-B18DD70C961B}" destId="{0198CBFA-16AD-4009-BF8D-90C4A49BBAA0}" srcOrd="0" destOrd="0" presId="urn:microsoft.com/office/officeart/2005/8/layout/hList1"/>
    <dgm:cxn modelId="{45C9B3F2-5884-48BF-9A25-D44DAADC95A8}" srcId="{34CA1421-C802-455C-9377-B00F368E20E4}" destId="{5633F1E2-0B55-4BA2-A197-D89404E135E7}" srcOrd="1" destOrd="0" parTransId="{F7F5EE01-3B5F-4C08-961C-06C17EDE8093}" sibTransId="{90F5BFE4-432A-456B-9654-492927B74E3A}"/>
    <dgm:cxn modelId="{B13CC0F4-9EA4-4778-9620-884C82794347}" srcId="{34CA1421-C802-455C-9377-B00F368E20E4}" destId="{011F672F-6CBC-4904-8EE5-93183584727E}" srcOrd="0" destOrd="0" parTransId="{7367397C-47D1-4100-95D9-C696B118507B}" sibTransId="{497647DB-2A58-4367-A1EE-238FBB4C0346}"/>
    <dgm:cxn modelId="{7CFB39F7-4C4B-4F4F-A543-12485172985D}" type="presOf" srcId="{64B32A06-AF56-4F2D-AE09-875324782D3B}" destId="{7B3CF684-0803-44FD-AADE-A227EA9BAB86}" srcOrd="0" destOrd="1" presId="urn:microsoft.com/office/officeart/2005/8/layout/hList1"/>
    <dgm:cxn modelId="{33A3A3E5-5CC8-4F7B-ACCB-CD7DEFA4E604}" type="presParOf" srcId="{9FC8F3B4-1719-4149-858E-B3F78929E356}" destId="{BFDCB986-564E-4693-BA47-C2BCF84C0F0E}" srcOrd="0" destOrd="0" presId="urn:microsoft.com/office/officeart/2005/8/layout/hList1"/>
    <dgm:cxn modelId="{8BC99F0D-277C-4B8C-A8EA-9D9F39AB090B}" type="presParOf" srcId="{BFDCB986-564E-4693-BA47-C2BCF84C0F0E}" destId="{781E1981-8C10-4357-81DB-9A90E9084EC8}" srcOrd="0" destOrd="0" presId="urn:microsoft.com/office/officeart/2005/8/layout/hList1"/>
    <dgm:cxn modelId="{DEAF2648-32A2-4599-AFEB-7477B316F4EE}" type="presParOf" srcId="{BFDCB986-564E-4693-BA47-C2BCF84C0F0E}" destId="{7B3CF684-0803-44FD-AADE-A227EA9BAB86}" srcOrd="1" destOrd="0" presId="urn:microsoft.com/office/officeart/2005/8/layout/hList1"/>
    <dgm:cxn modelId="{DEE91B29-5FA8-4FF3-AB1A-C59284D1D864}" type="presParOf" srcId="{9FC8F3B4-1719-4149-858E-B3F78929E356}" destId="{5D89C73B-BEAF-4E26-8E89-EB036CE3D2AF}" srcOrd="1" destOrd="0" presId="urn:microsoft.com/office/officeart/2005/8/layout/hList1"/>
    <dgm:cxn modelId="{257CEACB-0256-47CE-A83F-3D9722D826FD}" type="presParOf" srcId="{9FC8F3B4-1719-4149-858E-B3F78929E356}" destId="{7CA654B6-BF3C-4B44-B94B-FF67A01FE6C7}" srcOrd="2" destOrd="0" presId="urn:microsoft.com/office/officeart/2005/8/layout/hList1"/>
    <dgm:cxn modelId="{050B4283-DEA2-44A8-8CA3-540BC3A040C0}" type="presParOf" srcId="{7CA654B6-BF3C-4B44-B94B-FF67A01FE6C7}" destId="{CFC3AD21-6DDA-42CA-9CF3-4715CABB386D}" srcOrd="0" destOrd="0" presId="urn:microsoft.com/office/officeart/2005/8/layout/hList1"/>
    <dgm:cxn modelId="{F86FE7D4-C47C-4A11-9A04-700B594FF8EF}" type="presParOf" srcId="{7CA654B6-BF3C-4B44-B94B-FF67A01FE6C7}" destId="{0198CBFA-16AD-4009-BF8D-90C4A49BBAA0}" srcOrd="1" destOrd="0" presId="urn:microsoft.com/office/officeart/2005/8/layout/hList1"/>
    <dgm:cxn modelId="{8FD88643-B7CC-4605-B2FD-FF62084B8543}" type="presParOf" srcId="{9FC8F3B4-1719-4149-858E-B3F78929E356}" destId="{753AD2D8-77AD-44AD-A5B9-2E4BC414C0E0}" srcOrd="3" destOrd="0" presId="urn:microsoft.com/office/officeart/2005/8/layout/hList1"/>
    <dgm:cxn modelId="{B4CBA0DE-761F-483A-89A8-63A9F1005493}" type="presParOf" srcId="{9FC8F3B4-1719-4149-858E-B3F78929E356}" destId="{F9FC9DBD-D939-46A5-A3D2-15F85A64F29A}" srcOrd="4" destOrd="0" presId="urn:microsoft.com/office/officeart/2005/8/layout/hList1"/>
    <dgm:cxn modelId="{68C365E7-A451-43DF-982E-B19388145687}" type="presParOf" srcId="{F9FC9DBD-D939-46A5-A3D2-15F85A64F29A}" destId="{6A60EC55-5602-44BE-9171-CF425F6BBCD9}" srcOrd="0" destOrd="0" presId="urn:microsoft.com/office/officeart/2005/8/layout/hList1"/>
    <dgm:cxn modelId="{A20C4A12-55E7-435B-AF72-A5506A628AB2}" type="presParOf" srcId="{F9FC9DBD-D939-46A5-A3D2-15F85A64F29A}" destId="{2455892A-3C95-4DFB-9CD3-DFCEA0D1456E}" srcOrd="1" destOrd="0" presId="urn:microsoft.com/office/officeart/2005/8/layout/hList1"/>
    <dgm:cxn modelId="{E5276081-1D1D-4EAA-84AF-C940A9FC1DD8}" type="presParOf" srcId="{9FC8F3B4-1719-4149-858E-B3F78929E356}" destId="{0DA54D1D-8831-4167-BE59-2D68EF3F646E}" srcOrd="5" destOrd="0" presId="urn:microsoft.com/office/officeart/2005/8/layout/hList1"/>
    <dgm:cxn modelId="{2B65EEF4-99B0-4E8F-B173-623FB84E55C3}" type="presParOf" srcId="{9FC8F3B4-1719-4149-858E-B3F78929E356}" destId="{FF89CA6F-C8AC-461B-A6DE-64F132AF7E3A}" srcOrd="6" destOrd="0" presId="urn:microsoft.com/office/officeart/2005/8/layout/hList1"/>
    <dgm:cxn modelId="{07606CF4-31B7-47EE-A001-94D58015C8EC}" type="presParOf" srcId="{FF89CA6F-C8AC-461B-A6DE-64F132AF7E3A}" destId="{1F8CC2A7-BE24-449A-8C86-EF7FF087E8AF}" srcOrd="0" destOrd="0" presId="urn:microsoft.com/office/officeart/2005/8/layout/hList1"/>
    <dgm:cxn modelId="{885336B3-D8AC-4762-8C04-7FD46098796F}" type="presParOf" srcId="{FF89CA6F-C8AC-461B-A6DE-64F132AF7E3A}" destId="{FA7092E4-21F4-4709-9509-FE226ECF2B9F}" srcOrd="1" destOrd="0" presId="urn:microsoft.com/office/officeart/2005/8/layout/hList1"/>
    <dgm:cxn modelId="{910D7DF1-4E9C-4991-ABE2-95691C4CBFE6}" type="presParOf" srcId="{9FC8F3B4-1719-4149-858E-B3F78929E356}" destId="{2DE3951C-A59C-440D-8ECB-35D4F2A0B91F}" srcOrd="7" destOrd="0" presId="urn:microsoft.com/office/officeart/2005/8/layout/hList1"/>
    <dgm:cxn modelId="{44D0C48A-35D3-4BFE-A0B8-075AB92DADC4}" type="presParOf" srcId="{9FC8F3B4-1719-4149-858E-B3F78929E356}" destId="{DF0369D3-D4B9-4EB3-A7C2-8D776E70E4BA}" srcOrd="8" destOrd="0" presId="urn:microsoft.com/office/officeart/2005/8/layout/hList1"/>
    <dgm:cxn modelId="{654CD42C-8493-4F3D-A261-7C53F1454FAC}" type="presParOf" srcId="{DF0369D3-D4B9-4EB3-A7C2-8D776E70E4BA}" destId="{89A5D000-9747-4EBC-AEEE-CC1161BCFCC4}" srcOrd="0" destOrd="0" presId="urn:microsoft.com/office/officeart/2005/8/layout/hList1"/>
    <dgm:cxn modelId="{447E2395-FA90-4B69-AAD2-604AE239A998}" type="presParOf" srcId="{DF0369D3-D4B9-4EB3-A7C2-8D776E70E4BA}" destId="{AD26DE8D-0A2C-4D24-B467-C81E67EE6A75}"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E1981-8C10-4357-81DB-9A90E9084EC8}">
      <dsp:nvSpPr>
        <dsp:cNvPr id="0" name=""/>
        <dsp:cNvSpPr/>
      </dsp:nvSpPr>
      <dsp:spPr>
        <a:xfrm>
          <a:off x="3854" y="1446347"/>
          <a:ext cx="2317671" cy="664063"/>
        </a:xfrm>
        <a:prstGeom prst="rect">
          <a:avLst/>
        </a:prstGeom>
        <a:solidFill>
          <a:srgbClr val="663795"/>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CA" sz="1800" b="1" kern="1200" dirty="0"/>
            <a:t>Gastrointestinal (GI) Health</a:t>
          </a:r>
        </a:p>
      </dsp:txBody>
      <dsp:txXfrm>
        <a:off x="3854" y="1446347"/>
        <a:ext cx="2317671" cy="664063"/>
      </dsp:txXfrm>
    </dsp:sp>
    <dsp:sp modelId="{7B3CF684-0803-44FD-AADE-A227EA9BAB86}">
      <dsp:nvSpPr>
        <dsp:cNvPr id="0" name=""/>
        <dsp:cNvSpPr/>
      </dsp:nvSpPr>
      <dsp:spPr>
        <a:xfrm>
          <a:off x="3854" y="2110411"/>
          <a:ext cx="2317671" cy="205746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SIBO</a:t>
          </a:r>
        </a:p>
        <a:p>
          <a:pPr marL="114300" lvl="1" indent="-114300" algn="l" defTabSz="666750">
            <a:lnSpc>
              <a:spcPct val="90000"/>
            </a:lnSpc>
            <a:spcBef>
              <a:spcPct val="0"/>
            </a:spcBef>
            <a:spcAft>
              <a:spcPct val="15000"/>
            </a:spcAft>
            <a:buChar char="•"/>
          </a:pPr>
          <a:r>
            <a:rPr lang="en-CA" sz="1500" kern="1200" dirty="0"/>
            <a:t>GI Symptoms</a:t>
          </a:r>
        </a:p>
        <a:p>
          <a:pPr marL="114300" lvl="1" indent="-114300" algn="l" defTabSz="666750">
            <a:lnSpc>
              <a:spcPct val="90000"/>
            </a:lnSpc>
            <a:spcBef>
              <a:spcPct val="0"/>
            </a:spcBef>
            <a:spcAft>
              <a:spcPct val="15000"/>
            </a:spcAft>
            <a:buChar char="•"/>
          </a:pPr>
          <a:r>
            <a:rPr lang="en-CA" sz="1500" kern="1200" dirty="0"/>
            <a:t>IBS</a:t>
          </a:r>
        </a:p>
        <a:p>
          <a:pPr marL="114300" lvl="1" indent="-114300" algn="l" defTabSz="666750">
            <a:lnSpc>
              <a:spcPct val="90000"/>
            </a:lnSpc>
            <a:spcBef>
              <a:spcPct val="0"/>
            </a:spcBef>
            <a:spcAft>
              <a:spcPct val="15000"/>
            </a:spcAft>
            <a:buChar char="•"/>
          </a:pPr>
          <a:r>
            <a:rPr lang="en-CA" sz="1500" kern="1200" dirty="0"/>
            <a:t>IBS-D</a:t>
          </a:r>
        </a:p>
        <a:p>
          <a:pPr marL="114300" lvl="1" indent="-114300" algn="l" defTabSz="666750">
            <a:lnSpc>
              <a:spcPct val="90000"/>
            </a:lnSpc>
            <a:spcBef>
              <a:spcPct val="0"/>
            </a:spcBef>
            <a:spcAft>
              <a:spcPct val="15000"/>
            </a:spcAft>
            <a:buChar char="•"/>
          </a:pPr>
          <a:r>
            <a:rPr lang="en-CA" sz="1500" kern="1200" dirty="0"/>
            <a:t>Ulcerative colitis/Microbiota</a:t>
          </a:r>
        </a:p>
      </dsp:txBody>
      <dsp:txXfrm>
        <a:off x="3854" y="2110411"/>
        <a:ext cx="2317671" cy="2057463"/>
      </dsp:txXfrm>
    </dsp:sp>
    <dsp:sp modelId="{CFC3AD21-6DDA-42CA-9CF3-4715CABB386D}">
      <dsp:nvSpPr>
        <dsp:cNvPr id="0" name=""/>
        <dsp:cNvSpPr/>
      </dsp:nvSpPr>
      <dsp:spPr>
        <a:xfrm>
          <a:off x="2645999" y="1446347"/>
          <a:ext cx="2317671" cy="664063"/>
        </a:xfrm>
        <a:prstGeom prst="rect">
          <a:avLst/>
        </a:prstGeom>
        <a:solidFill>
          <a:srgbClr val="663795"/>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CA" sz="1800" b="1" kern="1200" dirty="0"/>
            <a:t>Overweight/Obesity</a:t>
          </a:r>
        </a:p>
      </dsp:txBody>
      <dsp:txXfrm>
        <a:off x="2645999" y="1446347"/>
        <a:ext cx="2317671" cy="664063"/>
      </dsp:txXfrm>
    </dsp:sp>
    <dsp:sp modelId="{0198CBFA-16AD-4009-BF8D-90C4A49BBAA0}">
      <dsp:nvSpPr>
        <dsp:cNvPr id="0" name=""/>
        <dsp:cNvSpPr/>
      </dsp:nvSpPr>
      <dsp:spPr>
        <a:xfrm>
          <a:off x="2645999" y="2110411"/>
          <a:ext cx="2317671" cy="2057463"/>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Body Fat</a:t>
          </a:r>
        </a:p>
        <a:p>
          <a:pPr marL="114300" lvl="1" indent="-114300" algn="l" defTabSz="666750">
            <a:lnSpc>
              <a:spcPct val="90000"/>
            </a:lnSpc>
            <a:spcBef>
              <a:spcPct val="0"/>
            </a:spcBef>
            <a:spcAft>
              <a:spcPct val="15000"/>
            </a:spcAft>
            <a:buChar char="•"/>
          </a:pPr>
          <a:r>
            <a:rPr lang="en-CA" sz="1500" kern="1200" dirty="0"/>
            <a:t>Metabolism (GIP, GLP-1, PYY)</a:t>
          </a:r>
        </a:p>
        <a:p>
          <a:pPr marL="114300" lvl="1" indent="-114300" algn="l" defTabSz="666750">
            <a:lnSpc>
              <a:spcPct val="90000"/>
            </a:lnSpc>
            <a:spcBef>
              <a:spcPct val="0"/>
            </a:spcBef>
            <a:spcAft>
              <a:spcPct val="15000"/>
            </a:spcAft>
            <a:buChar char="•"/>
          </a:pPr>
          <a:r>
            <a:rPr lang="en-CA" sz="1500" kern="1200" dirty="0"/>
            <a:t>Weight Loss</a:t>
          </a:r>
        </a:p>
        <a:p>
          <a:pPr marL="114300" lvl="1" indent="-114300" algn="l" defTabSz="666750">
            <a:lnSpc>
              <a:spcPct val="90000"/>
            </a:lnSpc>
            <a:spcBef>
              <a:spcPct val="0"/>
            </a:spcBef>
            <a:spcAft>
              <a:spcPct val="15000"/>
            </a:spcAft>
            <a:buChar char="•"/>
          </a:pPr>
          <a:r>
            <a:rPr lang="en-CA" sz="1500" kern="1200" dirty="0"/>
            <a:t>Glucose Control</a:t>
          </a:r>
        </a:p>
        <a:p>
          <a:pPr marL="114300" lvl="1" indent="-114300" algn="l" defTabSz="666750">
            <a:lnSpc>
              <a:spcPct val="90000"/>
            </a:lnSpc>
            <a:spcBef>
              <a:spcPct val="0"/>
            </a:spcBef>
            <a:spcAft>
              <a:spcPct val="15000"/>
            </a:spcAft>
            <a:buChar char="•"/>
          </a:pPr>
          <a:r>
            <a:rPr lang="en-CA" sz="1500" kern="1200" dirty="0"/>
            <a:t>Adiposity/Glucose Metabolism (CHILDREN)</a:t>
          </a:r>
        </a:p>
        <a:p>
          <a:pPr marL="114300" lvl="1" indent="-114300" algn="l" defTabSz="666750">
            <a:lnSpc>
              <a:spcPct val="90000"/>
            </a:lnSpc>
            <a:spcBef>
              <a:spcPct val="0"/>
            </a:spcBef>
            <a:spcAft>
              <a:spcPct val="15000"/>
            </a:spcAft>
            <a:buChar char="•"/>
          </a:pPr>
          <a:r>
            <a:rPr lang="en-CA" sz="1500" kern="1200" dirty="0"/>
            <a:t>Body Composition</a:t>
          </a:r>
        </a:p>
      </dsp:txBody>
      <dsp:txXfrm>
        <a:off x="2645999" y="2110411"/>
        <a:ext cx="2317671" cy="2057463"/>
      </dsp:txXfrm>
    </dsp:sp>
    <dsp:sp modelId="{6A60EC55-5602-44BE-9171-CF425F6BBCD9}">
      <dsp:nvSpPr>
        <dsp:cNvPr id="0" name=""/>
        <dsp:cNvSpPr/>
      </dsp:nvSpPr>
      <dsp:spPr>
        <a:xfrm>
          <a:off x="5288144" y="1446347"/>
          <a:ext cx="2317671" cy="664063"/>
        </a:xfrm>
        <a:prstGeom prst="rect">
          <a:avLst/>
        </a:prstGeom>
        <a:solidFill>
          <a:srgbClr val="663795"/>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CA" sz="1800" b="1" kern="1200" dirty="0"/>
            <a:t>Mood</a:t>
          </a:r>
        </a:p>
      </dsp:txBody>
      <dsp:txXfrm>
        <a:off x="5288144" y="1446347"/>
        <a:ext cx="2317671" cy="664063"/>
      </dsp:txXfrm>
    </dsp:sp>
    <dsp:sp modelId="{2455892A-3C95-4DFB-9CD3-DFCEA0D1456E}">
      <dsp:nvSpPr>
        <dsp:cNvPr id="0" name=""/>
        <dsp:cNvSpPr/>
      </dsp:nvSpPr>
      <dsp:spPr>
        <a:xfrm>
          <a:off x="5288144" y="2110411"/>
          <a:ext cx="2317671" cy="2057463"/>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Mood Disorder</a:t>
          </a:r>
        </a:p>
        <a:p>
          <a:pPr marL="114300" lvl="1" indent="-114300" algn="l" defTabSz="666750">
            <a:lnSpc>
              <a:spcPct val="90000"/>
            </a:lnSpc>
            <a:spcBef>
              <a:spcPct val="0"/>
            </a:spcBef>
            <a:spcAft>
              <a:spcPct val="15000"/>
            </a:spcAft>
            <a:buChar char="•"/>
          </a:pPr>
          <a:r>
            <a:rPr lang="en-CA" sz="1500" kern="1200" dirty="0"/>
            <a:t>Autism (CHILDREN)</a:t>
          </a:r>
        </a:p>
      </dsp:txBody>
      <dsp:txXfrm>
        <a:off x="5288144" y="2110411"/>
        <a:ext cx="2317671" cy="2057463"/>
      </dsp:txXfrm>
    </dsp:sp>
    <dsp:sp modelId="{1F8CC2A7-BE24-449A-8C86-EF7FF087E8AF}">
      <dsp:nvSpPr>
        <dsp:cNvPr id="0" name=""/>
        <dsp:cNvSpPr/>
      </dsp:nvSpPr>
      <dsp:spPr>
        <a:xfrm>
          <a:off x="7930289" y="1446347"/>
          <a:ext cx="2317671" cy="664063"/>
        </a:xfrm>
        <a:prstGeom prst="rect">
          <a:avLst/>
        </a:prstGeom>
        <a:solidFill>
          <a:srgbClr val="663795"/>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CA" sz="1800" b="1" kern="1200" dirty="0"/>
            <a:t>Healthy Aging</a:t>
          </a:r>
        </a:p>
      </dsp:txBody>
      <dsp:txXfrm>
        <a:off x="7930289" y="1446347"/>
        <a:ext cx="2317671" cy="664063"/>
      </dsp:txXfrm>
    </dsp:sp>
    <dsp:sp modelId="{FA7092E4-21F4-4709-9509-FE226ECF2B9F}">
      <dsp:nvSpPr>
        <dsp:cNvPr id="0" name=""/>
        <dsp:cNvSpPr/>
      </dsp:nvSpPr>
      <dsp:spPr>
        <a:xfrm>
          <a:off x="7930289" y="2110411"/>
          <a:ext cx="2317671" cy="2057463"/>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Stress/Anxiety/Cognition</a:t>
          </a:r>
        </a:p>
        <a:p>
          <a:pPr marL="114300" lvl="1" indent="-114300" algn="l" defTabSz="666750">
            <a:lnSpc>
              <a:spcPct val="90000"/>
            </a:lnSpc>
            <a:spcBef>
              <a:spcPct val="0"/>
            </a:spcBef>
            <a:spcAft>
              <a:spcPct val="15000"/>
            </a:spcAft>
            <a:buChar char="•"/>
          </a:pPr>
          <a:r>
            <a:rPr lang="en-CA" sz="1500" kern="1200" dirty="0"/>
            <a:t>Cognition</a:t>
          </a:r>
        </a:p>
        <a:p>
          <a:pPr marL="114300" lvl="1" indent="-114300" algn="l" defTabSz="666750">
            <a:lnSpc>
              <a:spcPct val="90000"/>
            </a:lnSpc>
            <a:spcBef>
              <a:spcPct val="0"/>
            </a:spcBef>
            <a:spcAft>
              <a:spcPct val="15000"/>
            </a:spcAft>
            <a:buChar char="•"/>
          </a:pPr>
          <a:r>
            <a:rPr lang="en-CA" sz="1500" kern="1200" dirty="0"/>
            <a:t>Hemodialysis</a:t>
          </a:r>
        </a:p>
        <a:p>
          <a:pPr marL="114300" lvl="1" indent="-114300" algn="l" defTabSz="666750">
            <a:lnSpc>
              <a:spcPct val="90000"/>
            </a:lnSpc>
            <a:spcBef>
              <a:spcPct val="0"/>
            </a:spcBef>
            <a:spcAft>
              <a:spcPct val="15000"/>
            </a:spcAft>
            <a:buChar char="•"/>
          </a:pPr>
          <a:r>
            <a:rPr lang="en-CA" sz="1500" kern="1200" dirty="0"/>
            <a:t>Grip Strength</a:t>
          </a:r>
        </a:p>
      </dsp:txBody>
      <dsp:txXfrm>
        <a:off x="7930289" y="2110411"/>
        <a:ext cx="2317671" cy="20574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E1981-8C10-4357-81DB-9A90E9084EC8}">
      <dsp:nvSpPr>
        <dsp:cNvPr id="0" name=""/>
        <dsp:cNvSpPr/>
      </dsp:nvSpPr>
      <dsp:spPr>
        <a:xfrm>
          <a:off x="3683" y="1971446"/>
          <a:ext cx="2123155" cy="432000"/>
        </a:xfrm>
        <a:prstGeom prst="rect">
          <a:avLst/>
        </a:prstGeom>
        <a:solidFill>
          <a:srgbClr val="663795"/>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CA" sz="1800" b="1" kern="1200" dirty="0"/>
            <a:t>Cancer</a:t>
          </a:r>
        </a:p>
      </dsp:txBody>
      <dsp:txXfrm>
        <a:off x="3683" y="1971446"/>
        <a:ext cx="2123155" cy="432000"/>
      </dsp:txXfrm>
    </dsp:sp>
    <dsp:sp modelId="{7B3CF684-0803-44FD-AADE-A227EA9BAB86}">
      <dsp:nvSpPr>
        <dsp:cNvPr id="0" name=""/>
        <dsp:cNvSpPr/>
      </dsp:nvSpPr>
      <dsp:spPr>
        <a:xfrm>
          <a:off x="3683" y="2403446"/>
          <a:ext cx="2123155" cy="208790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Cachexia</a:t>
          </a:r>
        </a:p>
        <a:p>
          <a:pPr marL="114300" lvl="1" indent="-114300" algn="l" defTabSz="666750">
            <a:lnSpc>
              <a:spcPct val="90000"/>
            </a:lnSpc>
            <a:spcBef>
              <a:spcPct val="0"/>
            </a:spcBef>
            <a:spcAft>
              <a:spcPct val="15000"/>
            </a:spcAft>
            <a:buChar char="•"/>
          </a:pPr>
          <a:r>
            <a:rPr lang="en-CA" sz="1500" kern="1200" dirty="0"/>
            <a:t>Melanoma Metastatic</a:t>
          </a:r>
        </a:p>
        <a:p>
          <a:pPr marL="114300" lvl="1" indent="-114300" algn="l" defTabSz="666750">
            <a:lnSpc>
              <a:spcPct val="90000"/>
            </a:lnSpc>
            <a:spcBef>
              <a:spcPct val="0"/>
            </a:spcBef>
            <a:spcAft>
              <a:spcPct val="15000"/>
            </a:spcAft>
            <a:buChar char="•"/>
          </a:pPr>
          <a:r>
            <a:rPr lang="en-CA" sz="1500" kern="1200" dirty="0"/>
            <a:t>Colon Cancer Dysbiosis</a:t>
          </a:r>
        </a:p>
      </dsp:txBody>
      <dsp:txXfrm>
        <a:off x="3683" y="2403446"/>
        <a:ext cx="2123155" cy="2087906"/>
      </dsp:txXfrm>
    </dsp:sp>
    <dsp:sp modelId="{CFC3AD21-6DDA-42CA-9CF3-4715CABB386D}">
      <dsp:nvSpPr>
        <dsp:cNvPr id="0" name=""/>
        <dsp:cNvSpPr/>
      </dsp:nvSpPr>
      <dsp:spPr>
        <a:xfrm>
          <a:off x="2346179" y="1971446"/>
          <a:ext cx="2123155" cy="432000"/>
        </a:xfrm>
        <a:prstGeom prst="rect">
          <a:avLst/>
        </a:prstGeom>
        <a:solidFill>
          <a:srgbClr val="663795"/>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CA" sz="1800" b="1" kern="1200" dirty="0"/>
            <a:t>Immunity</a:t>
          </a:r>
        </a:p>
      </dsp:txBody>
      <dsp:txXfrm>
        <a:off x="2346179" y="1971446"/>
        <a:ext cx="2123155" cy="432000"/>
      </dsp:txXfrm>
    </dsp:sp>
    <dsp:sp modelId="{0198CBFA-16AD-4009-BF8D-90C4A49BBAA0}">
      <dsp:nvSpPr>
        <dsp:cNvPr id="0" name=""/>
        <dsp:cNvSpPr/>
      </dsp:nvSpPr>
      <dsp:spPr>
        <a:xfrm>
          <a:off x="2346179" y="2403446"/>
          <a:ext cx="2123155" cy="2087906"/>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Allergic Rhinitis</a:t>
          </a:r>
        </a:p>
      </dsp:txBody>
      <dsp:txXfrm>
        <a:off x="2346179" y="2403446"/>
        <a:ext cx="2123155" cy="2087906"/>
      </dsp:txXfrm>
    </dsp:sp>
    <dsp:sp modelId="{6A60EC55-5602-44BE-9171-CF425F6BBCD9}">
      <dsp:nvSpPr>
        <dsp:cNvPr id="0" name=""/>
        <dsp:cNvSpPr/>
      </dsp:nvSpPr>
      <dsp:spPr>
        <a:xfrm>
          <a:off x="4688676" y="1971446"/>
          <a:ext cx="2123155" cy="432000"/>
        </a:xfrm>
        <a:prstGeom prst="rect">
          <a:avLst/>
        </a:prstGeom>
        <a:solidFill>
          <a:srgbClr val="663795"/>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CA" sz="1800" b="1" kern="1200" dirty="0"/>
            <a:t>Skin</a:t>
          </a:r>
        </a:p>
      </dsp:txBody>
      <dsp:txXfrm>
        <a:off x="4688676" y="1971446"/>
        <a:ext cx="2123155" cy="432000"/>
      </dsp:txXfrm>
    </dsp:sp>
    <dsp:sp modelId="{2455892A-3C95-4DFB-9CD3-DFCEA0D1456E}">
      <dsp:nvSpPr>
        <dsp:cNvPr id="0" name=""/>
        <dsp:cNvSpPr/>
      </dsp:nvSpPr>
      <dsp:spPr>
        <a:xfrm>
          <a:off x="4688676" y="2403446"/>
          <a:ext cx="2123155" cy="2087906"/>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Atopic Dermatitis</a:t>
          </a:r>
        </a:p>
        <a:p>
          <a:pPr marL="114300" lvl="1" indent="-114300" algn="l" defTabSz="666750">
            <a:lnSpc>
              <a:spcPct val="90000"/>
            </a:lnSpc>
            <a:spcBef>
              <a:spcPct val="0"/>
            </a:spcBef>
            <a:spcAft>
              <a:spcPct val="15000"/>
            </a:spcAft>
            <a:buChar char="•"/>
          </a:pPr>
          <a:r>
            <a:rPr lang="en-CA" sz="1500" kern="1200" dirty="0"/>
            <a:t>Xerosis cutis</a:t>
          </a:r>
        </a:p>
        <a:p>
          <a:pPr marL="114300" lvl="1" indent="-114300" algn="l" defTabSz="666750">
            <a:lnSpc>
              <a:spcPct val="90000"/>
            </a:lnSpc>
            <a:spcBef>
              <a:spcPct val="0"/>
            </a:spcBef>
            <a:spcAft>
              <a:spcPct val="15000"/>
            </a:spcAft>
            <a:buChar char="•"/>
          </a:pPr>
          <a:r>
            <a:rPr lang="en-CA" sz="1500" kern="1200" dirty="0"/>
            <a:t>Wound Healing</a:t>
          </a:r>
        </a:p>
        <a:p>
          <a:pPr marL="114300" lvl="1" indent="-114300" algn="l" defTabSz="666750">
            <a:lnSpc>
              <a:spcPct val="90000"/>
            </a:lnSpc>
            <a:spcBef>
              <a:spcPct val="0"/>
            </a:spcBef>
            <a:spcAft>
              <a:spcPct val="15000"/>
            </a:spcAft>
            <a:buChar char="•"/>
          </a:pPr>
          <a:r>
            <a:rPr lang="en-CA" sz="1500" kern="1200" dirty="0"/>
            <a:t>Atopic Dermatitis (CHILDREN)</a:t>
          </a:r>
        </a:p>
      </dsp:txBody>
      <dsp:txXfrm>
        <a:off x="4688676" y="2403446"/>
        <a:ext cx="2123155" cy="2087906"/>
      </dsp:txXfrm>
    </dsp:sp>
    <dsp:sp modelId="{1F8CC2A7-BE24-449A-8C86-EF7FF087E8AF}">
      <dsp:nvSpPr>
        <dsp:cNvPr id="0" name=""/>
        <dsp:cNvSpPr/>
      </dsp:nvSpPr>
      <dsp:spPr>
        <a:xfrm>
          <a:off x="7031172" y="1971446"/>
          <a:ext cx="2123155" cy="432000"/>
        </a:xfrm>
        <a:prstGeom prst="rect">
          <a:avLst/>
        </a:prstGeom>
        <a:solidFill>
          <a:srgbClr val="663795"/>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CA" sz="1800" b="1" kern="1200" dirty="0"/>
            <a:t>Women’s Health</a:t>
          </a:r>
        </a:p>
      </dsp:txBody>
      <dsp:txXfrm>
        <a:off x="7031172" y="1971446"/>
        <a:ext cx="2123155" cy="432000"/>
      </dsp:txXfrm>
    </dsp:sp>
    <dsp:sp modelId="{FA7092E4-21F4-4709-9509-FE226ECF2B9F}">
      <dsp:nvSpPr>
        <dsp:cNvPr id="0" name=""/>
        <dsp:cNvSpPr/>
      </dsp:nvSpPr>
      <dsp:spPr>
        <a:xfrm>
          <a:off x="7031172" y="2403446"/>
          <a:ext cx="2123155" cy="2087906"/>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PCOS</a:t>
          </a:r>
        </a:p>
        <a:p>
          <a:pPr marL="114300" lvl="1" indent="-114300" algn="l" defTabSz="666750">
            <a:lnSpc>
              <a:spcPct val="90000"/>
            </a:lnSpc>
            <a:spcBef>
              <a:spcPct val="0"/>
            </a:spcBef>
            <a:spcAft>
              <a:spcPct val="15000"/>
            </a:spcAft>
            <a:buChar char="•"/>
          </a:pPr>
          <a:r>
            <a:rPr lang="en-CA" sz="1500" kern="1200" dirty="0"/>
            <a:t>Gastrointestinal Health</a:t>
          </a:r>
        </a:p>
        <a:p>
          <a:pPr marL="114300" lvl="1" indent="-114300" algn="l" defTabSz="666750">
            <a:lnSpc>
              <a:spcPct val="90000"/>
            </a:lnSpc>
            <a:spcBef>
              <a:spcPct val="0"/>
            </a:spcBef>
            <a:spcAft>
              <a:spcPct val="15000"/>
            </a:spcAft>
            <a:buChar char="•"/>
          </a:pPr>
          <a:r>
            <a:rPr lang="en-CA" sz="1500" kern="1200" dirty="0"/>
            <a:t>Vaginal Candidiasis</a:t>
          </a:r>
        </a:p>
      </dsp:txBody>
      <dsp:txXfrm>
        <a:off x="7031172" y="2403446"/>
        <a:ext cx="2123155" cy="2087906"/>
      </dsp:txXfrm>
    </dsp:sp>
    <dsp:sp modelId="{89A5D000-9747-4EBC-AEEE-CC1161BCFCC4}">
      <dsp:nvSpPr>
        <dsp:cNvPr id="0" name=""/>
        <dsp:cNvSpPr/>
      </dsp:nvSpPr>
      <dsp:spPr>
        <a:xfrm>
          <a:off x="9373669" y="1971446"/>
          <a:ext cx="2123155" cy="432000"/>
        </a:xfrm>
        <a:prstGeom prst="rect">
          <a:avLst/>
        </a:prstGeom>
        <a:solidFill>
          <a:srgbClr val="663795"/>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CA" sz="1800" b="1" kern="1200" dirty="0"/>
            <a:t>Exercise</a:t>
          </a:r>
        </a:p>
      </dsp:txBody>
      <dsp:txXfrm>
        <a:off x="9373669" y="1971446"/>
        <a:ext cx="2123155" cy="432000"/>
      </dsp:txXfrm>
    </dsp:sp>
    <dsp:sp modelId="{AD26DE8D-0A2C-4D24-B467-C81E67EE6A75}">
      <dsp:nvSpPr>
        <dsp:cNvPr id="0" name=""/>
        <dsp:cNvSpPr/>
      </dsp:nvSpPr>
      <dsp:spPr>
        <a:xfrm>
          <a:off x="9373669" y="2403446"/>
          <a:ext cx="2123155" cy="2087906"/>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CA" sz="1500" kern="1200" dirty="0"/>
            <a:t>Oxidative Stress</a:t>
          </a:r>
        </a:p>
      </dsp:txBody>
      <dsp:txXfrm>
        <a:off x="9373669" y="2403446"/>
        <a:ext cx="2123155" cy="208790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CA"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A3346BA7-5CA7-4AB7-9170-DD7A4BBC8A70}" type="datetimeFigureOut">
              <a:rPr lang="en-CA" smtClean="0"/>
              <a:t>2025-11-19</a:t>
            </a:fld>
            <a:endParaRPr lang="en-CA"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CA"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562F025-382E-4821-9A18-207EC521ABEC}" type="slidenum">
              <a:rPr lang="en-CA" smtClean="0"/>
              <a:t>‹#›</a:t>
            </a:fld>
            <a:endParaRPr lang="en-CA" dirty="0"/>
          </a:p>
        </p:txBody>
      </p:sp>
    </p:spTree>
    <p:extLst>
      <p:ext uri="{BB962C8B-B14F-4D97-AF65-F5344CB8AC3E}">
        <p14:creationId xmlns:p14="http://schemas.microsoft.com/office/powerpoint/2010/main" val="3311615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ciencedirect.com/science/article/pii/S2666154323002156?via%3Dihub#bib31"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ciencedirect.com/science/article/pii/S2666154323002156?via%3Dihub#bib31"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pmc.ncbi.nlm.nih.gov/articles/PMC6566317/"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mc.ncbi.nlm.nih.gov/articles/PMC12292398/#sec4-biomolecules-15-0095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ture.com/articles/s41598-019-48775-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562F025-382E-4821-9A18-207EC521ABEC}" type="slidenum">
              <a:rPr lang="en-CA" smtClean="0"/>
              <a:t>3</a:t>
            </a:fld>
            <a:endParaRPr lang="en-CA" dirty="0"/>
          </a:p>
        </p:txBody>
      </p:sp>
    </p:spTree>
    <p:extLst>
      <p:ext uri="{BB962C8B-B14F-4D97-AF65-F5344CB8AC3E}">
        <p14:creationId xmlns:p14="http://schemas.microsoft.com/office/powerpoint/2010/main" val="2303896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CA" dirty="0"/>
              <a:t>https://pmc.ncbi.nlm.nih.gov/articles/PMC10933997/</a:t>
            </a:r>
          </a:p>
        </p:txBody>
      </p:sp>
      <p:sp>
        <p:nvSpPr>
          <p:cNvPr id="4" name="Slide Number Placeholder 3"/>
          <p:cNvSpPr>
            <a:spLocks noGrp="1"/>
          </p:cNvSpPr>
          <p:nvPr>
            <p:ph type="sldNum" sz="quarter" idx="5"/>
          </p:nvPr>
        </p:nvSpPr>
        <p:spPr/>
        <p:txBody>
          <a:bodyPr/>
          <a:lstStyle/>
          <a:p>
            <a:fld id="{F562F025-382E-4821-9A18-207EC521ABEC}" type="slidenum">
              <a:rPr lang="en-CA" smtClean="0"/>
              <a:t>14</a:t>
            </a:fld>
            <a:endParaRPr lang="en-CA" dirty="0"/>
          </a:p>
        </p:txBody>
      </p:sp>
    </p:spTree>
    <p:extLst>
      <p:ext uri="{BB962C8B-B14F-4D97-AF65-F5344CB8AC3E}">
        <p14:creationId xmlns:p14="http://schemas.microsoft.com/office/powerpoint/2010/main" val="3119257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126E4-E8EE-AB36-9156-ABC90912F2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F035E-290F-5CB0-8F88-1989F8764484}"/>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B6C9B84A-2318-A8A1-4ABF-7AE15A2781C1}"/>
              </a:ext>
            </a:extLst>
          </p:cNvPr>
          <p:cNvSpPr>
            <a:spLocks noGrp="1"/>
          </p:cNvSpPr>
          <p:nvPr>
            <p:ph type="body" idx="1"/>
          </p:nvPr>
        </p:nvSpPr>
        <p:spPr/>
        <p:txBody>
          <a:bodyPr/>
          <a:lstStyle/>
          <a:p>
            <a:r>
              <a:rPr lang="en-CA" dirty="0"/>
              <a:t>https://pmc.ncbi.nlm.nih.gov/articles/PMC10933997/</a:t>
            </a:r>
          </a:p>
        </p:txBody>
      </p:sp>
      <p:sp>
        <p:nvSpPr>
          <p:cNvPr id="4" name="Slide Number Placeholder 3">
            <a:extLst>
              <a:ext uri="{FF2B5EF4-FFF2-40B4-BE49-F238E27FC236}">
                <a16:creationId xmlns:a16="http://schemas.microsoft.com/office/drawing/2014/main" id="{63055D75-94A8-5E30-8BB6-6A8622D550EC}"/>
              </a:ext>
            </a:extLst>
          </p:cNvPr>
          <p:cNvSpPr>
            <a:spLocks noGrp="1"/>
          </p:cNvSpPr>
          <p:nvPr>
            <p:ph type="sldNum" sz="quarter" idx="5"/>
          </p:nvPr>
        </p:nvSpPr>
        <p:spPr/>
        <p:txBody>
          <a:bodyPr/>
          <a:lstStyle/>
          <a:p>
            <a:fld id="{F562F025-382E-4821-9A18-207EC521ABEC}" type="slidenum">
              <a:rPr lang="en-CA" smtClean="0"/>
              <a:t>15</a:t>
            </a:fld>
            <a:endParaRPr lang="en-CA" dirty="0"/>
          </a:p>
        </p:txBody>
      </p:sp>
    </p:spTree>
    <p:extLst>
      <p:ext uri="{BB962C8B-B14F-4D97-AF65-F5344CB8AC3E}">
        <p14:creationId xmlns:p14="http://schemas.microsoft.com/office/powerpoint/2010/main" val="1484394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CA" dirty="0"/>
              <a:t>https://pmc.ncbi.nlm.nih.gov/articles/PMC12025169/</a:t>
            </a:r>
          </a:p>
        </p:txBody>
      </p:sp>
      <p:sp>
        <p:nvSpPr>
          <p:cNvPr id="4" name="Slide Number Placeholder 3"/>
          <p:cNvSpPr>
            <a:spLocks noGrp="1"/>
          </p:cNvSpPr>
          <p:nvPr>
            <p:ph type="sldNum" sz="quarter" idx="5"/>
          </p:nvPr>
        </p:nvSpPr>
        <p:spPr/>
        <p:txBody>
          <a:bodyPr/>
          <a:lstStyle/>
          <a:p>
            <a:fld id="{F562F025-382E-4821-9A18-207EC521ABEC}" type="slidenum">
              <a:rPr lang="en-CA" smtClean="0"/>
              <a:t>16</a:t>
            </a:fld>
            <a:endParaRPr lang="en-CA" dirty="0"/>
          </a:p>
        </p:txBody>
      </p:sp>
    </p:spTree>
    <p:extLst>
      <p:ext uri="{BB962C8B-B14F-4D97-AF65-F5344CB8AC3E}">
        <p14:creationId xmlns:p14="http://schemas.microsoft.com/office/powerpoint/2010/main" val="377354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CA" dirty="0"/>
              <a:t>Mechanism of wrinkle reduction</a:t>
            </a:r>
          </a:p>
          <a:p>
            <a:r>
              <a:rPr lang="en-CA" b="1" dirty="0">
                <a:solidFill>
                  <a:srgbClr val="FF0000"/>
                </a:solidFill>
              </a:rPr>
              <a:t>https://pmc.ncbi.nlm.nih.gov/articles/PMC12564825/#sec5-ijms-26-10022</a:t>
            </a:r>
          </a:p>
          <a:p>
            <a:pPr defTabSz="924916">
              <a:defRPr/>
            </a:pPr>
            <a:r>
              <a:rPr lang="en-CA" dirty="0"/>
              <a:t>https://pmc.ncbi.nlm.nih.gov/articles/PMC10003698/ (Kim study)</a:t>
            </a:r>
          </a:p>
          <a:p>
            <a:pPr defTabSz="924916">
              <a:defRPr/>
            </a:pPr>
            <a:r>
              <a:rPr lang="en-CA" dirty="0"/>
              <a:t>https://pmc.ncbi.nlm.nih.gov/articles/PMC9233453/ (Catic study)</a:t>
            </a:r>
          </a:p>
          <a:p>
            <a:pPr defTabSz="924916">
              <a:defRPr/>
            </a:pPr>
            <a:endParaRPr lang="en-CA" dirty="0"/>
          </a:p>
          <a:p>
            <a:endParaRPr lang="en-CA" dirty="0"/>
          </a:p>
        </p:txBody>
      </p:sp>
      <p:sp>
        <p:nvSpPr>
          <p:cNvPr id="4" name="Slide Number Placeholder 3"/>
          <p:cNvSpPr>
            <a:spLocks noGrp="1"/>
          </p:cNvSpPr>
          <p:nvPr>
            <p:ph type="sldNum" sz="quarter" idx="5"/>
          </p:nvPr>
        </p:nvSpPr>
        <p:spPr/>
        <p:txBody>
          <a:bodyPr/>
          <a:lstStyle/>
          <a:p>
            <a:fld id="{F562F025-382E-4821-9A18-207EC521ABEC}" type="slidenum">
              <a:rPr lang="en-CA" smtClean="0"/>
              <a:t>17</a:t>
            </a:fld>
            <a:endParaRPr lang="en-CA" dirty="0"/>
          </a:p>
        </p:txBody>
      </p:sp>
    </p:spTree>
    <p:extLst>
      <p:ext uri="{BB962C8B-B14F-4D97-AF65-F5344CB8AC3E}">
        <p14:creationId xmlns:p14="http://schemas.microsoft.com/office/powerpoint/2010/main" val="2003648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CA" dirty="0"/>
              <a:t>https://pmc.ncbi.nlm.nih.gov/articles/PMC12295770/#sec4-ijms-26-06745</a:t>
            </a:r>
          </a:p>
        </p:txBody>
      </p:sp>
      <p:sp>
        <p:nvSpPr>
          <p:cNvPr id="4" name="Slide Number Placeholder 3"/>
          <p:cNvSpPr>
            <a:spLocks noGrp="1"/>
          </p:cNvSpPr>
          <p:nvPr>
            <p:ph type="sldNum" sz="quarter" idx="5"/>
          </p:nvPr>
        </p:nvSpPr>
        <p:spPr/>
        <p:txBody>
          <a:bodyPr/>
          <a:lstStyle/>
          <a:p>
            <a:fld id="{F562F025-382E-4821-9A18-207EC521ABEC}" type="slidenum">
              <a:rPr lang="en-CA" smtClean="0"/>
              <a:t>18</a:t>
            </a:fld>
            <a:endParaRPr lang="en-CA" dirty="0"/>
          </a:p>
        </p:txBody>
      </p:sp>
    </p:spTree>
    <p:extLst>
      <p:ext uri="{BB962C8B-B14F-4D97-AF65-F5344CB8AC3E}">
        <p14:creationId xmlns:p14="http://schemas.microsoft.com/office/powerpoint/2010/main" val="3854474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defTabSz="924916">
              <a:defRPr/>
            </a:pPr>
            <a:r>
              <a:rPr lang="en-CA" dirty="0"/>
              <a:t>https://pubmed.ncbi.nlm.nih.gov/20861645/</a:t>
            </a:r>
          </a:p>
          <a:p>
            <a:endParaRPr lang="en-CA" dirty="0"/>
          </a:p>
          <a:p>
            <a:r>
              <a:rPr lang="en-CA" dirty="0"/>
              <a:t>https://pmc.ncbi.nlm.nih.gov/articles/PMC11772231/</a:t>
            </a:r>
          </a:p>
          <a:p>
            <a:endParaRPr lang="en-CA" dirty="0"/>
          </a:p>
          <a:p>
            <a:r>
              <a:rPr lang="en-CA" dirty="0"/>
              <a:t>https://pmc.ncbi.nlm.nih.gov/articles/PMC7071176/</a:t>
            </a:r>
          </a:p>
          <a:p>
            <a:endParaRPr lang="en-CA" dirty="0"/>
          </a:p>
        </p:txBody>
      </p:sp>
      <p:sp>
        <p:nvSpPr>
          <p:cNvPr id="4" name="Slide Number Placeholder 3"/>
          <p:cNvSpPr>
            <a:spLocks noGrp="1"/>
          </p:cNvSpPr>
          <p:nvPr>
            <p:ph type="sldNum" sz="quarter" idx="5"/>
          </p:nvPr>
        </p:nvSpPr>
        <p:spPr/>
        <p:txBody>
          <a:bodyPr/>
          <a:lstStyle/>
          <a:p>
            <a:fld id="{F562F025-382E-4821-9A18-207EC521ABEC}" type="slidenum">
              <a:rPr lang="en-CA" smtClean="0"/>
              <a:t>19</a:t>
            </a:fld>
            <a:endParaRPr lang="en-CA" dirty="0"/>
          </a:p>
        </p:txBody>
      </p:sp>
    </p:spTree>
    <p:extLst>
      <p:ext uri="{BB962C8B-B14F-4D97-AF65-F5344CB8AC3E}">
        <p14:creationId xmlns:p14="http://schemas.microsoft.com/office/powerpoint/2010/main" val="3122821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6F374-5808-CA98-B6C3-54942FC1F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49F53-6B3D-946A-EEA8-FF57250AA534}"/>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34BCBECD-2BC0-A3A6-BAF4-024C0F3FAD03}"/>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3F755D71-9184-BCD9-3D97-777C37E16A62}"/>
              </a:ext>
            </a:extLst>
          </p:cNvPr>
          <p:cNvSpPr>
            <a:spLocks noGrp="1"/>
          </p:cNvSpPr>
          <p:nvPr>
            <p:ph type="sldNum" sz="quarter" idx="5"/>
          </p:nvPr>
        </p:nvSpPr>
        <p:spPr/>
        <p:txBody>
          <a:bodyPr/>
          <a:lstStyle/>
          <a:p>
            <a:fld id="{F562F025-382E-4821-9A18-207EC521ABEC}" type="slidenum">
              <a:rPr lang="en-CA" smtClean="0"/>
              <a:t>20</a:t>
            </a:fld>
            <a:endParaRPr lang="en-CA" dirty="0"/>
          </a:p>
        </p:txBody>
      </p:sp>
    </p:spTree>
    <p:extLst>
      <p:ext uri="{BB962C8B-B14F-4D97-AF65-F5344CB8AC3E}">
        <p14:creationId xmlns:p14="http://schemas.microsoft.com/office/powerpoint/2010/main" val="240445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11A3F-D413-D90A-0397-CDC3DDAD9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8B2E8-ECA4-F1DA-DB40-4FF0883AAC74}"/>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AB4168A3-DC32-1609-F9C7-6136E6660346}"/>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AC52A5DC-9BAE-F1E5-315A-F02D1EB61FA9}"/>
              </a:ext>
            </a:extLst>
          </p:cNvPr>
          <p:cNvSpPr>
            <a:spLocks noGrp="1"/>
          </p:cNvSpPr>
          <p:nvPr>
            <p:ph type="sldNum" sz="quarter" idx="5"/>
          </p:nvPr>
        </p:nvSpPr>
        <p:spPr/>
        <p:txBody>
          <a:bodyPr/>
          <a:lstStyle/>
          <a:p>
            <a:fld id="{F562F025-382E-4821-9A18-207EC521ABEC}" type="slidenum">
              <a:rPr lang="en-CA" smtClean="0"/>
              <a:t>21</a:t>
            </a:fld>
            <a:endParaRPr lang="en-CA" dirty="0"/>
          </a:p>
        </p:txBody>
      </p:sp>
    </p:spTree>
    <p:extLst>
      <p:ext uri="{BB962C8B-B14F-4D97-AF65-F5344CB8AC3E}">
        <p14:creationId xmlns:p14="http://schemas.microsoft.com/office/powerpoint/2010/main" val="2644254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The FDA and FTC have not provided any guidance on the regulation/substantiation of postbiotics, either as foods or supplements. </a:t>
            </a:r>
          </a:p>
          <a:p>
            <a:pPr marL="171450" indent="-171450">
              <a:buFont typeface="Arial" panose="020B0604020202020204" pitchFamily="34" charset="0"/>
              <a:buChar char="•"/>
            </a:pPr>
            <a:r>
              <a:rPr lang="en-US" sz="1200" dirty="0"/>
              <a:t>As there is no registration/notification of dietary supplements in the USA, we are not able to confirm how many products using the word “postbiotic” are on the market in the US, however there are 27 labels that use this word in the Dietary Supplement Label Database which is a voluntary database, and over 1,000 products on Amazon.com that use the word.</a:t>
            </a:r>
          </a:p>
          <a:p>
            <a:pPr marL="171450" indent="-171450">
              <a:buFont typeface="Arial" panose="020B0604020202020204" pitchFamily="34" charset="0"/>
              <a:buChar char="•"/>
            </a:pPr>
            <a:r>
              <a:rPr lang="en-US" sz="1200" dirty="0"/>
              <a:t>The US has had NDIs submitted for postbiotics. On the US market, Epicor products don’t always use the word “postbiotics”, but typically use immune support claims</a:t>
            </a:r>
          </a:p>
          <a:p>
            <a:pPr marL="171450" indent="-171450">
              <a:buFont typeface="Arial" panose="020B0604020202020204" pitchFamily="34" charset="0"/>
              <a:buChar char="•"/>
            </a:pPr>
            <a:r>
              <a:rPr lang="en-US" sz="1200" dirty="0"/>
              <a:t>For the substantiation of structure/function claims on US dietary supplements, ideally clinical trials would not be done on diseased populations.  Postbiotic foods and dietary supplements are intended for healthy populations, and as such are not meant to treat, cure, or prevent disease. Extrapolating data from diseased populations to the general population that the DS market is intended for leaves a lot of room for the challenge of the claim substantiation. </a:t>
            </a:r>
          </a:p>
          <a:p>
            <a:pPr marL="171450" indent="-171450">
              <a:buFont typeface="Arial" panose="020B0604020202020204" pitchFamily="34" charset="0"/>
              <a:buChar char="•"/>
            </a:pPr>
            <a:r>
              <a:rPr lang="en-US" sz="1200" dirty="0"/>
              <a:t>There are no instances of the word “Postbiotic” in the National Advertising Division’s website, indicating that to date, there have not been any challenge on this general claim in the industry self-regulation space.</a:t>
            </a:r>
          </a:p>
          <a:p>
            <a:pPr marL="171450" indent="-171450">
              <a:buFont typeface="Arial" panose="020B0604020202020204" pitchFamily="34" charset="0"/>
              <a:buChar char="•"/>
            </a:pPr>
            <a:r>
              <a:rPr lang="en-US" sz="1200" dirty="0"/>
              <a:t>While FTC has never commented on the word “postbiotic”, they typically recommend being more specific with claims in order to be clear in messaging for consumers. For using the word “postbiotic”, substantiation should show that the ingredient infers a health benefit to the consumer. The FTC would recommend that the specific health benefit is described on the label/advertising.</a:t>
            </a:r>
            <a:endParaRPr lang="en-CA" dirty="0"/>
          </a:p>
        </p:txBody>
      </p:sp>
      <p:sp>
        <p:nvSpPr>
          <p:cNvPr id="4" name="Slide Number Placeholder 3"/>
          <p:cNvSpPr>
            <a:spLocks noGrp="1"/>
          </p:cNvSpPr>
          <p:nvPr>
            <p:ph type="sldNum" sz="quarter" idx="5"/>
          </p:nvPr>
        </p:nvSpPr>
        <p:spPr/>
        <p:txBody>
          <a:bodyPr/>
          <a:lstStyle/>
          <a:p>
            <a:fld id="{F562F025-382E-4821-9A18-207EC521ABEC}" type="slidenum">
              <a:rPr lang="en-CA" smtClean="0"/>
              <a:t>26</a:t>
            </a:fld>
            <a:endParaRPr lang="en-CA" dirty="0"/>
          </a:p>
        </p:txBody>
      </p:sp>
    </p:spTree>
    <p:extLst>
      <p:ext uri="{BB962C8B-B14F-4D97-AF65-F5344CB8AC3E}">
        <p14:creationId xmlns:p14="http://schemas.microsoft.com/office/powerpoint/2010/main" val="4084874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defTabSz="924916">
              <a:defRPr/>
            </a:pPr>
            <a:r>
              <a:rPr lang="en-CA" dirty="0"/>
              <a:t>https://pmc.ncbi.nlm.nih.gov/articles/PMC12025169/#sec7-biomedicines-13-00791</a:t>
            </a:r>
          </a:p>
          <a:p>
            <a:endParaRPr lang="en-CA" dirty="0"/>
          </a:p>
        </p:txBody>
      </p:sp>
      <p:sp>
        <p:nvSpPr>
          <p:cNvPr id="4" name="Slide Number Placeholder 3"/>
          <p:cNvSpPr>
            <a:spLocks noGrp="1"/>
          </p:cNvSpPr>
          <p:nvPr>
            <p:ph type="sldNum" sz="quarter" idx="5"/>
          </p:nvPr>
        </p:nvSpPr>
        <p:spPr/>
        <p:txBody>
          <a:bodyPr/>
          <a:lstStyle/>
          <a:p>
            <a:fld id="{F562F025-382E-4821-9A18-207EC521ABEC}" type="slidenum">
              <a:rPr lang="en-CA" smtClean="0"/>
              <a:t>35</a:t>
            </a:fld>
            <a:endParaRPr lang="en-CA" dirty="0"/>
          </a:p>
        </p:txBody>
      </p:sp>
    </p:spTree>
    <p:extLst>
      <p:ext uri="{BB962C8B-B14F-4D97-AF65-F5344CB8AC3E}">
        <p14:creationId xmlns:p14="http://schemas.microsoft.com/office/powerpoint/2010/main" val="2057694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562F025-382E-4821-9A18-207EC521ABEC}" type="slidenum">
              <a:rPr lang="en-CA" smtClean="0"/>
              <a:t>5</a:t>
            </a:fld>
            <a:endParaRPr lang="en-CA" dirty="0"/>
          </a:p>
        </p:txBody>
      </p:sp>
    </p:spTree>
    <p:extLst>
      <p:ext uri="{BB962C8B-B14F-4D97-AF65-F5344CB8AC3E}">
        <p14:creationId xmlns:p14="http://schemas.microsoft.com/office/powerpoint/2010/main" val="1735118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CA" dirty="0"/>
              <a:t>https://www.sciencedirect.com/science/article/pii/S2666154323002156?via%3Dihub#bib158</a:t>
            </a:r>
          </a:p>
        </p:txBody>
      </p:sp>
      <p:sp>
        <p:nvSpPr>
          <p:cNvPr id="4" name="Slide Number Placeholder 3"/>
          <p:cNvSpPr>
            <a:spLocks noGrp="1"/>
          </p:cNvSpPr>
          <p:nvPr>
            <p:ph type="sldNum" sz="quarter" idx="5"/>
          </p:nvPr>
        </p:nvSpPr>
        <p:spPr/>
        <p:txBody>
          <a:bodyPr/>
          <a:lstStyle/>
          <a:p>
            <a:fld id="{F562F025-382E-4821-9A18-207EC521ABEC}" type="slidenum">
              <a:rPr lang="en-CA" smtClean="0"/>
              <a:t>36</a:t>
            </a:fld>
            <a:endParaRPr lang="en-CA" dirty="0"/>
          </a:p>
        </p:txBody>
      </p:sp>
    </p:spTree>
    <p:extLst>
      <p:ext uri="{BB962C8B-B14F-4D97-AF65-F5344CB8AC3E}">
        <p14:creationId xmlns:p14="http://schemas.microsoft.com/office/powerpoint/2010/main" val="3392762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defTabSz="924916">
              <a:defRPr/>
            </a:pPr>
            <a:r>
              <a:rPr lang="en-US" dirty="0">
                <a:hlinkClick r:id="rId3"/>
              </a:rPr>
              <a:t>https://www.sciencedirect.com/science/article/pii/S2666154323002156?via%3Dihub#bib31</a:t>
            </a:r>
            <a:endParaRPr lang="en-US" dirty="0"/>
          </a:p>
          <a:p>
            <a:endParaRPr lang="en-CA" dirty="0"/>
          </a:p>
        </p:txBody>
      </p:sp>
      <p:sp>
        <p:nvSpPr>
          <p:cNvPr id="4" name="Slide Number Placeholder 3"/>
          <p:cNvSpPr>
            <a:spLocks noGrp="1"/>
          </p:cNvSpPr>
          <p:nvPr>
            <p:ph type="sldNum" sz="quarter" idx="5"/>
          </p:nvPr>
        </p:nvSpPr>
        <p:spPr/>
        <p:txBody>
          <a:bodyPr/>
          <a:lstStyle/>
          <a:p>
            <a:fld id="{F562F025-382E-4821-9A18-207EC521ABEC}" type="slidenum">
              <a:rPr lang="en-CA" smtClean="0"/>
              <a:t>38</a:t>
            </a:fld>
            <a:endParaRPr lang="en-CA" dirty="0"/>
          </a:p>
        </p:txBody>
      </p:sp>
    </p:spTree>
    <p:extLst>
      <p:ext uri="{BB962C8B-B14F-4D97-AF65-F5344CB8AC3E}">
        <p14:creationId xmlns:p14="http://schemas.microsoft.com/office/powerpoint/2010/main" val="3175358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defTabSz="924916">
              <a:defRPr/>
            </a:pPr>
            <a:r>
              <a:rPr lang="en-US" dirty="0"/>
              <a:t>Risks can include risk of translocation from the gut into the blood, the risk of acquiring and transferring antibiotic resistance genes and the risk of interfering with normal colonization of neonatal gut microbiota</a:t>
            </a:r>
            <a:endParaRPr lang="en-US" dirty="0">
              <a:hlinkClick r:id="rId3"/>
            </a:endParaRPr>
          </a:p>
          <a:p>
            <a:pPr defTabSz="924916">
              <a:defRPr/>
            </a:pPr>
            <a:endParaRPr lang="en-US" dirty="0">
              <a:hlinkClick r:id="rId3"/>
            </a:endParaRPr>
          </a:p>
          <a:p>
            <a:r>
              <a:rPr lang="en-CA" dirty="0">
                <a:hlinkClick r:id="rId4"/>
              </a:rPr>
              <a:t>https://www.tandfonline.com/doi/full/10.1080/19490976.2022.2117508#abstract</a:t>
            </a:r>
          </a:p>
          <a:p>
            <a:endParaRPr lang="en-CA" dirty="0">
              <a:hlinkClick r:id="rId4"/>
            </a:endParaRPr>
          </a:p>
          <a:p>
            <a:r>
              <a:rPr lang="en-CA" dirty="0">
                <a:hlinkClick r:id="rId4"/>
              </a:rPr>
              <a:t>https://pmc.ncbi.nlm.nih.gov/articles/PMC6566317/</a:t>
            </a:r>
            <a:endParaRPr lang="en-CA" dirty="0"/>
          </a:p>
          <a:p>
            <a:endParaRPr lang="en-CA" dirty="0"/>
          </a:p>
          <a:p>
            <a:pPr defTabSz="924916">
              <a:defRPr/>
            </a:pPr>
            <a:r>
              <a:rPr lang="en-US" dirty="0">
                <a:hlinkClick r:id="rId3"/>
              </a:rPr>
              <a:t>https://www.sciencedirect.com/science/article/pii/S2666154323002156?via%3Dihub#bib31</a:t>
            </a:r>
            <a:endParaRPr lang="en-US" dirty="0"/>
          </a:p>
          <a:p>
            <a:endParaRPr lang="en-US" dirty="0"/>
          </a:p>
          <a:p>
            <a:r>
              <a:rPr lang="en-US" dirty="0"/>
              <a:t>https://pmc.ncbi.nlm.nih.gov/articles/PMC12025169/</a:t>
            </a:r>
          </a:p>
          <a:p>
            <a:endParaRPr lang="en-CA" dirty="0"/>
          </a:p>
          <a:p>
            <a:endParaRPr lang="en-CA" dirty="0"/>
          </a:p>
        </p:txBody>
      </p:sp>
      <p:sp>
        <p:nvSpPr>
          <p:cNvPr id="4" name="Slide Number Placeholder 3"/>
          <p:cNvSpPr>
            <a:spLocks noGrp="1"/>
          </p:cNvSpPr>
          <p:nvPr>
            <p:ph type="sldNum" sz="quarter" idx="5"/>
          </p:nvPr>
        </p:nvSpPr>
        <p:spPr/>
        <p:txBody>
          <a:bodyPr/>
          <a:lstStyle/>
          <a:p>
            <a:fld id="{F562F025-382E-4821-9A18-207EC521ABEC}" type="slidenum">
              <a:rPr lang="en-CA" smtClean="0"/>
              <a:t>39</a:t>
            </a:fld>
            <a:endParaRPr lang="en-CA" dirty="0"/>
          </a:p>
        </p:txBody>
      </p:sp>
    </p:spTree>
    <p:extLst>
      <p:ext uri="{BB962C8B-B14F-4D97-AF65-F5344CB8AC3E}">
        <p14:creationId xmlns:p14="http://schemas.microsoft.com/office/powerpoint/2010/main" val="3991351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C5C40-B903-36EE-6A26-726C465E2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05544A-8EFA-E046-61B9-98A2365EB769}"/>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2CC1E1AB-F435-D56F-6D6E-5EFABC6CD381}"/>
              </a:ext>
            </a:extLst>
          </p:cNvPr>
          <p:cNvSpPr>
            <a:spLocks noGrp="1"/>
          </p:cNvSpPr>
          <p:nvPr>
            <p:ph type="body" idx="1"/>
          </p:nvPr>
        </p:nvSpPr>
        <p:spPr/>
        <p:txBody>
          <a:bodyPr/>
          <a:lstStyle/>
          <a:p>
            <a:r>
              <a:rPr lang="en-US" dirty="0"/>
              <a:t>This diagram illustrates the process of obtaining bioactive properties from microorganisms through various treatments such as thermal treatment, UV irradiation, EMR radiation, sonication, cell wall lysis, and fermentation. Fermentation leads to the secretion of intracellular metabolites that contribute to postbiotic activity. Bioactive properties include diverse therapeutic effects against acne, rosacea, psoriasis, atopic dermatitis, and vitiligo/hyperpigmentation. It also shows immunomodulatory, UV-protective, and wound healing properties. This highlights the promising therapeutic potential of postbiotics in maintaining health and addressing skin-related issues.</a:t>
            </a:r>
            <a:endParaRPr lang="en-CA" dirty="0"/>
          </a:p>
        </p:txBody>
      </p:sp>
      <p:sp>
        <p:nvSpPr>
          <p:cNvPr id="4" name="Slide Number Placeholder 3">
            <a:extLst>
              <a:ext uri="{FF2B5EF4-FFF2-40B4-BE49-F238E27FC236}">
                <a16:creationId xmlns:a16="http://schemas.microsoft.com/office/drawing/2014/main" id="{542B2A79-DA36-5985-5CB6-3AD7E3E3016C}"/>
              </a:ext>
            </a:extLst>
          </p:cNvPr>
          <p:cNvSpPr>
            <a:spLocks noGrp="1"/>
          </p:cNvSpPr>
          <p:nvPr>
            <p:ph type="sldNum" sz="quarter" idx="5"/>
          </p:nvPr>
        </p:nvSpPr>
        <p:spPr/>
        <p:txBody>
          <a:bodyPr/>
          <a:lstStyle/>
          <a:p>
            <a:fld id="{F562F025-382E-4821-9A18-207EC521ABEC}" type="slidenum">
              <a:rPr lang="en-CA" smtClean="0"/>
              <a:t>6</a:t>
            </a:fld>
            <a:endParaRPr lang="en-CA" dirty="0"/>
          </a:p>
        </p:txBody>
      </p:sp>
    </p:spTree>
    <p:extLst>
      <p:ext uri="{BB962C8B-B14F-4D97-AF65-F5344CB8AC3E}">
        <p14:creationId xmlns:p14="http://schemas.microsoft.com/office/powerpoint/2010/main" val="640880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A large number of in vitro and in vivo studies have demonstrated the ameliorative effects of postbiotics against various health conditions, including infections, cardiovascular diseases, diabetes, hypertension, and skin health. These health benefits are mediated by various mechanisms such as alteration of the gut microbiota, enhancement of immune responses, antiproliferation, antioxidation and the direct induction of apoptosis</a:t>
            </a:r>
            <a:endParaRPr lang="en-CA" dirty="0"/>
          </a:p>
        </p:txBody>
      </p:sp>
      <p:sp>
        <p:nvSpPr>
          <p:cNvPr id="4" name="Slide Number Placeholder 3"/>
          <p:cNvSpPr>
            <a:spLocks noGrp="1"/>
          </p:cNvSpPr>
          <p:nvPr>
            <p:ph type="sldNum" sz="quarter" idx="5"/>
          </p:nvPr>
        </p:nvSpPr>
        <p:spPr/>
        <p:txBody>
          <a:bodyPr/>
          <a:lstStyle/>
          <a:p>
            <a:fld id="{F562F025-382E-4821-9A18-207EC521ABEC}" type="slidenum">
              <a:rPr lang="en-CA" smtClean="0"/>
              <a:t>7</a:t>
            </a:fld>
            <a:endParaRPr lang="en-CA" dirty="0"/>
          </a:p>
        </p:txBody>
      </p:sp>
    </p:spTree>
    <p:extLst>
      <p:ext uri="{BB962C8B-B14F-4D97-AF65-F5344CB8AC3E}">
        <p14:creationId xmlns:p14="http://schemas.microsoft.com/office/powerpoint/2010/main" val="525802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C352F-87BF-4FED-96BD-A9FADE6FD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C4E0E-460E-5CBF-ACDF-0ABC117017DF}"/>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BF3930B6-6287-28AF-6B03-5FA4A51478E4}"/>
              </a:ext>
            </a:extLst>
          </p:cNvPr>
          <p:cNvSpPr>
            <a:spLocks noGrp="1"/>
          </p:cNvSpPr>
          <p:nvPr>
            <p:ph type="body" idx="1"/>
          </p:nvPr>
        </p:nvSpPr>
        <p:spPr/>
        <p:txBody>
          <a:bodyPr/>
          <a:lstStyle/>
          <a:p>
            <a:r>
              <a:rPr lang="en-CA" dirty="0"/>
              <a:t>https://www.sciencedirect.com/science/article/pii/S2666154323002156?via%3Dihub</a:t>
            </a:r>
            <a:br>
              <a:rPr lang="en-CA" dirty="0"/>
            </a:br>
            <a:r>
              <a:rPr lang="en-CA" dirty="0"/>
              <a:t>Postbiotics are categorized into groups based on the elements they include, proteins (such as lactocepin, the p75 molecule), organic acids (such as propionate), lipids (such as butyrate, lactate), carbohydrates (such as teichoic acids), vitamins/cofactors (e.g. B-group vitamins) and complex molecules such as lipoteichoic acids, or simply by their physiological functions that include anti-inflammatory, anti-hypertensive, immunomodulation, hypocholesterolemic, anti-proliferative, antiobesogenic and antioxidant effects.</a:t>
            </a:r>
          </a:p>
        </p:txBody>
      </p:sp>
      <p:sp>
        <p:nvSpPr>
          <p:cNvPr id="4" name="Slide Number Placeholder 3">
            <a:extLst>
              <a:ext uri="{FF2B5EF4-FFF2-40B4-BE49-F238E27FC236}">
                <a16:creationId xmlns:a16="http://schemas.microsoft.com/office/drawing/2014/main" id="{1CFC34CE-6A59-E788-2210-B6D396995BBE}"/>
              </a:ext>
            </a:extLst>
          </p:cNvPr>
          <p:cNvSpPr>
            <a:spLocks noGrp="1"/>
          </p:cNvSpPr>
          <p:nvPr>
            <p:ph type="sldNum" sz="quarter" idx="5"/>
          </p:nvPr>
        </p:nvSpPr>
        <p:spPr/>
        <p:txBody>
          <a:bodyPr/>
          <a:lstStyle/>
          <a:p>
            <a:fld id="{F562F025-382E-4821-9A18-207EC521ABEC}" type="slidenum">
              <a:rPr lang="en-CA" smtClean="0"/>
              <a:t>8</a:t>
            </a:fld>
            <a:endParaRPr lang="en-CA" dirty="0"/>
          </a:p>
        </p:txBody>
      </p:sp>
    </p:spTree>
    <p:extLst>
      <p:ext uri="{BB962C8B-B14F-4D97-AF65-F5344CB8AC3E}">
        <p14:creationId xmlns:p14="http://schemas.microsoft.com/office/powerpoint/2010/main" val="2152028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defTabSz="924916">
              <a:defRPr/>
            </a:pPr>
            <a:r>
              <a:rPr lang="en-CA" dirty="0">
                <a:hlinkClick r:id="rId3"/>
              </a:rPr>
              <a:t>https://pmc.ncbi.nlm.nih.gov/articles/PMC12292398/#sec4-biomolecules-15-00954</a:t>
            </a:r>
            <a:endParaRPr lang="en-CA" dirty="0"/>
          </a:p>
          <a:p>
            <a:pPr defTabSz="924916">
              <a:defRPr/>
            </a:pPr>
            <a:endParaRPr lang="en-CA" dirty="0"/>
          </a:p>
          <a:p>
            <a:pPr defTabSz="924916">
              <a:defRPr/>
            </a:pPr>
            <a:r>
              <a:rPr lang="en-CA" dirty="0"/>
              <a:t>https://pmc.ncbi.nlm.nih.gov/articles/PMC11464740/</a:t>
            </a:r>
          </a:p>
          <a:p>
            <a:pPr defTabSz="924916">
              <a:defRPr/>
            </a:pPr>
            <a:endParaRPr lang="en-CA" dirty="0"/>
          </a:p>
          <a:p>
            <a:endParaRPr lang="en-CA" dirty="0"/>
          </a:p>
        </p:txBody>
      </p:sp>
      <p:sp>
        <p:nvSpPr>
          <p:cNvPr id="4" name="Slide Number Placeholder 3"/>
          <p:cNvSpPr>
            <a:spLocks noGrp="1"/>
          </p:cNvSpPr>
          <p:nvPr>
            <p:ph type="sldNum" sz="quarter" idx="5"/>
          </p:nvPr>
        </p:nvSpPr>
        <p:spPr/>
        <p:txBody>
          <a:bodyPr/>
          <a:lstStyle/>
          <a:p>
            <a:fld id="{F562F025-382E-4821-9A18-207EC521ABEC}" type="slidenum">
              <a:rPr lang="en-CA" smtClean="0"/>
              <a:t>10</a:t>
            </a:fld>
            <a:endParaRPr lang="en-CA" dirty="0"/>
          </a:p>
        </p:txBody>
      </p:sp>
    </p:spTree>
    <p:extLst>
      <p:ext uri="{BB962C8B-B14F-4D97-AF65-F5344CB8AC3E}">
        <p14:creationId xmlns:p14="http://schemas.microsoft.com/office/powerpoint/2010/main" val="2130979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CA" dirty="0"/>
              <a:t>https://pmc.ncbi.nlm.nih.gov/articles/PMC11352714/#s0001</a:t>
            </a:r>
          </a:p>
          <a:p>
            <a:r>
              <a:rPr lang="en-CA" dirty="0"/>
              <a:t>https://pmc.ncbi.nlm.nih.gov/articles/PMC11028008/</a:t>
            </a:r>
          </a:p>
          <a:p>
            <a:r>
              <a:rPr lang="en-CA" dirty="0"/>
              <a:t>https://pmc.ncbi.nlm.nih.gov/articles/PMC7583468/</a:t>
            </a:r>
          </a:p>
          <a:p>
            <a:endParaRPr lang="en-CA" dirty="0"/>
          </a:p>
        </p:txBody>
      </p:sp>
      <p:sp>
        <p:nvSpPr>
          <p:cNvPr id="4" name="Slide Number Placeholder 3"/>
          <p:cNvSpPr>
            <a:spLocks noGrp="1"/>
          </p:cNvSpPr>
          <p:nvPr>
            <p:ph type="sldNum" sz="quarter" idx="5"/>
          </p:nvPr>
        </p:nvSpPr>
        <p:spPr/>
        <p:txBody>
          <a:bodyPr/>
          <a:lstStyle/>
          <a:p>
            <a:fld id="{F562F025-382E-4821-9A18-207EC521ABEC}" type="slidenum">
              <a:rPr lang="en-CA" smtClean="0"/>
              <a:t>11</a:t>
            </a:fld>
            <a:endParaRPr lang="en-CA" dirty="0"/>
          </a:p>
        </p:txBody>
      </p:sp>
    </p:spTree>
    <p:extLst>
      <p:ext uri="{BB962C8B-B14F-4D97-AF65-F5344CB8AC3E}">
        <p14:creationId xmlns:p14="http://schemas.microsoft.com/office/powerpoint/2010/main" val="2197159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CA" dirty="0"/>
              <a:t>https://pmc.ncbi.nlm.nih.gov/articles/PMC3266401/</a:t>
            </a:r>
          </a:p>
          <a:p>
            <a:pPr defTabSz="924916">
              <a:defRPr/>
            </a:pPr>
            <a:r>
              <a:rPr lang="en-CA" dirty="0">
                <a:hlinkClick r:id="rId3"/>
              </a:rPr>
              <a:t>https://www.nature.com/articles/s41598-019-48775-0</a:t>
            </a:r>
            <a:endParaRPr lang="en-CA" dirty="0"/>
          </a:p>
          <a:p>
            <a:pPr defTabSz="924916">
              <a:defRPr/>
            </a:pPr>
            <a:r>
              <a:rPr lang="en-CA" dirty="0"/>
              <a:t>https://www.sciencedirect.com/science/article/pii/S000629522500053X</a:t>
            </a:r>
          </a:p>
          <a:p>
            <a:pPr defTabSz="924916">
              <a:defRPr/>
            </a:pPr>
            <a:endParaRPr lang="en-CA" dirty="0"/>
          </a:p>
          <a:p>
            <a:pPr defTabSz="924916">
              <a:defRPr/>
            </a:pPr>
            <a:r>
              <a:rPr lang="en-CA" b="1" dirty="0"/>
              <a:t>New reference</a:t>
            </a:r>
            <a:r>
              <a:rPr lang="en-CA" b="0" dirty="0"/>
              <a:t> (official link - https://www.tandfonline.com/doi/full/10.1080/10408398.2022.2158174)</a:t>
            </a:r>
            <a:endParaRPr lang="en-CA" b="1" dirty="0"/>
          </a:p>
          <a:p>
            <a:pPr defTabSz="924916">
              <a:defRPr/>
            </a:pPr>
            <a:r>
              <a:rPr lang="en-CA" dirty="0"/>
              <a:t>Actual paper - https://www.researchgate.net/profile/Tao-Wang-17/publication/366442624_Recent_advances_and_potentiality_of_postbiotics_in_the_food_industry_Composition_inactivation_methods_current_applications_in_metabolic_syndrome_and_future_trends/links/63a51d8e03aad5368e334f47/Recent-advances-and-potentiality-of-postbiotics-in-the-food-industry-Composition-inactivation-methods-current-applications-in-metabolic-syndrome-and-future-trends.pdf</a:t>
            </a:r>
          </a:p>
          <a:p>
            <a:endParaRPr lang="en-CA" dirty="0"/>
          </a:p>
        </p:txBody>
      </p:sp>
      <p:sp>
        <p:nvSpPr>
          <p:cNvPr id="4" name="Slide Number Placeholder 3"/>
          <p:cNvSpPr>
            <a:spLocks noGrp="1"/>
          </p:cNvSpPr>
          <p:nvPr>
            <p:ph type="sldNum" sz="quarter" idx="5"/>
          </p:nvPr>
        </p:nvSpPr>
        <p:spPr/>
        <p:txBody>
          <a:bodyPr/>
          <a:lstStyle/>
          <a:p>
            <a:fld id="{F562F025-382E-4821-9A18-207EC521ABEC}" type="slidenum">
              <a:rPr lang="en-CA" smtClean="0"/>
              <a:t>12</a:t>
            </a:fld>
            <a:endParaRPr lang="en-CA" dirty="0"/>
          </a:p>
        </p:txBody>
      </p:sp>
    </p:spTree>
    <p:extLst>
      <p:ext uri="{BB962C8B-B14F-4D97-AF65-F5344CB8AC3E}">
        <p14:creationId xmlns:p14="http://schemas.microsoft.com/office/powerpoint/2010/main" val="4068497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CA" dirty="0"/>
              <a:t>https://pmc.ncbi.nlm.nih.gov/articles/PMC9855301/</a:t>
            </a:r>
          </a:p>
          <a:p>
            <a:r>
              <a:rPr lang="en-CA" dirty="0"/>
              <a:t>https://www.nature.com/articles/s41430-024-01512-x</a:t>
            </a:r>
          </a:p>
        </p:txBody>
      </p:sp>
      <p:sp>
        <p:nvSpPr>
          <p:cNvPr id="4" name="Slide Number Placeholder 3"/>
          <p:cNvSpPr>
            <a:spLocks noGrp="1"/>
          </p:cNvSpPr>
          <p:nvPr>
            <p:ph type="sldNum" sz="quarter" idx="5"/>
          </p:nvPr>
        </p:nvSpPr>
        <p:spPr/>
        <p:txBody>
          <a:bodyPr/>
          <a:lstStyle/>
          <a:p>
            <a:fld id="{F562F025-382E-4821-9A18-207EC521ABEC}" type="slidenum">
              <a:rPr lang="en-CA" smtClean="0"/>
              <a:t>13</a:t>
            </a:fld>
            <a:endParaRPr lang="en-CA" dirty="0"/>
          </a:p>
        </p:txBody>
      </p:sp>
    </p:spTree>
    <p:extLst>
      <p:ext uri="{BB962C8B-B14F-4D97-AF65-F5344CB8AC3E}">
        <p14:creationId xmlns:p14="http://schemas.microsoft.com/office/powerpoint/2010/main" val="15670315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nutrasource.ca/" TargetMode="External"/><Relationship Id="rId7" Type="http://schemas.openxmlformats.org/officeDocument/2006/relationships/hyperlink" Target="https://twitter.com/Nutrasource_NDI"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s://www.linkedin.com/company/879193"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nutrasource.ca/" TargetMode="External"/><Relationship Id="rId7" Type="http://schemas.openxmlformats.org/officeDocument/2006/relationships/hyperlink" Target="https://twitter.com/Nutrasource_NDI"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s://www.linkedin.com/company/879193" TargetMode="Externa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87932-6336-D87A-BCC0-8993C65AF758}"/>
              </a:ext>
            </a:extLst>
          </p:cNvPr>
          <p:cNvSpPr>
            <a:spLocks noGrp="1"/>
          </p:cNvSpPr>
          <p:nvPr>
            <p:ph type="ctrTitle"/>
          </p:nvPr>
        </p:nvSpPr>
        <p:spPr>
          <a:xfrm>
            <a:off x="677918" y="1978956"/>
            <a:ext cx="6279931" cy="2387600"/>
          </a:xfrm>
          <a:prstGeom prst="rect">
            <a:avLst/>
          </a:prstGeom>
        </p:spPr>
        <p:txBody>
          <a:bodyPr anchor="b"/>
          <a:lstStyle>
            <a:lvl1pPr algn="l">
              <a:defRPr sz="6000">
                <a:latin typeface="Roboto" panose="02000000000000000000" pitchFamily="2" charset="0"/>
                <a:ea typeface="Roboto" panose="02000000000000000000" pitchFamily="2" charset="0"/>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BFC12555-779A-CB8C-85F1-3DA698843577}"/>
              </a:ext>
            </a:extLst>
          </p:cNvPr>
          <p:cNvSpPr>
            <a:spLocks noGrp="1"/>
          </p:cNvSpPr>
          <p:nvPr>
            <p:ph type="subTitle" idx="1"/>
          </p:nvPr>
        </p:nvSpPr>
        <p:spPr>
          <a:xfrm>
            <a:off x="677918" y="4532204"/>
            <a:ext cx="5707118" cy="1190679"/>
          </a:xfrm>
          <a:prstGeom prst="rect">
            <a:avLst/>
          </a:prstGeom>
        </p:spPr>
        <p:txBody>
          <a:bodyPr/>
          <a:lstStyle>
            <a:lvl1pPr marL="0" indent="0" algn="l">
              <a:buNone/>
              <a:defRPr sz="24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cxnSp>
        <p:nvCxnSpPr>
          <p:cNvPr id="8" name="Straight Connector 7">
            <a:extLst>
              <a:ext uri="{FF2B5EF4-FFF2-40B4-BE49-F238E27FC236}">
                <a16:creationId xmlns:a16="http://schemas.microsoft.com/office/drawing/2014/main" id="{600CD091-6443-E173-5FDD-95E9200B47CD}"/>
              </a:ext>
            </a:extLst>
          </p:cNvPr>
          <p:cNvCxnSpPr/>
          <p:nvPr userDrawn="1"/>
        </p:nvCxnSpPr>
        <p:spPr>
          <a:xfrm>
            <a:off x="614855" y="719959"/>
            <a:ext cx="110621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purple text on a black background&#10;&#10;Description automatically generated">
            <a:extLst>
              <a:ext uri="{FF2B5EF4-FFF2-40B4-BE49-F238E27FC236}">
                <a16:creationId xmlns:a16="http://schemas.microsoft.com/office/drawing/2014/main" id="{FD0EF1E7-6333-2866-DC75-65B76A22FF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855" y="885608"/>
            <a:ext cx="3815255" cy="601143"/>
          </a:xfrm>
          <a:prstGeom prst="rect">
            <a:avLst/>
          </a:prstGeom>
        </p:spPr>
      </p:pic>
      <p:cxnSp>
        <p:nvCxnSpPr>
          <p:cNvPr id="13" name="Straight Connector 12">
            <a:extLst>
              <a:ext uri="{FF2B5EF4-FFF2-40B4-BE49-F238E27FC236}">
                <a16:creationId xmlns:a16="http://schemas.microsoft.com/office/drawing/2014/main" id="{3242F833-5250-304E-3AA5-3F014E58EA42}"/>
              </a:ext>
            </a:extLst>
          </p:cNvPr>
          <p:cNvCxnSpPr>
            <a:cxnSpLocks/>
          </p:cNvCxnSpPr>
          <p:nvPr userDrawn="1"/>
        </p:nvCxnSpPr>
        <p:spPr>
          <a:xfrm>
            <a:off x="564931" y="6064469"/>
            <a:ext cx="510014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9D03865-B52F-1DBC-2A0F-1D278CE8801E}"/>
              </a:ext>
            </a:extLst>
          </p:cNvPr>
          <p:cNvSpPr>
            <a:spLocks noGrp="1"/>
          </p:cNvSpPr>
          <p:nvPr>
            <p:ph type="pic" sz="quarter" idx="10"/>
          </p:nvPr>
        </p:nvSpPr>
        <p:spPr>
          <a:xfrm>
            <a:off x="7273925" y="1314450"/>
            <a:ext cx="2406650" cy="4749800"/>
          </a:xfrm>
          <a:prstGeom prst="roundRect">
            <a:avLst/>
          </a:prstGeom>
        </p:spPr>
        <p:txBody>
          <a:bodyPr/>
          <a:lstStyle/>
          <a:p>
            <a:r>
              <a:rPr lang="en-US" dirty="0"/>
              <a:t>Click icon to add picture</a:t>
            </a:r>
            <a:endParaRPr lang="en-CA" dirty="0"/>
          </a:p>
        </p:txBody>
      </p:sp>
      <p:sp>
        <p:nvSpPr>
          <p:cNvPr id="18" name="Picture Placeholder 17">
            <a:extLst>
              <a:ext uri="{FF2B5EF4-FFF2-40B4-BE49-F238E27FC236}">
                <a16:creationId xmlns:a16="http://schemas.microsoft.com/office/drawing/2014/main" id="{FBC498D9-98E1-0FDE-B56D-3DC10C16BA4D}"/>
              </a:ext>
            </a:extLst>
          </p:cNvPr>
          <p:cNvSpPr>
            <a:spLocks noGrp="1"/>
          </p:cNvSpPr>
          <p:nvPr>
            <p:ph type="pic" sz="quarter" idx="11"/>
          </p:nvPr>
        </p:nvSpPr>
        <p:spPr>
          <a:xfrm>
            <a:off x="9874250" y="1314450"/>
            <a:ext cx="1981200" cy="2779713"/>
          </a:xfrm>
          <a:prstGeom prst="roundRect">
            <a:avLst/>
          </a:prstGeom>
        </p:spPr>
        <p:txBody>
          <a:bodyPr/>
          <a:lstStyle/>
          <a:p>
            <a:r>
              <a:rPr lang="en-US" dirty="0"/>
              <a:t>Click icon to add picture</a:t>
            </a:r>
            <a:endParaRPr lang="en-CA" dirty="0"/>
          </a:p>
        </p:txBody>
      </p:sp>
      <p:sp>
        <p:nvSpPr>
          <p:cNvPr id="20" name="Picture Placeholder 19">
            <a:extLst>
              <a:ext uri="{FF2B5EF4-FFF2-40B4-BE49-F238E27FC236}">
                <a16:creationId xmlns:a16="http://schemas.microsoft.com/office/drawing/2014/main" id="{E6B0DABD-030A-D768-7325-3C282E285ACD}"/>
              </a:ext>
            </a:extLst>
          </p:cNvPr>
          <p:cNvSpPr>
            <a:spLocks noGrp="1"/>
          </p:cNvSpPr>
          <p:nvPr>
            <p:ph type="pic" sz="quarter" idx="12"/>
          </p:nvPr>
        </p:nvSpPr>
        <p:spPr>
          <a:xfrm>
            <a:off x="9874250" y="4267200"/>
            <a:ext cx="1981200" cy="1797050"/>
          </a:xfrm>
          <a:prstGeom prst="roundRect">
            <a:avLst/>
          </a:prstGeom>
        </p:spPr>
        <p:txBody>
          <a:bodyPr/>
          <a:lstStyle/>
          <a:p>
            <a:r>
              <a:rPr lang="en-US" dirty="0"/>
              <a:t>Click icon to add picture</a:t>
            </a:r>
            <a:endParaRPr lang="en-CA" dirty="0"/>
          </a:p>
        </p:txBody>
      </p:sp>
      <p:pic>
        <p:nvPicPr>
          <p:cNvPr id="4" name="Picture 3" descr="A white arrow in a purple circle&#10;&#10;Description automatically generated">
            <a:hlinkClick r:id="rId3"/>
            <a:extLst>
              <a:ext uri="{FF2B5EF4-FFF2-40B4-BE49-F238E27FC236}">
                <a16:creationId xmlns:a16="http://schemas.microsoft.com/office/drawing/2014/main" id="{D9BE1515-0C81-2815-F772-5EF4E1FA8C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2003" y="210927"/>
            <a:ext cx="518127" cy="500592"/>
          </a:xfrm>
          <a:prstGeom prst="rect">
            <a:avLst/>
          </a:prstGeom>
        </p:spPr>
      </p:pic>
      <p:pic>
        <p:nvPicPr>
          <p:cNvPr id="5" name="Picture 4" descr="A purple circle with white letters on it&#10;&#10;Description automatically generated">
            <a:hlinkClick r:id="rId5"/>
            <a:extLst>
              <a:ext uri="{FF2B5EF4-FFF2-40B4-BE49-F238E27FC236}">
                <a16:creationId xmlns:a16="http://schemas.microsoft.com/office/drawing/2014/main" id="{CF762D64-8F94-29D8-F104-36886984CF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76697" y="207681"/>
            <a:ext cx="518127" cy="500592"/>
          </a:xfrm>
          <a:prstGeom prst="rect">
            <a:avLst/>
          </a:prstGeom>
        </p:spPr>
      </p:pic>
      <p:pic>
        <p:nvPicPr>
          <p:cNvPr id="6" name="Picture 5" descr="A purple circle with white x in it&#10;&#10;Description automatically generated">
            <a:hlinkClick r:id="rId7"/>
            <a:extLst>
              <a:ext uri="{FF2B5EF4-FFF2-40B4-BE49-F238E27FC236}">
                <a16:creationId xmlns:a16="http://schemas.microsoft.com/office/drawing/2014/main" id="{4644FCA4-E80E-FC5C-E6E8-A239775AB20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99048" y="165641"/>
            <a:ext cx="500592" cy="500592"/>
          </a:xfrm>
          <a:prstGeom prst="rect">
            <a:avLst/>
          </a:prstGeom>
        </p:spPr>
      </p:pic>
    </p:spTree>
    <p:extLst>
      <p:ext uri="{BB962C8B-B14F-4D97-AF65-F5344CB8AC3E}">
        <p14:creationId xmlns:p14="http://schemas.microsoft.com/office/powerpoint/2010/main" val="3015921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87932-6336-D87A-BCC0-8993C65AF758}"/>
              </a:ext>
            </a:extLst>
          </p:cNvPr>
          <p:cNvSpPr>
            <a:spLocks noGrp="1"/>
          </p:cNvSpPr>
          <p:nvPr>
            <p:ph type="ctrTitle" hasCustomPrompt="1"/>
          </p:nvPr>
        </p:nvSpPr>
        <p:spPr>
          <a:xfrm>
            <a:off x="5992522" y="2156294"/>
            <a:ext cx="6279931" cy="2387600"/>
          </a:xfrm>
          <a:prstGeom prst="rect">
            <a:avLst/>
          </a:prstGeom>
        </p:spPr>
        <p:txBody>
          <a:bodyPr anchor="b"/>
          <a:lstStyle>
            <a:lvl1pPr algn="l">
              <a:defRPr sz="6000">
                <a:latin typeface="Roboto" panose="02000000000000000000" pitchFamily="2" charset="0"/>
                <a:ea typeface="Roboto" panose="02000000000000000000" pitchFamily="2" charset="0"/>
              </a:defRPr>
            </a:lvl1pPr>
          </a:lstStyle>
          <a:p>
            <a:r>
              <a:rPr lang="en-US"/>
              <a:t>Thank You</a:t>
            </a:r>
            <a:endParaRPr lang="en-CA"/>
          </a:p>
        </p:txBody>
      </p:sp>
      <p:sp>
        <p:nvSpPr>
          <p:cNvPr id="3" name="Subtitle 2">
            <a:extLst>
              <a:ext uri="{FF2B5EF4-FFF2-40B4-BE49-F238E27FC236}">
                <a16:creationId xmlns:a16="http://schemas.microsoft.com/office/drawing/2014/main" id="{BFC12555-779A-CB8C-85F1-3DA698843577}"/>
              </a:ext>
            </a:extLst>
          </p:cNvPr>
          <p:cNvSpPr>
            <a:spLocks noGrp="1"/>
          </p:cNvSpPr>
          <p:nvPr>
            <p:ph type="subTitle" idx="1" hasCustomPrompt="1"/>
          </p:nvPr>
        </p:nvSpPr>
        <p:spPr>
          <a:xfrm>
            <a:off x="5992522" y="4709542"/>
            <a:ext cx="5707118" cy="1220203"/>
          </a:xfrm>
          <a:prstGeom prst="rect">
            <a:avLst/>
          </a:prstGeom>
        </p:spPr>
        <p:txBody>
          <a:bodyPr/>
          <a:lstStyle>
            <a:lvl1pPr marL="0" indent="0" algn="l">
              <a:buNone/>
              <a:defRPr sz="24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For more information please contact:</a:t>
            </a:r>
            <a:endParaRPr lang="en-CA"/>
          </a:p>
        </p:txBody>
      </p:sp>
      <p:cxnSp>
        <p:nvCxnSpPr>
          <p:cNvPr id="8" name="Straight Connector 7">
            <a:extLst>
              <a:ext uri="{FF2B5EF4-FFF2-40B4-BE49-F238E27FC236}">
                <a16:creationId xmlns:a16="http://schemas.microsoft.com/office/drawing/2014/main" id="{600CD091-6443-E173-5FDD-95E9200B47CD}"/>
              </a:ext>
            </a:extLst>
          </p:cNvPr>
          <p:cNvCxnSpPr/>
          <p:nvPr userDrawn="1"/>
        </p:nvCxnSpPr>
        <p:spPr>
          <a:xfrm>
            <a:off x="614855" y="719959"/>
            <a:ext cx="110621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purple text on a black background&#10;&#10;Description automatically generated">
            <a:extLst>
              <a:ext uri="{FF2B5EF4-FFF2-40B4-BE49-F238E27FC236}">
                <a16:creationId xmlns:a16="http://schemas.microsoft.com/office/drawing/2014/main" id="{FD0EF1E7-6333-2866-DC75-65B76A22FF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2522" y="2414179"/>
            <a:ext cx="3815255" cy="601143"/>
          </a:xfrm>
          <a:prstGeom prst="rect">
            <a:avLst/>
          </a:prstGeom>
        </p:spPr>
      </p:pic>
      <p:cxnSp>
        <p:nvCxnSpPr>
          <p:cNvPr id="13" name="Straight Connector 12">
            <a:extLst>
              <a:ext uri="{FF2B5EF4-FFF2-40B4-BE49-F238E27FC236}">
                <a16:creationId xmlns:a16="http://schemas.microsoft.com/office/drawing/2014/main" id="{3242F833-5250-304E-3AA5-3F014E58EA42}"/>
              </a:ext>
            </a:extLst>
          </p:cNvPr>
          <p:cNvCxnSpPr>
            <a:cxnSpLocks/>
          </p:cNvCxnSpPr>
          <p:nvPr userDrawn="1"/>
        </p:nvCxnSpPr>
        <p:spPr>
          <a:xfrm>
            <a:off x="5992522" y="6203014"/>
            <a:ext cx="619947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9D03865-B52F-1DBC-2A0F-1D278CE8801E}"/>
              </a:ext>
            </a:extLst>
          </p:cNvPr>
          <p:cNvSpPr>
            <a:spLocks noGrp="1"/>
          </p:cNvSpPr>
          <p:nvPr>
            <p:ph type="pic" sz="quarter" idx="10"/>
          </p:nvPr>
        </p:nvSpPr>
        <p:spPr>
          <a:xfrm>
            <a:off x="492359" y="1222592"/>
            <a:ext cx="4949705" cy="4749800"/>
          </a:xfrm>
          <a:prstGeom prst="roundRect">
            <a:avLst/>
          </a:prstGeom>
        </p:spPr>
        <p:txBody>
          <a:bodyPr/>
          <a:lstStyle/>
          <a:p>
            <a:r>
              <a:rPr lang="en-US" dirty="0"/>
              <a:t>Click icon to add picture</a:t>
            </a:r>
            <a:endParaRPr lang="en-CA" dirty="0"/>
          </a:p>
        </p:txBody>
      </p:sp>
      <p:pic>
        <p:nvPicPr>
          <p:cNvPr id="6" name="Picture 5" descr="A white arrow in a purple circle&#10;&#10;Description automatically generated">
            <a:hlinkClick r:id="rId3"/>
            <a:extLst>
              <a:ext uri="{FF2B5EF4-FFF2-40B4-BE49-F238E27FC236}">
                <a16:creationId xmlns:a16="http://schemas.microsoft.com/office/drawing/2014/main" id="{A7949103-5518-220B-A8B4-B2DD224031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22003" y="210927"/>
            <a:ext cx="518127" cy="500592"/>
          </a:xfrm>
          <a:prstGeom prst="rect">
            <a:avLst/>
          </a:prstGeom>
        </p:spPr>
      </p:pic>
      <p:pic>
        <p:nvPicPr>
          <p:cNvPr id="9" name="Picture 8" descr="A purple circle with white letters on it&#10;&#10;Description automatically generated">
            <a:hlinkClick r:id="rId5"/>
            <a:extLst>
              <a:ext uri="{FF2B5EF4-FFF2-40B4-BE49-F238E27FC236}">
                <a16:creationId xmlns:a16="http://schemas.microsoft.com/office/drawing/2014/main" id="{C3EF5E94-79D1-E607-3A43-78676E87262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76697" y="207681"/>
            <a:ext cx="518127" cy="500592"/>
          </a:xfrm>
          <a:prstGeom prst="rect">
            <a:avLst/>
          </a:prstGeom>
        </p:spPr>
      </p:pic>
      <p:pic>
        <p:nvPicPr>
          <p:cNvPr id="15" name="Picture 14" descr="A purple circle with white x in it&#10;&#10;Description automatically generated">
            <a:hlinkClick r:id="rId7"/>
            <a:extLst>
              <a:ext uri="{FF2B5EF4-FFF2-40B4-BE49-F238E27FC236}">
                <a16:creationId xmlns:a16="http://schemas.microsoft.com/office/drawing/2014/main" id="{D684C8DA-3419-FE93-806E-DBF7551EBB5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99048" y="165641"/>
            <a:ext cx="500592" cy="500592"/>
          </a:xfrm>
          <a:prstGeom prst="rect">
            <a:avLst/>
          </a:prstGeom>
        </p:spPr>
      </p:pic>
    </p:spTree>
    <p:extLst>
      <p:ext uri="{BB962C8B-B14F-4D97-AF65-F5344CB8AC3E}">
        <p14:creationId xmlns:p14="http://schemas.microsoft.com/office/powerpoint/2010/main" val="372958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72D4-89A7-7B71-1198-74C3B87D8EE9}"/>
              </a:ext>
            </a:extLst>
          </p:cNvPr>
          <p:cNvSpPr>
            <a:spLocks noGrp="1"/>
          </p:cNvSpPr>
          <p:nvPr>
            <p:ph type="title"/>
          </p:nvPr>
        </p:nvSpPr>
        <p:spPr>
          <a:xfrm>
            <a:off x="493986" y="449419"/>
            <a:ext cx="10515600" cy="1325563"/>
          </a:xfrm>
          <a:prstGeom prst="rect">
            <a:avLst/>
          </a:prstGeom>
        </p:spPr>
        <p:txBody>
          <a:bodyPr>
            <a:normAutofit/>
          </a:bodyPr>
          <a:lstStyle>
            <a:lvl1pPr>
              <a:defRPr sz="4000">
                <a:latin typeface="Roboto" panose="02000000000000000000" pitchFamily="2" charset="0"/>
                <a:ea typeface="Roboto" panose="02000000000000000000" pitchFamily="2" charset="0"/>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76D4E82-F4CF-4540-C465-49D2C195C39D}"/>
              </a:ext>
            </a:extLst>
          </p:cNvPr>
          <p:cNvSpPr>
            <a:spLocks noGrp="1"/>
          </p:cNvSpPr>
          <p:nvPr>
            <p:ph idx="1"/>
          </p:nvPr>
        </p:nvSpPr>
        <p:spPr>
          <a:xfrm>
            <a:off x="493986" y="1825625"/>
            <a:ext cx="10515600" cy="4351338"/>
          </a:xfrm>
          <a:prstGeom prst="rect">
            <a:avLst/>
          </a:prstGeom>
        </p:spPr>
        <p:txBody>
          <a:bodyPr>
            <a:normAutofit/>
          </a:bodyPr>
          <a:lstStyle>
            <a:lvl1pPr>
              <a:defRPr sz="2400">
                <a:latin typeface="Roboto" panose="02000000000000000000" pitchFamily="2" charset="0"/>
                <a:ea typeface="Roboto" panose="02000000000000000000" pitchFamily="2" charset="0"/>
              </a:defRPr>
            </a:lvl1pPr>
            <a:lvl2pPr>
              <a:defRPr sz="20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7" name="Straight Connector 6">
            <a:extLst>
              <a:ext uri="{FF2B5EF4-FFF2-40B4-BE49-F238E27FC236}">
                <a16:creationId xmlns:a16="http://schemas.microsoft.com/office/drawing/2014/main" id="{A32E1D6A-5130-9D7F-EDB0-E46A5C00B2E2}"/>
              </a:ext>
            </a:extLst>
          </p:cNvPr>
          <p:cNvCxnSpPr/>
          <p:nvPr userDrawn="1"/>
        </p:nvCxnSpPr>
        <p:spPr>
          <a:xfrm>
            <a:off x="635876" y="1366345"/>
            <a:ext cx="110621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purple text on a black background&#10;&#10;Description automatically generated">
            <a:extLst>
              <a:ext uri="{FF2B5EF4-FFF2-40B4-BE49-F238E27FC236}">
                <a16:creationId xmlns:a16="http://schemas.microsoft.com/office/drawing/2014/main" id="{48353FF2-198B-DA60-C634-E8C41E3BEE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23132" y="801622"/>
            <a:ext cx="2674882" cy="421462"/>
          </a:xfrm>
          <a:prstGeom prst="rect">
            <a:avLst/>
          </a:prstGeom>
        </p:spPr>
      </p:pic>
    </p:spTree>
    <p:extLst>
      <p:ext uri="{BB962C8B-B14F-4D97-AF65-F5344CB8AC3E}">
        <p14:creationId xmlns:p14="http://schemas.microsoft.com/office/powerpoint/2010/main" val="385909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27433-BACF-80C8-615E-7DC90B4A9EE3}"/>
              </a:ext>
            </a:extLst>
          </p:cNvPr>
          <p:cNvSpPr>
            <a:spLocks noGrp="1"/>
          </p:cNvSpPr>
          <p:nvPr>
            <p:ph type="title"/>
          </p:nvPr>
        </p:nvSpPr>
        <p:spPr>
          <a:xfrm>
            <a:off x="831850" y="1709738"/>
            <a:ext cx="10515600" cy="2852737"/>
          </a:xfrm>
          <a:prstGeom prst="rect">
            <a:avLst/>
          </a:prstGeom>
        </p:spPr>
        <p:txBody>
          <a:bodyPr anchor="b">
            <a:normAutofit/>
          </a:bodyPr>
          <a:lstStyle>
            <a:lvl1pPr>
              <a:defRPr sz="4000">
                <a:latin typeface="Roboto" panose="02000000000000000000" pitchFamily="2" charset="0"/>
                <a:ea typeface="Roboto" panose="02000000000000000000" pitchFamily="2" charset="0"/>
              </a:defRPr>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EAB64CA-5480-CB0F-1E8E-72065DA77374}"/>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30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817AD2C4-8EA9-CCB1-6766-201B12578B21}"/>
              </a:ext>
            </a:extLst>
          </p:cNvPr>
          <p:cNvCxnSpPr/>
          <p:nvPr userDrawn="1"/>
        </p:nvCxnSpPr>
        <p:spPr>
          <a:xfrm>
            <a:off x="614855" y="719959"/>
            <a:ext cx="110621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purple text on a black background&#10;&#10;Description automatically generated">
            <a:extLst>
              <a:ext uri="{FF2B5EF4-FFF2-40B4-BE49-F238E27FC236}">
                <a16:creationId xmlns:a16="http://schemas.microsoft.com/office/drawing/2014/main" id="{A32EA25B-A2B8-33D4-93F2-89089E21A9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855" y="885608"/>
            <a:ext cx="3815255" cy="601143"/>
          </a:xfrm>
          <a:prstGeom prst="rect">
            <a:avLst/>
          </a:prstGeom>
        </p:spPr>
      </p:pic>
      <p:sp>
        <p:nvSpPr>
          <p:cNvPr id="11" name="Picture Placeholder 10">
            <a:extLst>
              <a:ext uri="{FF2B5EF4-FFF2-40B4-BE49-F238E27FC236}">
                <a16:creationId xmlns:a16="http://schemas.microsoft.com/office/drawing/2014/main" id="{11D1968D-6D14-3D8A-FA9C-E139BCDFA714}"/>
              </a:ext>
            </a:extLst>
          </p:cNvPr>
          <p:cNvSpPr>
            <a:spLocks noGrp="1"/>
          </p:cNvSpPr>
          <p:nvPr>
            <p:ph type="pic" sz="quarter" idx="10"/>
          </p:nvPr>
        </p:nvSpPr>
        <p:spPr>
          <a:xfrm>
            <a:off x="8297863" y="3021013"/>
            <a:ext cx="3236912" cy="3116262"/>
          </a:xfrm>
          <a:prstGeom prst="flowChartDelay">
            <a:avLst/>
          </a:prstGeom>
        </p:spPr>
        <p:txBody>
          <a:bodyPr/>
          <a:lstStyle/>
          <a:p>
            <a:r>
              <a:rPr lang="en-US" dirty="0"/>
              <a:t>Click icon to add picture</a:t>
            </a:r>
            <a:endParaRPr lang="en-CA" dirty="0"/>
          </a:p>
        </p:txBody>
      </p:sp>
    </p:spTree>
    <p:extLst>
      <p:ext uri="{BB962C8B-B14F-4D97-AF65-F5344CB8AC3E}">
        <p14:creationId xmlns:p14="http://schemas.microsoft.com/office/powerpoint/2010/main" val="3839901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Layou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267F7B-DE8E-37F1-CA30-6477E6BB538D}"/>
              </a:ext>
            </a:extLst>
          </p:cNvPr>
          <p:cNvSpPr/>
          <p:nvPr userDrawn="1"/>
        </p:nvSpPr>
        <p:spPr>
          <a:xfrm>
            <a:off x="0" y="0"/>
            <a:ext cx="12192000" cy="6858000"/>
          </a:xfrm>
          <a:prstGeom prst="rect">
            <a:avLst/>
          </a:prstGeom>
          <a:solidFill>
            <a:srgbClr val="66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Rounded Corners 9">
            <a:extLst>
              <a:ext uri="{FF2B5EF4-FFF2-40B4-BE49-F238E27FC236}">
                <a16:creationId xmlns:a16="http://schemas.microsoft.com/office/drawing/2014/main" id="{5709155D-36D4-F652-DDE2-01FB4EF241ED}"/>
              </a:ext>
            </a:extLst>
          </p:cNvPr>
          <p:cNvSpPr/>
          <p:nvPr userDrawn="1"/>
        </p:nvSpPr>
        <p:spPr>
          <a:xfrm>
            <a:off x="5707117" y="2312276"/>
            <a:ext cx="2827070" cy="384153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Picture 6" descr="A white text on a black background&#10;&#10;Description automatically generated">
            <a:extLst>
              <a:ext uri="{FF2B5EF4-FFF2-40B4-BE49-F238E27FC236}">
                <a16:creationId xmlns:a16="http://schemas.microsoft.com/office/drawing/2014/main" id="{E1D48FC1-E4EC-BF78-7FD0-9E058AE81D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22918" y="807927"/>
            <a:ext cx="2673214" cy="421200"/>
          </a:xfrm>
          <a:prstGeom prst="rect">
            <a:avLst/>
          </a:prstGeom>
        </p:spPr>
      </p:pic>
      <p:sp>
        <p:nvSpPr>
          <p:cNvPr id="6" name="Title 1">
            <a:extLst>
              <a:ext uri="{FF2B5EF4-FFF2-40B4-BE49-F238E27FC236}">
                <a16:creationId xmlns:a16="http://schemas.microsoft.com/office/drawing/2014/main" id="{3DD71CC1-8C97-6D38-4D9D-9D49D6517C53}"/>
              </a:ext>
            </a:extLst>
          </p:cNvPr>
          <p:cNvSpPr>
            <a:spLocks noGrp="1"/>
          </p:cNvSpPr>
          <p:nvPr>
            <p:ph type="title"/>
          </p:nvPr>
        </p:nvSpPr>
        <p:spPr>
          <a:xfrm>
            <a:off x="336331" y="4753405"/>
            <a:ext cx="3972911" cy="1325563"/>
          </a:xfrm>
          <a:prstGeom prst="rect">
            <a:avLst/>
          </a:prstGeom>
        </p:spPr>
        <p:txBody>
          <a:bodyPr>
            <a:normAutofit/>
          </a:bodyPr>
          <a:lstStyle>
            <a:lvl1pPr>
              <a:defRPr sz="4000">
                <a:solidFill>
                  <a:schemeClr val="bg1"/>
                </a:solidFill>
                <a:latin typeface="Roboto" panose="02000000000000000000" pitchFamily="2" charset="0"/>
                <a:ea typeface="Roboto" panose="02000000000000000000" pitchFamily="2" charset="0"/>
              </a:defRPr>
            </a:lvl1pPr>
          </a:lstStyle>
          <a:p>
            <a:r>
              <a:rPr lang="en-US"/>
              <a:t>Click to edit Master title style</a:t>
            </a:r>
            <a:endParaRPr lang="en-CA"/>
          </a:p>
        </p:txBody>
      </p:sp>
      <p:sp>
        <p:nvSpPr>
          <p:cNvPr id="5" name="Content Placeholder 2">
            <a:extLst>
              <a:ext uri="{FF2B5EF4-FFF2-40B4-BE49-F238E27FC236}">
                <a16:creationId xmlns:a16="http://schemas.microsoft.com/office/drawing/2014/main" id="{64D573C1-395F-30AF-8EC3-8943C8D87A4C}"/>
              </a:ext>
            </a:extLst>
          </p:cNvPr>
          <p:cNvSpPr>
            <a:spLocks noGrp="1"/>
          </p:cNvSpPr>
          <p:nvPr>
            <p:ph idx="1"/>
          </p:nvPr>
        </p:nvSpPr>
        <p:spPr>
          <a:xfrm>
            <a:off x="5877803" y="5495098"/>
            <a:ext cx="2485697" cy="699486"/>
          </a:xfrm>
          <a:prstGeom prst="rect">
            <a:avLst/>
          </a:prstGeom>
        </p:spPr>
        <p:txBody>
          <a:bodyPr>
            <a:normAutofit/>
          </a:bodyPr>
          <a:lstStyle>
            <a:lvl1pPr marL="0" indent="0" algn="ctr">
              <a:buNone/>
              <a:defRPr sz="2400">
                <a:latin typeface="Roboto" panose="02000000000000000000" pitchFamily="2" charset="0"/>
                <a:ea typeface="Roboto" panose="02000000000000000000" pitchFamily="2" charset="0"/>
              </a:defRPr>
            </a:lvl1pPr>
            <a:lvl2pPr>
              <a:defRPr sz="2000"/>
            </a:lvl2pPr>
            <a:lvl3pPr>
              <a:defRPr sz="1600"/>
            </a:lvl3pPr>
            <a:lvl4pPr>
              <a:defRPr sz="1400"/>
            </a:lvl4pPr>
            <a:lvl5pPr>
              <a:defRPr sz="1400"/>
            </a:lvl5pPr>
          </a:lstStyle>
          <a:p>
            <a:pPr lvl="0"/>
            <a:r>
              <a:rPr lang="en-US"/>
              <a:t>Click to edit Master text styles</a:t>
            </a:r>
          </a:p>
        </p:txBody>
      </p:sp>
      <p:sp>
        <p:nvSpPr>
          <p:cNvPr id="9" name="Rectangle: Rounded Corners 8">
            <a:extLst>
              <a:ext uri="{FF2B5EF4-FFF2-40B4-BE49-F238E27FC236}">
                <a16:creationId xmlns:a16="http://schemas.microsoft.com/office/drawing/2014/main" id="{2428BE4A-3EBE-F1A3-4860-0701C5C3A02B}"/>
              </a:ext>
            </a:extLst>
          </p:cNvPr>
          <p:cNvSpPr/>
          <p:nvPr userDrawn="1"/>
        </p:nvSpPr>
        <p:spPr>
          <a:xfrm>
            <a:off x="8718331" y="2312277"/>
            <a:ext cx="2827070" cy="3841530"/>
          </a:xfrm>
          <a:prstGeom prst="roundRect">
            <a:avLst/>
          </a:prstGeom>
          <a:solidFill>
            <a:schemeClr val="bg2">
              <a:lumMod val="5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Content Placeholder 2">
            <a:extLst>
              <a:ext uri="{FF2B5EF4-FFF2-40B4-BE49-F238E27FC236}">
                <a16:creationId xmlns:a16="http://schemas.microsoft.com/office/drawing/2014/main" id="{75AEDA80-5B7C-72B3-D4A8-FEA6DC6FD067}"/>
              </a:ext>
            </a:extLst>
          </p:cNvPr>
          <p:cNvSpPr>
            <a:spLocks noGrp="1"/>
          </p:cNvSpPr>
          <p:nvPr>
            <p:ph idx="10"/>
          </p:nvPr>
        </p:nvSpPr>
        <p:spPr>
          <a:xfrm>
            <a:off x="8889017" y="5495098"/>
            <a:ext cx="2485697" cy="699486"/>
          </a:xfrm>
          <a:prstGeom prst="rect">
            <a:avLst/>
          </a:prstGeom>
        </p:spPr>
        <p:txBody>
          <a:bodyPr>
            <a:normAutofit/>
          </a:bodyPr>
          <a:lstStyle>
            <a:lvl1pPr marL="0" indent="0" algn="ctr">
              <a:buNone/>
              <a:defRPr sz="2400">
                <a:latin typeface="Roboto" panose="02000000000000000000" pitchFamily="2" charset="0"/>
                <a:ea typeface="Roboto" panose="02000000000000000000" pitchFamily="2" charset="0"/>
              </a:defRPr>
            </a:lvl1pPr>
            <a:lvl2pPr>
              <a:defRPr sz="2000"/>
            </a:lvl2pPr>
            <a:lvl3pPr>
              <a:defRPr sz="1600"/>
            </a:lvl3pPr>
            <a:lvl4pPr>
              <a:defRPr sz="1400"/>
            </a:lvl4pPr>
            <a:lvl5pPr>
              <a:defRPr sz="1400"/>
            </a:lvl5pPr>
          </a:lstStyle>
          <a:p>
            <a:pPr lvl="0"/>
            <a:r>
              <a:rPr lang="en-US"/>
              <a:t>Click to edit Master text styles</a:t>
            </a:r>
          </a:p>
        </p:txBody>
      </p:sp>
      <p:sp>
        <p:nvSpPr>
          <p:cNvPr id="13" name="Picture Placeholder 12">
            <a:extLst>
              <a:ext uri="{FF2B5EF4-FFF2-40B4-BE49-F238E27FC236}">
                <a16:creationId xmlns:a16="http://schemas.microsoft.com/office/drawing/2014/main" id="{7E391797-A2C0-0AFF-2498-2BBFC68F6CBA}"/>
              </a:ext>
            </a:extLst>
          </p:cNvPr>
          <p:cNvSpPr>
            <a:spLocks noGrp="1"/>
          </p:cNvSpPr>
          <p:nvPr>
            <p:ph type="pic" sz="quarter" idx="11"/>
          </p:nvPr>
        </p:nvSpPr>
        <p:spPr>
          <a:xfrm>
            <a:off x="6037976" y="2632075"/>
            <a:ext cx="2165350" cy="2312988"/>
          </a:xfrm>
          <a:prstGeom prst="round2SameRect">
            <a:avLst/>
          </a:prstGeom>
        </p:spPr>
        <p:txBody>
          <a:bodyPr/>
          <a:lstStyle/>
          <a:p>
            <a:r>
              <a:rPr lang="en-US" dirty="0"/>
              <a:t>Click icon to add picture</a:t>
            </a:r>
            <a:endParaRPr lang="en-CA" dirty="0"/>
          </a:p>
        </p:txBody>
      </p:sp>
      <p:sp>
        <p:nvSpPr>
          <p:cNvPr id="14" name="Picture Placeholder 12">
            <a:extLst>
              <a:ext uri="{FF2B5EF4-FFF2-40B4-BE49-F238E27FC236}">
                <a16:creationId xmlns:a16="http://schemas.microsoft.com/office/drawing/2014/main" id="{F92C0334-05E0-8D46-B191-8BC6EA004259}"/>
              </a:ext>
            </a:extLst>
          </p:cNvPr>
          <p:cNvSpPr>
            <a:spLocks noGrp="1"/>
          </p:cNvSpPr>
          <p:nvPr>
            <p:ph type="pic" sz="quarter" idx="12"/>
          </p:nvPr>
        </p:nvSpPr>
        <p:spPr>
          <a:xfrm>
            <a:off x="9049190" y="2632075"/>
            <a:ext cx="2165350" cy="2312988"/>
          </a:xfrm>
          <a:prstGeom prst="round2SameRect">
            <a:avLst/>
          </a:prstGeom>
        </p:spPr>
        <p:txBody>
          <a:bodyPr/>
          <a:lstStyle/>
          <a:p>
            <a:r>
              <a:rPr lang="en-US" dirty="0"/>
              <a:t>Click icon to add picture</a:t>
            </a:r>
            <a:endParaRPr lang="en-CA" dirty="0"/>
          </a:p>
        </p:txBody>
      </p:sp>
    </p:spTree>
    <p:extLst>
      <p:ext uri="{BB962C8B-B14F-4D97-AF65-F5344CB8AC3E}">
        <p14:creationId xmlns:p14="http://schemas.microsoft.com/office/powerpoint/2010/main" val="1701597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descr="A purple rectangle with black background&#10;&#10;Description automatically generated">
            <a:extLst>
              <a:ext uri="{FF2B5EF4-FFF2-40B4-BE49-F238E27FC236}">
                <a16:creationId xmlns:a16="http://schemas.microsoft.com/office/drawing/2014/main" id="{4E2EB908-72AB-6218-D6DC-7B31A010A5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3DD71CC1-8C97-6D38-4D9D-9D49D6517C53}"/>
              </a:ext>
            </a:extLst>
          </p:cNvPr>
          <p:cNvSpPr>
            <a:spLocks noGrp="1"/>
          </p:cNvSpPr>
          <p:nvPr>
            <p:ph type="title"/>
          </p:nvPr>
        </p:nvSpPr>
        <p:spPr>
          <a:xfrm>
            <a:off x="336331" y="4753405"/>
            <a:ext cx="3972911" cy="1325563"/>
          </a:xfrm>
          <a:prstGeom prst="rect">
            <a:avLst/>
          </a:prstGeom>
        </p:spPr>
        <p:txBody>
          <a:bodyPr>
            <a:normAutofit/>
          </a:bodyPr>
          <a:lstStyle>
            <a:lvl1pPr>
              <a:defRPr sz="4000">
                <a:solidFill>
                  <a:schemeClr val="bg1"/>
                </a:solidFill>
                <a:latin typeface="Roboto" panose="02000000000000000000" pitchFamily="2" charset="0"/>
                <a:ea typeface="Roboto" panose="02000000000000000000" pitchFamily="2" charset="0"/>
              </a:defRPr>
            </a:lvl1pPr>
          </a:lstStyle>
          <a:p>
            <a:r>
              <a:rPr lang="en-US"/>
              <a:t>Click to edit Master title style</a:t>
            </a:r>
            <a:endParaRPr lang="en-CA"/>
          </a:p>
        </p:txBody>
      </p:sp>
      <p:cxnSp>
        <p:nvCxnSpPr>
          <p:cNvPr id="7" name="Straight Connector 6">
            <a:extLst>
              <a:ext uri="{FF2B5EF4-FFF2-40B4-BE49-F238E27FC236}">
                <a16:creationId xmlns:a16="http://schemas.microsoft.com/office/drawing/2014/main" id="{E7C31E45-2CC0-A7D6-9C21-1D6363A29620}"/>
              </a:ext>
            </a:extLst>
          </p:cNvPr>
          <p:cNvCxnSpPr>
            <a:cxnSpLocks/>
          </p:cNvCxnSpPr>
          <p:nvPr userDrawn="1"/>
        </p:nvCxnSpPr>
        <p:spPr>
          <a:xfrm>
            <a:off x="5223641" y="2343807"/>
            <a:ext cx="653743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purple text on a black background&#10;&#10;Description automatically generated">
            <a:extLst>
              <a:ext uri="{FF2B5EF4-FFF2-40B4-BE49-F238E27FC236}">
                <a16:creationId xmlns:a16="http://schemas.microsoft.com/office/drawing/2014/main" id="{E2A574EE-DBC8-8FE2-ED5C-04ECA37F59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23132" y="801622"/>
            <a:ext cx="2674882" cy="421462"/>
          </a:xfrm>
          <a:prstGeom prst="rect">
            <a:avLst/>
          </a:prstGeom>
        </p:spPr>
      </p:pic>
      <p:sp>
        <p:nvSpPr>
          <p:cNvPr id="5" name="Content Placeholder 2">
            <a:extLst>
              <a:ext uri="{FF2B5EF4-FFF2-40B4-BE49-F238E27FC236}">
                <a16:creationId xmlns:a16="http://schemas.microsoft.com/office/drawing/2014/main" id="{64D573C1-395F-30AF-8EC3-8943C8D87A4C}"/>
              </a:ext>
            </a:extLst>
          </p:cNvPr>
          <p:cNvSpPr>
            <a:spLocks noGrp="1"/>
          </p:cNvSpPr>
          <p:nvPr>
            <p:ph idx="1"/>
          </p:nvPr>
        </p:nvSpPr>
        <p:spPr>
          <a:xfrm>
            <a:off x="5223640" y="1833507"/>
            <a:ext cx="6537433" cy="423589"/>
          </a:xfrm>
          <a:prstGeom prst="rect">
            <a:avLst/>
          </a:prstGeom>
        </p:spPr>
        <p:txBody>
          <a:bodyPr>
            <a:normAutofit/>
          </a:bodyPr>
          <a:lstStyle>
            <a:lvl1pPr marL="0" indent="0">
              <a:buNone/>
              <a:defRPr sz="2400">
                <a:latin typeface="Roboto" panose="02000000000000000000" pitchFamily="2" charset="0"/>
                <a:ea typeface="Roboto" panose="02000000000000000000" pitchFamily="2" charset="0"/>
              </a:defRPr>
            </a:lvl1pPr>
            <a:lvl2pPr>
              <a:defRPr sz="2000"/>
            </a:lvl2pPr>
            <a:lvl3pPr>
              <a:defRPr sz="1600"/>
            </a:lvl3pPr>
            <a:lvl4pPr>
              <a:defRPr sz="1400"/>
            </a:lvl4pPr>
            <a:lvl5pPr>
              <a:defRPr sz="1400"/>
            </a:lvl5pPr>
          </a:lstStyle>
          <a:p>
            <a:pPr lvl="0"/>
            <a:r>
              <a:rPr lang="en-US"/>
              <a:t>Click to edit Master text styles</a:t>
            </a:r>
          </a:p>
        </p:txBody>
      </p:sp>
      <p:cxnSp>
        <p:nvCxnSpPr>
          <p:cNvPr id="12" name="Straight Connector 11">
            <a:extLst>
              <a:ext uri="{FF2B5EF4-FFF2-40B4-BE49-F238E27FC236}">
                <a16:creationId xmlns:a16="http://schemas.microsoft.com/office/drawing/2014/main" id="{D3F3BA23-2AF6-3509-A6A3-C06A57440C97}"/>
              </a:ext>
            </a:extLst>
          </p:cNvPr>
          <p:cNvCxnSpPr>
            <a:cxnSpLocks/>
          </p:cNvCxnSpPr>
          <p:nvPr userDrawn="1"/>
        </p:nvCxnSpPr>
        <p:spPr>
          <a:xfrm>
            <a:off x="5223638" y="3042744"/>
            <a:ext cx="653743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ABF6CC6-B5AA-2C74-C0E4-AFA1A65E040F}"/>
              </a:ext>
            </a:extLst>
          </p:cNvPr>
          <p:cNvSpPr>
            <a:spLocks noGrp="1"/>
          </p:cNvSpPr>
          <p:nvPr>
            <p:ph idx="10"/>
          </p:nvPr>
        </p:nvSpPr>
        <p:spPr>
          <a:xfrm>
            <a:off x="5223639" y="2518268"/>
            <a:ext cx="6537433" cy="423589"/>
          </a:xfrm>
          <a:prstGeom prst="rect">
            <a:avLst/>
          </a:prstGeom>
        </p:spPr>
        <p:txBody>
          <a:bodyPr>
            <a:normAutofit/>
          </a:bodyPr>
          <a:lstStyle>
            <a:lvl1pPr marL="0" indent="0">
              <a:buNone/>
              <a:defRPr sz="2400">
                <a:latin typeface="Roboto" panose="02000000000000000000" pitchFamily="2" charset="0"/>
                <a:ea typeface="Roboto" panose="02000000000000000000" pitchFamily="2" charset="0"/>
              </a:defRPr>
            </a:lvl1pPr>
            <a:lvl2pPr>
              <a:defRPr sz="2000"/>
            </a:lvl2pPr>
            <a:lvl3pPr>
              <a:defRPr sz="1600"/>
            </a:lvl3pPr>
            <a:lvl4pPr>
              <a:defRPr sz="1400"/>
            </a:lvl4pPr>
            <a:lvl5pPr>
              <a:defRPr sz="1400"/>
            </a:lvl5pPr>
          </a:lstStyle>
          <a:p>
            <a:pPr lvl="0"/>
            <a:r>
              <a:rPr lang="en-US"/>
              <a:t>Click to edit Master text styles</a:t>
            </a:r>
          </a:p>
        </p:txBody>
      </p:sp>
      <p:cxnSp>
        <p:nvCxnSpPr>
          <p:cNvPr id="14" name="Straight Connector 13">
            <a:extLst>
              <a:ext uri="{FF2B5EF4-FFF2-40B4-BE49-F238E27FC236}">
                <a16:creationId xmlns:a16="http://schemas.microsoft.com/office/drawing/2014/main" id="{AC671ACE-CB65-FB07-879C-71BB266E7A8A}"/>
              </a:ext>
            </a:extLst>
          </p:cNvPr>
          <p:cNvCxnSpPr>
            <a:cxnSpLocks/>
          </p:cNvCxnSpPr>
          <p:nvPr userDrawn="1"/>
        </p:nvCxnSpPr>
        <p:spPr>
          <a:xfrm>
            <a:off x="5223640" y="3697259"/>
            <a:ext cx="653743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98C9B630-431B-5879-E4DE-E6C420FD0BF7}"/>
              </a:ext>
            </a:extLst>
          </p:cNvPr>
          <p:cNvSpPr>
            <a:spLocks noGrp="1"/>
          </p:cNvSpPr>
          <p:nvPr>
            <p:ph idx="11"/>
          </p:nvPr>
        </p:nvSpPr>
        <p:spPr>
          <a:xfrm>
            <a:off x="5223639" y="3186959"/>
            <a:ext cx="6537433" cy="423589"/>
          </a:xfrm>
          <a:prstGeom prst="rect">
            <a:avLst/>
          </a:prstGeom>
        </p:spPr>
        <p:txBody>
          <a:bodyPr>
            <a:normAutofit/>
          </a:bodyPr>
          <a:lstStyle>
            <a:lvl1pPr marL="0" indent="0">
              <a:buNone/>
              <a:defRPr sz="2400">
                <a:latin typeface="Roboto" panose="02000000000000000000" pitchFamily="2" charset="0"/>
                <a:ea typeface="Roboto" panose="02000000000000000000" pitchFamily="2" charset="0"/>
              </a:defRPr>
            </a:lvl1pPr>
            <a:lvl2pPr>
              <a:defRPr sz="2000"/>
            </a:lvl2pPr>
            <a:lvl3pPr>
              <a:defRPr sz="1600"/>
            </a:lvl3pPr>
            <a:lvl4pPr>
              <a:defRPr sz="1400"/>
            </a:lvl4pPr>
            <a:lvl5pPr>
              <a:defRPr sz="140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F5158962-57AD-B97F-5207-508EB5A6912B}"/>
              </a:ext>
            </a:extLst>
          </p:cNvPr>
          <p:cNvCxnSpPr>
            <a:cxnSpLocks/>
          </p:cNvCxnSpPr>
          <p:nvPr userDrawn="1"/>
        </p:nvCxnSpPr>
        <p:spPr>
          <a:xfrm>
            <a:off x="5223637" y="4396196"/>
            <a:ext cx="653743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8ABFB86B-2C9E-A2EB-BCF5-910C5CF93423}"/>
              </a:ext>
            </a:extLst>
          </p:cNvPr>
          <p:cNvSpPr>
            <a:spLocks noGrp="1"/>
          </p:cNvSpPr>
          <p:nvPr>
            <p:ph idx="12"/>
          </p:nvPr>
        </p:nvSpPr>
        <p:spPr>
          <a:xfrm>
            <a:off x="5223638" y="3871720"/>
            <a:ext cx="6537433" cy="423589"/>
          </a:xfrm>
          <a:prstGeom prst="rect">
            <a:avLst/>
          </a:prstGeom>
        </p:spPr>
        <p:txBody>
          <a:bodyPr>
            <a:normAutofit/>
          </a:bodyPr>
          <a:lstStyle>
            <a:lvl1pPr marL="0" indent="0">
              <a:buNone/>
              <a:defRPr sz="2400">
                <a:latin typeface="Roboto" panose="02000000000000000000" pitchFamily="2" charset="0"/>
                <a:ea typeface="Roboto" panose="02000000000000000000" pitchFamily="2" charset="0"/>
              </a:defRPr>
            </a:lvl1pPr>
            <a:lvl2pPr>
              <a:defRPr sz="2000"/>
            </a:lvl2pPr>
            <a:lvl3pPr>
              <a:defRPr sz="1600"/>
            </a:lvl3pPr>
            <a:lvl4pPr>
              <a:defRPr sz="1400"/>
            </a:lvl4pPr>
            <a:lvl5pPr>
              <a:defRPr sz="1400"/>
            </a:lvl5pPr>
          </a:lstStyle>
          <a:p>
            <a:pPr lvl="0"/>
            <a:r>
              <a:rPr lang="en-US"/>
              <a:t>Click to edit Master text styles</a:t>
            </a:r>
          </a:p>
        </p:txBody>
      </p:sp>
      <p:cxnSp>
        <p:nvCxnSpPr>
          <p:cNvPr id="18" name="Straight Connector 17">
            <a:extLst>
              <a:ext uri="{FF2B5EF4-FFF2-40B4-BE49-F238E27FC236}">
                <a16:creationId xmlns:a16="http://schemas.microsoft.com/office/drawing/2014/main" id="{45FCDF3D-DE63-2F15-25F4-031159F99F0E}"/>
              </a:ext>
            </a:extLst>
          </p:cNvPr>
          <p:cNvCxnSpPr>
            <a:cxnSpLocks/>
          </p:cNvCxnSpPr>
          <p:nvPr userDrawn="1"/>
        </p:nvCxnSpPr>
        <p:spPr>
          <a:xfrm>
            <a:off x="5223640" y="5073869"/>
            <a:ext cx="653743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C30A21F-5243-E802-5684-8D5A8B611245}"/>
              </a:ext>
            </a:extLst>
          </p:cNvPr>
          <p:cNvSpPr>
            <a:spLocks noGrp="1"/>
          </p:cNvSpPr>
          <p:nvPr>
            <p:ph idx="13"/>
          </p:nvPr>
        </p:nvSpPr>
        <p:spPr>
          <a:xfrm>
            <a:off x="5223639" y="4563569"/>
            <a:ext cx="6537433" cy="423589"/>
          </a:xfrm>
          <a:prstGeom prst="rect">
            <a:avLst/>
          </a:prstGeom>
        </p:spPr>
        <p:txBody>
          <a:bodyPr>
            <a:normAutofit/>
          </a:bodyPr>
          <a:lstStyle>
            <a:lvl1pPr marL="0" indent="0">
              <a:buNone/>
              <a:defRPr sz="2400">
                <a:latin typeface="Roboto" panose="02000000000000000000" pitchFamily="2" charset="0"/>
                <a:ea typeface="Roboto" panose="02000000000000000000" pitchFamily="2" charset="0"/>
              </a:defRPr>
            </a:lvl1pPr>
            <a:lvl2pPr>
              <a:defRPr sz="2000"/>
            </a:lvl2pPr>
            <a:lvl3pPr>
              <a:defRPr sz="1600"/>
            </a:lvl3pPr>
            <a:lvl4pPr>
              <a:defRPr sz="1400"/>
            </a:lvl4pPr>
            <a:lvl5pPr>
              <a:defRPr sz="1400"/>
            </a:lvl5pPr>
          </a:lstStyle>
          <a:p>
            <a:pPr lvl="0"/>
            <a:r>
              <a:rPr lang="en-US"/>
              <a:t>Click to edit Master text styles</a:t>
            </a:r>
          </a:p>
        </p:txBody>
      </p:sp>
      <p:cxnSp>
        <p:nvCxnSpPr>
          <p:cNvPr id="20" name="Straight Connector 19">
            <a:extLst>
              <a:ext uri="{FF2B5EF4-FFF2-40B4-BE49-F238E27FC236}">
                <a16:creationId xmlns:a16="http://schemas.microsoft.com/office/drawing/2014/main" id="{404A5CBA-95E4-52C9-AD9A-4F1BF156A385}"/>
              </a:ext>
            </a:extLst>
          </p:cNvPr>
          <p:cNvCxnSpPr>
            <a:cxnSpLocks/>
          </p:cNvCxnSpPr>
          <p:nvPr userDrawn="1"/>
        </p:nvCxnSpPr>
        <p:spPr>
          <a:xfrm>
            <a:off x="5223637" y="5772806"/>
            <a:ext cx="653743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AAF50BC8-8108-3C5F-3114-243F98269543}"/>
              </a:ext>
            </a:extLst>
          </p:cNvPr>
          <p:cNvSpPr>
            <a:spLocks noGrp="1"/>
          </p:cNvSpPr>
          <p:nvPr>
            <p:ph idx="14"/>
          </p:nvPr>
        </p:nvSpPr>
        <p:spPr>
          <a:xfrm>
            <a:off x="5223638" y="5248330"/>
            <a:ext cx="6537433" cy="423589"/>
          </a:xfrm>
          <a:prstGeom prst="rect">
            <a:avLst/>
          </a:prstGeom>
        </p:spPr>
        <p:txBody>
          <a:bodyPr>
            <a:normAutofit/>
          </a:bodyPr>
          <a:lstStyle>
            <a:lvl1pPr marL="0" indent="0">
              <a:buNone/>
              <a:defRPr sz="2400">
                <a:latin typeface="Roboto" panose="02000000000000000000" pitchFamily="2" charset="0"/>
                <a:ea typeface="Roboto" panose="02000000000000000000" pitchFamily="2" charset="0"/>
              </a:defRPr>
            </a:lvl1pPr>
            <a:lvl2pPr>
              <a:defRPr sz="2000"/>
            </a:lvl2pPr>
            <a:lvl3pPr>
              <a:defRPr sz="1600"/>
            </a:lvl3pPr>
            <a:lvl4pPr>
              <a:defRPr sz="1400"/>
            </a:lvl4pPr>
            <a:lvl5pPr>
              <a:defRPr sz="1400"/>
            </a:lvl5pPr>
          </a:lstStyle>
          <a:p>
            <a:pPr lvl="0"/>
            <a:r>
              <a:rPr lang="en-US"/>
              <a:t>Click to edit Master text styles</a:t>
            </a:r>
          </a:p>
        </p:txBody>
      </p:sp>
      <p:cxnSp>
        <p:nvCxnSpPr>
          <p:cNvPr id="22" name="Straight Connector 21">
            <a:extLst>
              <a:ext uri="{FF2B5EF4-FFF2-40B4-BE49-F238E27FC236}">
                <a16:creationId xmlns:a16="http://schemas.microsoft.com/office/drawing/2014/main" id="{6B5D2C2B-2C22-B260-1984-44E96E175B50}"/>
              </a:ext>
            </a:extLst>
          </p:cNvPr>
          <p:cNvCxnSpPr>
            <a:cxnSpLocks/>
          </p:cNvCxnSpPr>
          <p:nvPr userDrawn="1"/>
        </p:nvCxnSpPr>
        <p:spPr>
          <a:xfrm>
            <a:off x="5223639" y="6427321"/>
            <a:ext cx="653743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6767825B-F44C-232C-8DB3-1FEBAE65254B}"/>
              </a:ext>
            </a:extLst>
          </p:cNvPr>
          <p:cNvSpPr>
            <a:spLocks noGrp="1"/>
          </p:cNvSpPr>
          <p:nvPr>
            <p:ph idx="15"/>
          </p:nvPr>
        </p:nvSpPr>
        <p:spPr>
          <a:xfrm>
            <a:off x="5223638" y="5917021"/>
            <a:ext cx="6537433" cy="423589"/>
          </a:xfrm>
          <a:prstGeom prst="rect">
            <a:avLst/>
          </a:prstGeom>
        </p:spPr>
        <p:txBody>
          <a:bodyPr>
            <a:normAutofit/>
          </a:bodyPr>
          <a:lstStyle>
            <a:lvl1pPr marL="0" indent="0">
              <a:buNone/>
              <a:defRPr sz="2400">
                <a:latin typeface="Roboto" panose="02000000000000000000" pitchFamily="2" charset="0"/>
                <a:ea typeface="Roboto" panose="02000000000000000000" pitchFamily="2" charset="0"/>
              </a:defRPr>
            </a:lvl1pPr>
            <a:lvl2pPr>
              <a:defRPr sz="2000"/>
            </a:lvl2pPr>
            <a:lvl3pPr>
              <a:defRPr sz="16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389986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descr="A purple rectangle with black background&#10;&#10;Description automatically generated">
            <a:extLst>
              <a:ext uri="{FF2B5EF4-FFF2-40B4-BE49-F238E27FC236}">
                <a16:creationId xmlns:a16="http://schemas.microsoft.com/office/drawing/2014/main" id="{4E2EB908-72AB-6218-D6DC-7B31A010A5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3DD71CC1-8C97-6D38-4D9D-9D49D6517C53}"/>
              </a:ext>
            </a:extLst>
          </p:cNvPr>
          <p:cNvSpPr>
            <a:spLocks noGrp="1"/>
          </p:cNvSpPr>
          <p:nvPr>
            <p:ph type="title"/>
          </p:nvPr>
        </p:nvSpPr>
        <p:spPr>
          <a:xfrm>
            <a:off x="336331" y="4753405"/>
            <a:ext cx="3972911" cy="1325563"/>
          </a:xfrm>
          <a:prstGeom prst="rect">
            <a:avLst/>
          </a:prstGeom>
        </p:spPr>
        <p:txBody>
          <a:bodyPr>
            <a:normAutofit/>
          </a:bodyPr>
          <a:lstStyle>
            <a:lvl1pPr>
              <a:defRPr sz="4000">
                <a:solidFill>
                  <a:schemeClr val="bg1"/>
                </a:solidFill>
                <a:latin typeface="Roboto" panose="02000000000000000000" pitchFamily="2" charset="0"/>
                <a:ea typeface="Roboto" panose="02000000000000000000" pitchFamily="2" charset="0"/>
              </a:defRPr>
            </a:lvl1pPr>
          </a:lstStyle>
          <a:p>
            <a:r>
              <a:rPr lang="en-US"/>
              <a:t>Click to edit Master title style</a:t>
            </a:r>
            <a:endParaRPr lang="en-CA"/>
          </a:p>
        </p:txBody>
      </p:sp>
      <p:pic>
        <p:nvPicPr>
          <p:cNvPr id="8" name="Picture 7" descr="A purple text on a black background&#10;&#10;Description automatically generated">
            <a:extLst>
              <a:ext uri="{FF2B5EF4-FFF2-40B4-BE49-F238E27FC236}">
                <a16:creationId xmlns:a16="http://schemas.microsoft.com/office/drawing/2014/main" id="{E2A574EE-DBC8-8FE2-ED5C-04ECA37F59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23132" y="801622"/>
            <a:ext cx="2674882" cy="421462"/>
          </a:xfrm>
          <a:prstGeom prst="rect">
            <a:avLst/>
          </a:prstGeom>
        </p:spPr>
      </p:pic>
      <p:sp>
        <p:nvSpPr>
          <p:cNvPr id="5" name="Content Placeholder 2">
            <a:extLst>
              <a:ext uri="{FF2B5EF4-FFF2-40B4-BE49-F238E27FC236}">
                <a16:creationId xmlns:a16="http://schemas.microsoft.com/office/drawing/2014/main" id="{64D573C1-395F-30AF-8EC3-8943C8D87A4C}"/>
              </a:ext>
            </a:extLst>
          </p:cNvPr>
          <p:cNvSpPr>
            <a:spLocks noGrp="1"/>
          </p:cNvSpPr>
          <p:nvPr>
            <p:ph idx="1"/>
          </p:nvPr>
        </p:nvSpPr>
        <p:spPr>
          <a:xfrm>
            <a:off x="5223640" y="1833507"/>
            <a:ext cx="6537433" cy="4309789"/>
          </a:xfrm>
          <a:prstGeom prst="rect">
            <a:avLst/>
          </a:prstGeom>
        </p:spPr>
        <p:txBody>
          <a:bodyPr>
            <a:normAutofit/>
          </a:bodyPr>
          <a:lstStyle>
            <a:lvl1pPr marL="0" indent="0">
              <a:buNone/>
              <a:defRPr sz="2400">
                <a:latin typeface="Roboto" panose="02000000000000000000" pitchFamily="2" charset="0"/>
                <a:ea typeface="Roboto" panose="02000000000000000000" pitchFamily="2" charset="0"/>
              </a:defRPr>
            </a:lvl1pPr>
            <a:lvl2pPr>
              <a:defRPr sz="2000"/>
            </a:lvl2pPr>
            <a:lvl3pPr>
              <a:defRPr sz="1600"/>
            </a:lvl3pPr>
            <a:lvl4pPr>
              <a:defRPr sz="1400"/>
            </a:lvl4pPr>
            <a:lvl5pPr>
              <a:defRPr sz="1400"/>
            </a:lvl5pPr>
          </a:lstStyle>
          <a:p>
            <a:pPr lvl="0"/>
            <a:r>
              <a:rPr lang="en-US"/>
              <a:t>Click to edit Master text styles</a:t>
            </a:r>
          </a:p>
        </p:txBody>
      </p:sp>
      <p:cxnSp>
        <p:nvCxnSpPr>
          <p:cNvPr id="22" name="Straight Connector 21">
            <a:extLst>
              <a:ext uri="{FF2B5EF4-FFF2-40B4-BE49-F238E27FC236}">
                <a16:creationId xmlns:a16="http://schemas.microsoft.com/office/drawing/2014/main" id="{6B5D2C2B-2C22-B260-1984-44E96E175B50}"/>
              </a:ext>
            </a:extLst>
          </p:cNvPr>
          <p:cNvCxnSpPr>
            <a:cxnSpLocks/>
          </p:cNvCxnSpPr>
          <p:nvPr userDrawn="1"/>
        </p:nvCxnSpPr>
        <p:spPr>
          <a:xfrm>
            <a:off x="5223639" y="6427321"/>
            <a:ext cx="653743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524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descr="A purple rectangle with black background&#10;&#10;Description automatically generated">
            <a:extLst>
              <a:ext uri="{FF2B5EF4-FFF2-40B4-BE49-F238E27FC236}">
                <a16:creationId xmlns:a16="http://schemas.microsoft.com/office/drawing/2014/main" id="{4E2EB908-72AB-6218-D6DC-7B31A010A5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 y="-3071649"/>
            <a:ext cx="12192000" cy="12192002"/>
          </a:xfrm>
          <a:prstGeom prst="rect">
            <a:avLst/>
          </a:prstGeom>
        </p:spPr>
      </p:pic>
      <p:sp>
        <p:nvSpPr>
          <p:cNvPr id="6" name="Title 1">
            <a:extLst>
              <a:ext uri="{FF2B5EF4-FFF2-40B4-BE49-F238E27FC236}">
                <a16:creationId xmlns:a16="http://schemas.microsoft.com/office/drawing/2014/main" id="{3DD71CC1-8C97-6D38-4D9D-9D49D6517C53}"/>
              </a:ext>
            </a:extLst>
          </p:cNvPr>
          <p:cNvSpPr>
            <a:spLocks noGrp="1"/>
          </p:cNvSpPr>
          <p:nvPr>
            <p:ph type="title"/>
          </p:nvPr>
        </p:nvSpPr>
        <p:spPr>
          <a:xfrm>
            <a:off x="336331" y="4753405"/>
            <a:ext cx="4493172" cy="1325563"/>
          </a:xfrm>
          <a:prstGeom prst="rect">
            <a:avLst/>
          </a:prstGeom>
        </p:spPr>
        <p:txBody>
          <a:bodyPr>
            <a:normAutofit/>
          </a:bodyPr>
          <a:lstStyle>
            <a:lvl1pPr>
              <a:defRPr sz="4000">
                <a:solidFill>
                  <a:schemeClr val="tx1"/>
                </a:solidFill>
                <a:latin typeface="Roboto" panose="02000000000000000000" pitchFamily="2" charset="0"/>
                <a:ea typeface="Roboto" panose="02000000000000000000" pitchFamily="2" charset="0"/>
              </a:defRPr>
            </a:lvl1pPr>
          </a:lstStyle>
          <a:p>
            <a:r>
              <a:rPr lang="en-US"/>
              <a:t>Click to edit Master title style</a:t>
            </a:r>
            <a:endParaRPr lang="en-CA"/>
          </a:p>
        </p:txBody>
      </p:sp>
      <p:sp>
        <p:nvSpPr>
          <p:cNvPr id="5" name="Content Placeholder 2">
            <a:extLst>
              <a:ext uri="{FF2B5EF4-FFF2-40B4-BE49-F238E27FC236}">
                <a16:creationId xmlns:a16="http://schemas.microsoft.com/office/drawing/2014/main" id="{64D573C1-395F-30AF-8EC3-8943C8D87A4C}"/>
              </a:ext>
            </a:extLst>
          </p:cNvPr>
          <p:cNvSpPr>
            <a:spLocks noGrp="1"/>
          </p:cNvSpPr>
          <p:nvPr>
            <p:ph idx="1"/>
          </p:nvPr>
        </p:nvSpPr>
        <p:spPr>
          <a:xfrm>
            <a:off x="5223640" y="2201917"/>
            <a:ext cx="6537433" cy="3941379"/>
          </a:xfrm>
          <a:prstGeom prst="rect">
            <a:avLst/>
          </a:prstGeom>
        </p:spPr>
        <p:txBody>
          <a:bodyPr>
            <a:normAutofit/>
          </a:bodyPr>
          <a:lstStyle>
            <a:lvl1pPr marL="342900" indent="-342900">
              <a:buFont typeface="Arial" panose="020B0604020202020204" pitchFamily="34" charset="0"/>
              <a:buChar char="•"/>
              <a:defRPr sz="2400">
                <a:latin typeface="Roboto" panose="02000000000000000000" pitchFamily="2" charset="0"/>
                <a:ea typeface="Roboto" panose="02000000000000000000" pitchFamily="2" charset="0"/>
              </a:defRPr>
            </a:lvl1pPr>
            <a:lvl2pPr>
              <a:defRPr sz="2000"/>
            </a:lvl2pPr>
            <a:lvl3pPr>
              <a:defRPr sz="1600"/>
            </a:lvl3pPr>
            <a:lvl4pPr>
              <a:defRPr sz="1400"/>
            </a:lvl4pPr>
            <a:lvl5pPr>
              <a:defRPr sz="1400"/>
            </a:lvl5pPr>
          </a:lstStyle>
          <a:p>
            <a:pPr lvl="0"/>
            <a:r>
              <a:rPr lang="en-US"/>
              <a:t>Click to edit Master text styles</a:t>
            </a:r>
          </a:p>
        </p:txBody>
      </p:sp>
      <p:cxnSp>
        <p:nvCxnSpPr>
          <p:cNvPr id="22" name="Straight Connector 21">
            <a:extLst>
              <a:ext uri="{FF2B5EF4-FFF2-40B4-BE49-F238E27FC236}">
                <a16:creationId xmlns:a16="http://schemas.microsoft.com/office/drawing/2014/main" id="{6B5D2C2B-2C22-B260-1984-44E96E175B50}"/>
              </a:ext>
            </a:extLst>
          </p:cNvPr>
          <p:cNvCxnSpPr>
            <a:cxnSpLocks/>
          </p:cNvCxnSpPr>
          <p:nvPr userDrawn="1"/>
        </p:nvCxnSpPr>
        <p:spPr>
          <a:xfrm>
            <a:off x="5223639" y="6427321"/>
            <a:ext cx="653743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 white text on a black background&#10;&#10;Description automatically generated">
            <a:extLst>
              <a:ext uri="{FF2B5EF4-FFF2-40B4-BE49-F238E27FC236}">
                <a16:creationId xmlns:a16="http://schemas.microsoft.com/office/drawing/2014/main" id="{09C5439F-8A77-4A53-2FB8-2D54D75C17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22918" y="807927"/>
            <a:ext cx="2673214" cy="421200"/>
          </a:xfrm>
          <a:prstGeom prst="rect">
            <a:avLst/>
          </a:prstGeom>
        </p:spPr>
      </p:pic>
      <p:sp>
        <p:nvSpPr>
          <p:cNvPr id="7" name="Picture Placeholder 6">
            <a:extLst>
              <a:ext uri="{FF2B5EF4-FFF2-40B4-BE49-F238E27FC236}">
                <a16:creationId xmlns:a16="http://schemas.microsoft.com/office/drawing/2014/main" id="{82C2ED15-A323-86F6-AD93-0F884B5A790D}"/>
              </a:ext>
            </a:extLst>
          </p:cNvPr>
          <p:cNvSpPr>
            <a:spLocks noGrp="1"/>
          </p:cNvSpPr>
          <p:nvPr>
            <p:ph type="pic" sz="quarter" idx="10"/>
          </p:nvPr>
        </p:nvSpPr>
        <p:spPr>
          <a:xfrm>
            <a:off x="336550" y="2054225"/>
            <a:ext cx="4492625" cy="2349500"/>
          </a:xfrm>
          <a:prstGeom prst="roundRect">
            <a:avLst/>
          </a:prstGeom>
        </p:spPr>
        <p:txBody>
          <a:bodyPr/>
          <a:lstStyle/>
          <a:p>
            <a:r>
              <a:rPr lang="en-US" dirty="0"/>
              <a:t>Click icon to add picture</a:t>
            </a:r>
            <a:endParaRPr lang="en-CA" dirty="0"/>
          </a:p>
        </p:txBody>
      </p:sp>
    </p:spTree>
    <p:extLst>
      <p:ext uri="{BB962C8B-B14F-4D97-AF65-F5344CB8AC3E}">
        <p14:creationId xmlns:p14="http://schemas.microsoft.com/office/powerpoint/2010/main" val="748012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DD71CC1-8C97-6D38-4D9D-9D49D6517C53}"/>
              </a:ext>
            </a:extLst>
          </p:cNvPr>
          <p:cNvSpPr>
            <a:spLocks noGrp="1"/>
          </p:cNvSpPr>
          <p:nvPr>
            <p:ph type="title"/>
          </p:nvPr>
        </p:nvSpPr>
        <p:spPr>
          <a:xfrm>
            <a:off x="493986" y="449419"/>
            <a:ext cx="10515600" cy="1325563"/>
          </a:xfrm>
          <a:prstGeom prst="rect">
            <a:avLst/>
          </a:prstGeom>
        </p:spPr>
        <p:txBody>
          <a:bodyPr>
            <a:normAutofit/>
          </a:bodyPr>
          <a:lstStyle>
            <a:lvl1pPr>
              <a:defRPr sz="4000">
                <a:latin typeface="Roboto" panose="02000000000000000000" pitchFamily="2" charset="0"/>
                <a:ea typeface="Roboto" panose="02000000000000000000" pitchFamily="2" charset="0"/>
              </a:defRPr>
            </a:lvl1pPr>
          </a:lstStyle>
          <a:p>
            <a:r>
              <a:rPr lang="en-US"/>
              <a:t>Click to edit Master title style</a:t>
            </a:r>
            <a:endParaRPr lang="en-CA"/>
          </a:p>
        </p:txBody>
      </p:sp>
      <p:cxnSp>
        <p:nvCxnSpPr>
          <p:cNvPr id="7" name="Straight Connector 6">
            <a:extLst>
              <a:ext uri="{FF2B5EF4-FFF2-40B4-BE49-F238E27FC236}">
                <a16:creationId xmlns:a16="http://schemas.microsoft.com/office/drawing/2014/main" id="{E7C31E45-2CC0-A7D6-9C21-1D6363A29620}"/>
              </a:ext>
            </a:extLst>
          </p:cNvPr>
          <p:cNvCxnSpPr/>
          <p:nvPr userDrawn="1"/>
        </p:nvCxnSpPr>
        <p:spPr>
          <a:xfrm>
            <a:off x="635876" y="1366345"/>
            <a:ext cx="110621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purple text on a black background&#10;&#10;Description automatically generated">
            <a:extLst>
              <a:ext uri="{FF2B5EF4-FFF2-40B4-BE49-F238E27FC236}">
                <a16:creationId xmlns:a16="http://schemas.microsoft.com/office/drawing/2014/main" id="{E2A574EE-DBC8-8FE2-ED5C-04ECA37F59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23132" y="801622"/>
            <a:ext cx="2674882" cy="421462"/>
          </a:xfrm>
          <a:prstGeom prst="rect">
            <a:avLst/>
          </a:prstGeom>
        </p:spPr>
      </p:pic>
    </p:spTree>
    <p:extLst>
      <p:ext uri="{BB962C8B-B14F-4D97-AF65-F5344CB8AC3E}">
        <p14:creationId xmlns:p14="http://schemas.microsoft.com/office/powerpoint/2010/main" val="465190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pic>
        <p:nvPicPr>
          <p:cNvPr id="5" name="Picture 4" descr="A purple text on a black background&#10;&#10;Description automatically generated">
            <a:extLst>
              <a:ext uri="{FF2B5EF4-FFF2-40B4-BE49-F238E27FC236}">
                <a16:creationId xmlns:a16="http://schemas.microsoft.com/office/drawing/2014/main" id="{B9003D68-7700-64A0-D3F6-1461469E7D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23132" y="801622"/>
            <a:ext cx="2674882" cy="421462"/>
          </a:xfrm>
          <a:prstGeom prst="rect">
            <a:avLst/>
          </a:prstGeom>
        </p:spPr>
      </p:pic>
    </p:spTree>
    <p:extLst>
      <p:ext uri="{BB962C8B-B14F-4D97-AF65-F5344CB8AC3E}">
        <p14:creationId xmlns:p14="http://schemas.microsoft.com/office/powerpoint/2010/main" val="1436695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189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6" r:id="rId5"/>
    <p:sldLayoutId id="2147483657" r:id="rId6"/>
    <p:sldLayoutId id="2147483659" r:id="rId7"/>
    <p:sldLayoutId id="2147483654" r:id="rId8"/>
    <p:sldLayoutId id="2147483655"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hyperlink" Target="https://www.linkedin.com/company/879193"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0.png"/><Relationship Id="rId5" Type="http://schemas.openxmlformats.org/officeDocument/2006/relationships/hyperlink" Target="https://www.nutrasource.ca/" TargetMode="External"/><Relationship Id="rId10" Type="http://schemas.openxmlformats.org/officeDocument/2006/relationships/image" Target="../media/image4.png"/><Relationship Id="rId4" Type="http://schemas.openxmlformats.org/officeDocument/2006/relationships/image" Target="../media/image9.jpeg"/><Relationship Id="rId9" Type="http://schemas.openxmlformats.org/officeDocument/2006/relationships/hyperlink" Target="https://twitter.com/Nutrasource_NDI"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oi.org/10.3390/biom15070954"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pubmed.ncbi.nlm.nih.gov/36537328/"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linicaltrials.gov/ct2/show/NCT0462005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mc.ncbi.nlm.nih.gov/articles/PMC10933997/"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pmc.ncbi.nlm.nih.gov/articles/PMC9658587/"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pmc.ncbi.nlm.nih.gov/articles/PMC969250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doi.org/10.3390/biom1507095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fppn.biomedcentral.com/articles/10.1186/s43014-023-00200-w?utm" TargetMode="External"/><Relationship Id="rId2" Type="http://schemas.openxmlformats.org/officeDocument/2006/relationships/hyperlink" Target="https://doi.org/10.1038/s41575-021-00440-6" TargetMode="External"/><Relationship Id="rId1" Type="http://schemas.openxmlformats.org/officeDocument/2006/relationships/slideLayout" Target="../slideLayouts/slideLayout2.xml"/><Relationship Id="rId4" Type="http://schemas.openxmlformats.org/officeDocument/2006/relationships/hyperlink" Target="https://doi.org/10.3389/fnut.2025.1582733"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fppn.biomedcentral.com/articles/10.1186/s43014-023-00200-w?utm" TargetMode="External"/><Relationship Id="rId2" Type="http://schemas.openxmlformats.org/officeDocument/2006/relationships/hyperlink" Target="https://doi.org/10.1038/s41575-021-00440-6" TargetMode="External"/><Relationship Id="rId1" Type="http://schemas.openxmlformats.org/officeDocument/2006/relationships/slideLayout" Target="../slideLayouts/slideLayout2.xml"/><Relationship Id="rId4" Type="http://schemas.openxmlformats.org/officeDocument/2006/relationships/hyperlink" Target="https://doi.org/10.3389/fnut.2025.1582733"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nutrasource.ca/" TargetMode="External"/><Relationship Id="rId7" Type="http://schemas.openxmlformats.org/officeDocument/2006/relationships/hyperlink" Target="https://twitter.com/Nutrasource_NDI" TargetMode="External"/><Relationship Id="rId2" Type="http://schemas.openxmlformats.org/officeDocument/2006/relationships/image" Target="../media/image24.jpeg"/><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hyperlink" Target="https://www.linkedin.com/company/879193" TargetMode="External"/><Relationship Id="rId4" Type="http://schemas.openxmlformats.org/officeDocument/2006/relationships/image" Target="../media/image2.png"/><Relationship Id="rId9" Type="http://schemas.openxmlformats.org/officeDocument/2006/relationships/hyperlink" Target="mailto:sgirard@nutrasource.ca"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doi.org/10.1038/s41575-021-00440-6"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ubmed.ncbi.nlm.nih.gov/3653732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oi.org/10.3390/biomedicines1304079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007/s11274-025-04483-8"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oi.org/10.1016/j.jafr.2023.100708"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038/s41575-021-00440-6"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9DE-E133-7B67-F875-F2229D9D56B2}"/>
              </a:ext>
            </a:extLst>
          </p:cNvPr>
          <p:cNvSpPr>
            <a:spLocks noGrp="1"/>
          </p:cNvSpPr>
          <p:nvPr>
            <p:ph type="ctrTitle"/>
          </p:nvPr>
        </p:nvSpPr>
        <p:spPr/>
        <p:txBody>
          <a:bodyPr/>
          <a:lstStyle/>
          <a:p>
            <a:r>
              <a:rPr lang="en-CA" sz="4000" dirty="0"/>
              <a:t>The Clinical Potential of Postbiotics: Evidence, Applications, and Design Considerations</a:t>
            </a:r>
          </a:p>
        </p:txBody>
      </p:sp>
      <p:pic>
        <p:nvPicPr>
          <p:cNvPr id="8" name="Picture Placeholder 7">
            <a:extLst>
              <a:ext uri="{FF2B5EF4-FFF2-40B4-BE49-F238E27FC236}">
                <a16:creationId xmlns:a16="http://schemas.microsoft.com/office/drawing/2014/main" id="{B59983F3-F2CA-C582-5C6E-720C6A7E02A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5232" t="-379" r="49386" b="379"/>
          <a:stretch/>
        </p:blipFill>
        <p:spPr>
          <a:xfrm>
            <a:off x="7273925" y="1314450"/>
            <a:ext cx="2406650" cy="4749800"/>
          </a:xfrm>
        </p:spPr>
      </p:pic>
      <p:pic>
        <p:nvPicPr>
          <p:cNvPr id="10" name="Picture Placeholder 9" descr="A person using a computer and a pen&#10;&#10;Description automatically generated">
            <a:extLst>
              <a:ext uri="{FF2B5EF4-FFF2-40B4-BE49-F238E27FC236}">
                <a16:creationId xmlns:a16="http://schemas.microsoft.com/office/drawing/2014/main" id="{1A245D14-4EFC-3C52-9AA0-E49681385D8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9954" r="29954"/>
          <a:stretch>
            <a:fillRect/>
          </a:stretch>
        </p:blipFill>
        <p:spPr/>
      </p:pic>
      <p:pic>
        <p:nvPicPr>
          <p:cNvPr id="12" name="Picture Placeholder 11" descr="A group of glass jars with different types of pills&#10;&#10;Description automatically generated">
            <a:extLst>
              <a:ext uri="{FF2B5EF4-FFF2-40B4-BE49-F238E27FC236}">
                <a16:creationId xmlns:a16="http://schemas.microsoft.com/office/drawing/2014/main" id="{AAC5473B-2885-4A88-C55A-833F4FDB93F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3251" r="13251"/>
          <a:stretch>
            <a:fillRect/>
          </a:stretch>
        </p:blipFill>
        <p:spPr/>
      </p:pic>
      <p:pic>
        <p:nvPicPr>
          <p:cNvPr id="4" name="Picture 3" descr="A white arrow in a purple circle&#10;&#10;Description automatically generated">
            <a:hlinkClick r:id="rId5"/>
            <a:extLst>
              <a:ext uri="{FF2B5EF4-FFF2-40B4-BE49-F238E27FC236}">
                <a16:creationId xmlns:a16="http://schemas.microsoft.com/office/drawing/2014/main" id="{9AB15AAF-0CB7-9D69-3472-6686D65164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2003" y="210927"/>
            <a:ext cx="518127" cy="500592"/>
          </a:xfrm>
          <a:prstGeom prst="rect">
            <a:avLst/>
          </a:prstGeom>
        </p:spPr>
      </p:pic>
      <p:pic>
        <p:nvPicPr>
          <p:cNvPr id="5" name="Picture 4" descr="A purple circle with white letters on it&#10;&#10;Description automatically generated">
            <a:hlinkClick r:id="rId7"/>
            <a:extLst>
              <a:ext uri="{FF2B5EF4-FFF2-40B4-BE49-F238E27FC236}">
                <a16:creationId xmlns:a16="http://schemas.microsoft.com/office/drawing/2014/main" id="{0CE4C351-7864-E532-134F-62F28FF1E6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76697" y="207681"/>
            <a:ext cx="518127" cy="500592"/>
          </a:xfrm>
          <a:prstGeom prst="rect">
            <a:avLst/>
          </a:prstGeom>
        </p:spPr>
      </p:pic>
      <p:pic>
        <p:nvPicPr>
          <p:cNvPr id="6" name="Picture 5" descr="A purple circle with white x in it&#10;&#10;Description automatically generated">
            <a:hlinkClick r:id="rId9"/>
            <a:extLst>
              <a:ext uri="{FF2B5EF4-FFF2-40B4-BE49-F238E27FC236}">
                <a16:creationId xmlns:a16="http://schemas.microsoft.com/office/drawing/2014/main" id="{848710ED-76D9-01C5-4303-B2E9DE318E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99048" y="165641"/>
            <a:ext cx="500592" cy="500592"/>
          </a:xfrm>
          <a:prstGeom prst="rect">
            <a:avLst/>
          </a:prstGeom>
        </p:spPr>
      </p:pic>
      <p:sp>
        <p:nvSpPr>
          <p:cNvPr id="11" name="TextBox 10">
            <a:extLst>
              <a:ext uri="{FF2B5EF4-FFF2-40B4-BE49-F238E27FC236}">
                <a16:creationId xmlns:a16="http://schemas.microsoft.com/office/drawing/2014/main" id="{ADF105CE-01F9-C679-B1F6-9E8886DA829C}"/>
              </a:ext>
            </a:extLst>
          </p:cNvPr>
          <p:cNvSpPr txBox="1"/>
          <p:nvPr/>
        </p:nvSpPr>
        <p:spPr>
          <a:xfrm>
            <a:off x="1041915" y="5335794"/>
            <a:ext cx="4432300" cy="74879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Stephanie-Anne Girard, PhD</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Director, Scientific Affairs </a:t>
            </a:r>
            <a:endParaRPr lang="en-US" sz="1333" i="1"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SGS Nutrasource</a:t>
            </a:r>
          </a:p>
        </p:txBody>
      </p:sp>
      <p:pic>
        <p:nvPicPr>
          <p:cNvPr id="13" name="Picture 12" descr="A green text on a black background&#10;&#10;Description automatically generated">
            <a:extLst>
              <a:ext uri="{FF2B5EF4-FFF2-40B4-BE49-F238E27FC236}">
                <a16:creationId xmlns:a16="http://schemas.microsoft.com/office/drawing/2014/main" id="{8CF0ACD8-BD42-008C-CC2B-E44A977584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1353" y="4987115"/>
            <a:ext cx="1774984" cy="840730"/>
          </a:xfrm>
          <a:prstGeom prst="rect">
            <a:avLst/>
          </a:prstGeom>
        </p:spPr>
      </p:pic>
      <p:sp>
        <p:nvSpPr>
          <p:cNvPr id="14" name="TextBox 13">
            <a:extLst>
              <a:ext uri="{FF2B5EF4-FFF2-40B4-BE49-F238E27FC236}">
                <a16:creationId xmlns:a16="http://schemas.microsoft.com/office/drawing/2014/main" id="{97176EFF-A2DB-72FE-2F2C-1A3898C9C206}"/>
              </a:ext>
            </a:extLst>
          </p:cNvPr>
          <p:cNvSpPr txBox="1"/>
          <p:nvPr/>
        </p:nvSpPr>
        <p:spPr>
          <a:xfrm>
            <a:off x="4051353" y="5817771"/>
            <a:ext cx="1774984" cy="338554"/>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PROUD MEMBER</a:t>
            </a:r>
            <a:endParaRPr kumimoji="0" lang="en-US" sz="1333"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20614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9C0EE0-08D2-8C1F-B5F6-B0580B8F4AE0}"/>
              </a:ext>
            </a:extLst>
          </p:cNvPr>
          <p:cNvSpPr>
            <a:spLocks noGrp="1"/>
          </p:cNvSpPr>
          <p:nvPr>
            <p:ph idx="1"/>
          </p:nvPr>
        </p:nvSpPr>
        <p:spPr>
          <a:xfrm>
            <a:off x="493986" y="1484617"/>
            <a:ext cx="8138737" cy="4923964"/>
          </a:xfrm>
        </p:spPr>
        <p:txBody>
          <a:bodyPr>
            <a:normAutofit fontScale="92500" lnSpcReduction="10000"/>
          </a:bodyPr>
          <a:lstStyle/>
          <a:p>
            <a:r>
              <a:rPr lang="en-CA" dirty="0">
                <a:cs typeface="Roboto" panose="02000000000000000000" pitchFamily="2" charset="0"/>
              </a:rPr>
              <a:t>Mitochondrial dysfunction linked to</a:t>
            </a:r>
          </a:p>
          <a:p>
            <a:pPr lvl="1"/>
            <a:r>
              <a:rPr lang="en-CA" dirty="0">
                <a:latin typeface="Roboto" panose="02000000000000000000" pitchFamily="2" charset="0"/>
                <a:ea typeface="Roboto" panose="02000000000000000000" pitchFamily="2" charset="0"/>
                <a:cs typeface="Roboto" panose="02000000000000000000" pitchFamily="2" charset="0"/>
              </a:rPr>
              <a:t>Chronic inflammation</a:t>
            </a:r>
          </a:p>
          <a:p>
            <a:pPr lvl="1"/>
            <a:r>
              <a:rPr lang="en-CA" dirty="0">
                <a:latin typeface="Roboto" panose="02000000000000000000" pitchFamily="2" charset="0"/>
                <a:ea typeface="Roboto" panose="02000000000000000000" pitchFamily="2" charset="0"/>
                <a:cs typeface="Roboto" panose="02000000000000000000" pitchFamily="2" charset="0"/>
              </a:rPr>
              <a:t>Impaired barrier function</a:t>
            </a:r>
          </a:p>
          <a:p>
            <a:pPr lvl="1"/>
            <a:r>
              <a:rPr lang="en-CA" dirty="0">
                <a:latin typeface="Roboto" panose="02000000000000000000" pitchFamily="2" charset="0"/>
                <a:ea typeface="Roboto" panose="02000000000000000000" pitchFamily="2" charset="0"/>
                <a:cs typeface="Roboto" panose="02000000000000000000" pitchFamily="2" charset="0"/>
              </a:rPr>
              <a:t>Increased gastrointestinal (GI) permeability</a:t>
            </a:r>
          </a:p>
          <a:p>
            <a:r>
              <a:rPr lang="en-CA" dirty="0">
                <a:cs typeface="Roboto" panose="02000000000000000000" pitchFamily="2" charset="0"/>
              </a:rPr>
              <a:t>Compromised mitochondrial function is implicated in many GI disorders</a:t>
            </a:r>
          </a:p>
          <a:p>
            <a:pPr lvl="1"/>
            <a:r>
              <a:rPr lang="en-CA" dirty="0">
                <a:latin typeface="Roboto" panose="02000000000000000000" pitchFamily="2" charset="0"/>
                <a:ea typeface="Roboto" panose="02000000000000000000" pitchFamily="2" charset="0"/>
                <a:cs typeface="Roboto" panose="02000000000000000000" pitchFamily="2" charset="0"/>
              </a:rPr>
              <a:t>IBS</a:t>
            </a:r>
          </a:p>
          <a:p>
            <a:pPr lvl="1"/>
            <a:r>
              <a:rPr lang="en-CA" dirty="0">
                <a:latin typeface="Roboto" panose="02000000000000000000" pitchFamily="2" charset="0"/>
                <a:ea typeface="Roboto" panose="02000000000000000000" pitchFamily="2" charset="0"/>
                <a:cs typeface="Roboto" panose="02000000000000000000" pitchFamily="2" charset="0"/>
              </a:rPr>
              <a:t>Celiac disease</a:t>
            </a:r>
          </a:p>
          <a:p>
            <a:pPr lvl="1"/>
            <a:r>
              <a:rPr lang="en-CA" dirty="0">
                <a:latin typeface="Roboto" panose="02000000000000000000" pitchFamily="2" charset="0"/>
                <a:ea typeface="Roboto" panose="02000000000000000000" pitchFamily="2" charset="0"/>
                <a:cs typeface="Roboto" panose="02000000000000000000" pitchFamily="2" charset="0"/>
              </a:rPr>
              <a:t>Food allergy and food intolerance</a:t>
            </a:r>
          </a:p>
          <a:p>
            <a:pPr lvl="1"/>
            <a:r>
              <a:rPr lang="en-CA" dirty="0">
                <a:latin typeface="Roboto" panose="02000000000000000000" pitchFamily="2" charset="0"/>
                <a:ea typeface="Roboto" panose="02000000000000000000" pitchFamily="2" charset="0"/>
                <a:cs typeface="Roboto" panose="02000000000000000000" pitchFamily="2" charset="0"/>
              </a:rPr>
              <a:t>Functional dyspepsia</a:t>
            </a:r>
          </a:p>
          <a:p>
            <a:pPr lvl="1"/>
            <a:r>
              <a:rPr lang="en-CA" dirty="0">
                <a:latin typeface="Roboto" panose="02000000000000000000" pitchFamily="2" charset="0"/>
                <a:ea typeface="Roboto" panose="02000000000000000000" pitchFamily="2" charset="0"/>
                <a:cs typeface="Roboto" panose="02000000000000000000" pitchFamily="2" charset="0"/>
              </a:rPr>
              <a:t>Gastroparesis &amp; motility disorders</a:t>
            </a:r>
          </a:p>
          <a:p>
            <a:pPr lvl="1"/>
            <a:r>
              <a:rPr lang="en-CA" dirty="0">
                <a:latin typeface="Roboto" panose="02000000000000000000" pitchFamily="2" charset="0"/>
                <a:ea typeface="Roboto" panose="02000000000000000000" pitchFamily="2" charset="0"/>
                <a:cs typeface="Roboto" panose="02000000000000000000" pitchFamily="2" charset="0"/>
              </a:rPr>
              <a:t>SIBO (secondary link)</a:t>
            </a:r>
          </a:p>
          <a:p>
            <a:pPr lvl="1"/>
            <a:r>
              <a:rPr lang="en-CA" dirty="0">
                <a:latin typeface="Roboto" panose="02000000000000000000" pitchFamily="2" charset="0"/>
                <a:ea typeface="Roboto" panose="02000000000000000000" pitchFamily="2" charset="0"/>
                <a:cs typeface="Roboto" panose="02000000000000000000" pitchFamily="2" charset="0"/>
              </a:rPr>
              <a:t>Colorectal cancer (mechanistic link)</a:t>
            </a:r>
          </a:p>
          <a:p>
            <a:r>
              <a:rPr lang="en-CA" dirty="0">
                <a:cs typeface="Roboto" panose="02000000000000000000" pitchFamily="2" charset="0"/>
              </a:rPr>
              <a:t>Postbiotics (e.g. SCFAs) have been shown to target mitochondrial function and reduce inflammation leading to intestinal homeostasis.</a:t>
            </a:r>
          </a:p>
        </p:txBody>
      </p:sp>
      <p:pic>
        <p:nvPicPr>
          <p:cNvPr id="1026" name="Picture 2" descr="Figure 2">
            <a:extLst>
              <a:ext uri="{FF2B5EF4-FFF2-40B4-BE49-F238E27FC236}">
                <a16:creationId xmlns:a16="http://schemas.microsoft.com/office/drawing/2014/main" id="{DD8D3715-031E-0932-8CA0-79EB580D1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5186" y="1484617"/>
            <a:ext cx="2922828" cy="500262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1721199-54A0-F57B-9BC3-A8187440A797}"/>
              </a:ext>
            </a:extLst>
          </p:cNvPr>
          <p:cNvSpPr txBox="1">
            <a:spLocks/>
          </p:cNvSpPr>
          <p:nvPr/>
        </p:nvSpPr>
        <p:spPr>
          <a:xfrm>
            <a:off x="493986" y="449419"/>
            <a:ext cx="10515600" cy="1325563"/>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Roboto" panose="02000000000000000000" pitchFamily="2" charset="0"/>
                <a:ea typeface="Roboto" panose="02000000000000000000" pitchFamily="2" charset="0"/>
                <a:cs typeface="+mj-cs"/>
              </a:defRPr>
            </a:lvl1pPr>
          </a:lstStyle>
          <a:p>
            <a:r>
              <a:rPr lang="en-US" dirty="0"/>
              <a:t>Gastrointestinal Health</a:t>
            </a:r>
            <a:endParaRPr lang="en-CA" dirty="0"/>
          </a:p>
        </p:txBody>
      </p:sp>
      <p:sp>
        <p:nvSpPr>
          <p:cNvPr id="7" name="TextBox 6">
            <a:extLst>
              <a:ext uri="{FF2B5EF4-FFF2-40B4-BE49-F238E27FC236}">
                <a16:creationId xmlns:a16="http://schemas.microsoft.com/office/drawing/2014/main" id="{3EFF8D93-14C1-9B29-95B3-ABC9AAF48BE5}"/>
              </a:ext>
            </a:extLst>
          </p:cNvPr>
          <p:cNvSpPr txBox="1"/>
          <p:nvPr/>
        </p:nvSpPr>
        <p:spPr>
          <a:xfrm>
            <a:off x="7774837" y="6596390"/>
            <a:ext cx="4417163" cy="261610"/>
          </a:xfrm>
          <a:prstGeom prst="rect">
            <a:avLst/>
          </a:prstGeom>
          <a:noFill/>
        </p:spPr>
        <p:txBody>
          <a:bodyPr wrap="square" rtlCol="0">
            <a:spAutoFit/>
          </a:bodyPr>
          <a:lstStyle/>
          <a:p>
            <a:r>
              <a:rPr lang="en-CA" sz="1100" dirty="0"/>
              <a:t>Prajapati et al 2025 Biomolecules. 15(7):954. doi: </a:t>
            </a:r>
            <a:r>
              <a:rPr lang="en-CA" sz="1100" u="sng" dirty="0">
                <a:hlinkClick r:id="rId4"/>
              </a:rPr>
              <a:t>10.3390/biom15070954</a:t>
            </a:r>
            <a:endParaRPr lang="en-CA" sz="1100" dirty="0"/>
          </a:p>
        </p:txBody>
      </p:sp>
    </p:spTree>
    <p:extLst>
      <p:ext uri="{BB962C8B-B14F-4D97-AF65-F5344CB8AC3E}">
        <p14:creationId xmlns:p14="http://schemas.microsoft.com/office/powerpoint/2010/main" val="767721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A1E4D-CE32-AA74-39C1-D0CBAB691784}"/>
              </a:ext>
            </a:extLst>
          </p:cNvPr>
          <p:cNvSpPr>
            <a:spLocks noGrp="1"/>
          </p:cNvSpPr>
          <p:nvPr>
            <p:ph type="title"/>
          </p:nvPr>
        </p:nvSpPr>
        <p:spPr/>
        <p:txBody>
          <a:bodyPr/>
          <a:lstStyle/>
          <a:p>
            <a:r>
              <a:rPr lang="en-CA" dirty="0"/>
              <a:t>Gastrointestinal Health</a:t>
            </a:r>
            <a:br>
              <a:rPr lang="en-CA" dirty="0"/>
            </a:br>
            <a:r>
              <a:rPr lang="en-CA" sz="2900" spc="-185" dirty="0">
                <a:solidFill>
                  <a:srgbClr val="663795"/>
                </a:solidFill>
                <a:latin typeface="Roboto"/>
                <a:ea typeface="Roboto"/>
                <a:cs typeface="Roboto"/>
              </a:rPr>
              <a:t>Disease</a:t>
            </a:r>
          </a:p>
        </p:txBody>
      </p:sp>
      <p:sp>
        <p:nvSpPr>
          <p:cNvPr id="3" name="Content Placeholder 2">
            <a:extLst>
              <a:ext uri="{FF2B5EF4-FFF2-40B4-BE49-F238E27FC236}">
                <a16:creationId xmlns:a16="http://schemas.microsoft.com/office/drawing/2014/main" id="{1B3CEABA-3617-170F-9F2F-2386F60F6543}"/>
              </a:ext>
            </a:extLst>
          </p:cNvPr>
          <p:cNvSpPr>
            <a:spLocks noGrp="1"/>
          </p:cNvSpPr>
          <p:nvPr>
            <p:ph idx="1"/>
          </p:nvPr>
        </p:nvSpPr>
        <p:spPr>
          <a:xfrm>
            <a:off x="493986" y="1589650"/>
            <a:ext cx="10822943" cy="5056956"/>
          </a:xfrm>
        </p:spPr>
        <p:txBody>
          <a:bodyPr>
            <a:normAutofit fontScale="92500" lnSpcReduction="10000"/>
          </a:bodyPr>
          <a:lstStyle/>
          <a:p>
            <a:r>
              <a:rPr lang="en-CA" dirty="0">
                <a:cs typeface="Roboto" panose="02000000000000000000" pitchFamily="2" charset="0"/>
              </a:rPr>
              <a:t>Chronic diarrhea </a:t>
            </a:r>
            <a:r>
              <a:rPr lang="en-CA" sz="2000" dirty="0">
                <a:cs typeface="Roboto" panose="02000000000000000000" pitchFamily="2" charset="0"/>
              </a:rPr>
              <a:t>(Guo et al 2024)</a:t>
            </a:r>
          </a:p>
          <a:p>
            <a:pPr lvl="1"/>
            <a:r>
              <a:rPr lang="en-CA" dirty="0">
                <a:latin typeface="Roboto" panose="02000000000000000000" pitchFamily="2" charset="0"/>
                <a:ea typeface="Roboto" panose="02000000000000000000" pitchFamily="2" charset="0"/>
                <a:cs typeface="Roboto" panose="02000000000000000000" pitchFamily="2" charset="0"/>
              </a:rPr>
              <a:t>Randomized, DB, placebo-controlled </a:t>
            </a:r>
            <a:r>
              <a:rPr lang="en-CA" b="1" dirty="0">
                <a:latin typeface="Roboto" panose="02000000000000000000" pitchFamily="2" charset="0"/>
                <a:ea typeface="Roboto" panose="02000000000000000000" pitchFamily="2" charset="0"/>
                <a:cs typeface="Roboto" panose="02000000000000000000" pitchFamily="2" charset="0"/>
              </a:rPr>
              <a:t>crossover</a:t>
            </a:r>
            <a:r>
              <a:rPr lang="en-CA" dirty="0">
                <a:latin typeface="Roboto" panose="02000000000000000000" pitchFamily="2" charset="0"/>
                <a:ea typeface="Roboto" panose="02000000000000000000" pitchFamily="2" charset="0"/>
                <a:cs typeface="Roboto" panose="02000000000000000000" pitchFamily="2" charset="0"/>
              </a:rPr>
              <a:t> trial in young adults (n=69)</a:t>
            </a:r>
          </a:p>
          <a:p>
            <a:pPr lvl="1"/>
            <a:r>
              <a:rPr lang="en-CA" dirty="0">
                <a:latin typeface="Roboto" panose="02000000000000000000" pitchFamily="2" charset="0"/>
                <a:ea typeface="Roboto" panose="02000000000000000000" pitchFamily="2" charset="0"/>
                <a:cs typeface="Roboto" panose="02000000000000000000" pitchFamily="2" charset="0"/>
              </a:rPr>
              <a:t>Postbiotic product (including </a:t>
            </a:r>
            <a:r>
              <a:rPr lang="en-CA" i="1" dirty="0">
                <a:latin typeface="Roboto" panose="02000000000000000000" pitchFamily="2" charset="0"/>
                <a:ea typeface="Roboto" panose="02000000000000000000" pitchFamily="2" charset="0"/>
                <a:cs typeface="Roboto" panose="02000000000000000000" pitchFamily="2" charset="0"/>
              </a:rPr>
              <a:t>L. paracasei, L. plantarum p-8, B. animalis subsp. Lactis V9) </a:t>
            </a:r>
            <a:r>
              <a:rPr lang="en-CA" dirty="0">
                <a:latin typeface="Roboto" panose="02000000000000000000" pitchFamily="2" charset="0"/>
                <a:ea typeface="Roboto" panose="02000000000000000000" pitchFamily="2" charset="0"/>
                <a:cs typeface="Roboto" panose="02000000000000000000" pitchFamily="2" charset="0"/>
              </a:rPr>
              <a:t>and placebo for </a:t>
            </a:r>
            <a:r>
              <a:rPr lang="en-CA" b="1" dirty="0">
                <a:latin typeface="Roboto" panose="02000000000000000000" pitchFamily="2" charset="0"/>
                <a:ea typeface="Roboto" panose="02000000000000000000" pitchFamily="2" charset="0"/>
                <a:cs typeface="Roboto" panose="02000000000000000000" pitchFamily="2" charset="0"/>
              </a:rPr>
              <a:t>3 weeks each</a:t>
            </a:r>
            <a:r>
              <a:rPr lang="en-CA" dirty="0">
                <a:latin typeface="Roboto" panose="02000000000000000000" pitchFamily="2" charset="0"/>
                <a:ea typeface="Roboto" panose="02000000000000000000" pitchFamily="2" charset="0"/>
                <a:cs typeface="Roboto" panose="02000000000000000000" pitchFamily="2" charset="0"/>
              </a:rPr>
              <a:t>, 14-day washout</a:t>
            </a:r>
          </a:p>
          <a:p>
            <a:pPr lvl="1"/>
            <a:r>
              <a:rPr lang="en-CA" dirty="0">
                <a:latin typeface="Roboto" panose="02000000000000000000" pitchFamily="2" charset="0"/>
                <a:ea typeface="Roboto" panose="02000000000000000000" pitchFamily="2" charset="0"/>
                <a:cs typeface="Roboto" panose="02000000000000000000" pitchFamily="2" charset="0"/>
              </a:rPr>
              <a:t>Sig improvements in bowel frequency, Bristol Stool Form Scale, anxiety, non-sig increase beneficial bacteria</a:t>
            </a:r>
          </a:p>
          <a:p>
            <a:r>
              <a:rPr lang="en-CA" dirty="0">
                <a:cs typeface="Roboto" panose="02000000000000000000" pitchFamily="2" charset="0"/>
              </a:rPr>
              <a:t>IBS-D </a:t>
            </a:r>
            <a:r>
              <a:rPr lang="en-CA" sz="2000" dirty="0">
                <a:cs typeface="Roboto" panose="02000000000000000000" pitchFamily="2" charset="0"/>
              </a:rPr>
              <a:t>(Srivastava et al 2024)</a:t>
            </a:r>
          </a:p>
          <a:p>
            <a:pPr lvl="1"/>
            <a:r>
              <a:rPr lang="en-CA" dirty="0">
                <a:latin typeface="Roboto" panose="02000000000000000000" pitchFamily="2" charset="0"/>
                <a:ea typeface="Roboto" panose="02000000000000000000" pitchFamily="2" charset="0"/>
                <a:cs typeface="Roboto" panose="02000000000000000000" pitchFamily="2" charset="0"/>
              </a:rPr>
              <a:t>Randomized, DB, placebo-controlled trial in adults (n=200)</a:t>
            </a:r>
          </a:p>
          <a:p>
            <a:pPr lvl="1"/>
            <a:r>
              <a:rPr lang="en-CA" dirty="0">
                <a:latin typeface="Roboto" panose="02000000000000000000" pitchFamily="2" charset="0"/>
                <a:ea typeface="Roboto" panose="02000000000000000000" pitchFamily="2" charset="0"/>
                <a:cs typeface="Roboto" panose="02000000000000000000" pitchFamily="2" charset="0"/>
              </a:rPr>
              <a:t>Probiotic, Postbiotic, or placebo daily for </a:t>
            </a:r>
            <a:r>
              <a:rPr lang="en-CA" b="1" dirty="0">
                <a:latin typeface="Roboto" panose="02000000000000000000" pitchFamily="2" charset="0"/>
                <a:ea typeface="Roboto" panose="02000000000000000000" pitchFamily="2" charset="0"/>
                <a:cs typeface="Roboto" panose="02000000000000000000" pitchFamily="2" charset="0"/>
              </a:rPr>
              <a:t>12 weeks </a:t>
            </a:r>
            <a:r>
              <a:rPr lang="en-CA" dirty="0">
                <a:latin typeface="Roboto" panose="02000000000000000000" pitchFamily="2" charset="0"/>
                <a:ea typeface="Roboto" panose="02000000000000000000" pitchFamily="2" charset="0"/>
                <a:cs typeface="Roboto" panose="02000000000000000000" pitchFamily="2" charset="0"/>
              </a:rPr>
              <a:t>(</a:t>
            </a:r>
            <a:r>
              <a:rPr lang="en-CA" i="1" dirty="0">
                <a:latin typeface="Roboto" panose="02000000000000000000" pitchFamily="2" charset="0"/>
                <a:ea typeface="Roboto" panose="02000000000000000000" pitchFamily="2" charset="0"/>
                <a:cs typeface="Roboto" panose="02000000000000000000" pitchFamily="2" charset="0"/>
              </a:rPr>
              <a:t>Bifidobacterium longum)</a:t>
            </a:r>
          </a:p>
          <a:p>
            <a:pPr lvl="1"/>
            <a:r>
              <a:rPr lang="en-CA" dirty="0">
                <a:latin typeface="Roboto" panose="02000000000000000000" pitchFamily="2" charset="0"/>
                <a:ea typeface="Roboto" panose="02000000000000000000" pitchFamily="2" charset="0"/>
                <a:cs typeface="Roboto" panose="02000000000000000000" pitchFamily="2" charset="0"/>
              </a:rPr>
              <a:t>Both sig improved IBS-SSS from baseline compared to placebo, QoL, stool consistency, and anxiety</a:t>
            </a:r>
          </a:p>
          <a:p>
            <a:r>
              <a:rPr lang="en-CA" dirty="0">
                <a:cs typeface="Roboto" panose="02000000000000000000" pitchFamily="2" charset="0"/>
              </a:rPr>
              <a:t>IBD </a:t>
            </a:r>
            <a:r>
              <a:rPr lang="en-CA" sz="2000" dirty="0">
                <a:cs typeface="Roboto" panose="02000000000000000000" pitchFamily="2" charset="0"/>
              </a:rPr>
              <a:t>(Facchin et al 2020)</a:t>
            </a:r>
          </a:p>
          <a:p>
            <a:pPr lvl="1"/>
            <a:r>
              <a:rPr lang="en-CA" dirty="0">
                <a:latin typeface="Roboto" panose="02000000000000000000" pitchFamily="2" charset="0"/>
                <a:ea typeface="Roboto" panose="02000000000000000000" pitchFamily="2" charset="0"/>
                <a:cs typeface="Roboto" panose="02000000000000000000" pitchFamily="2" charset="0"/>
              </a:rPr>
              <a:t>Randomized, DB placebo-controlled trial in adults (Crohn’s Disease n=19; Ulcerative Colitis n=30)</a:t>
            </a:r>
          </a:p>
          <a:p>
            <a:pPr lvl="1"/>
            <a:r>
              <a:rPr lang="en-CA" dirty="0">
                <a:latin typeface="Roboto" panose="02000000000000000000" pitchFamily="2" charset="0"/>
                <a:ea typeface="Roboto" panose="02000000000000000000" pitchFamily="2" charset="0"/>
                <a:cs typeface="Roboto" panose="02000000000000000000" pitchFamily="2" charset="0"/>
              </a:rPr>
              <a:t>Microencapsulated sodium butyrate or placebo for </a:t>
            </a:r>
            <a:r>
              <a:rPr lang="en-CA" b="1" dirty="0">
                <a:latin typeface="Roboto" panose="02000000000000000000" pitchFamily="2" charset="0"/>
                <a:ea typeface="Roboto" panose="02000000000000000000" pitchFamily="2" charset="0"/>
                <a:cs typeface="Roboto" panose="02000000000000000000" pitchFamily="2" charset="0"/>
              </a:rPr>
              <a:t>8 weeks</a:t>
            </a:r>
          </a:p>
          <a:p>
            <a:pPr lvl="1"/>
            <a:r>
              <a:rPr lang="en-CA" dirty="0">
                <a:latin typeface="Roboto" panose="02000000000000000000" pitchFamily="2" charset="0"/>
                <a:ea typeface="Roboto" panose="02000000000000000000" pitchFamily="2" charset="0"/>
                <a:cs typeface="Roboto" panose="02000000000000000000" pitchFamily="2" charset="0"/>
              </a:rPr>
              <a:t>Gut microbiota of patients altered (non-sig), species producing SCFA increased in UC (</a:t>
            </a:r>
            <a:r>
              <a:rPr lang="en-CA" i="1" dirty="0">
                <a:latin typeface="Roboto" panose="02000000000000000000" pitchFamily="2" charset="0"/>
                <a:ea typeface="Roboto" panose="02000000000000000000" pitchFamily="2" charset="0"/>
                <a:cs typeface="Roboto" panose="02000000000000000000" pitchFamily="2" charset="0"/>
              </a:rPr>
              <a:t>Lachnospiraceae </a:t>
            </a:r>
            <a:r>
              <a:rPr lang="en-CA" dirty="0">
                <a:latin typeface="Roboto" panose="02000000000000000000" pitchFamily="2" charset="0"/>
                <a:ea typeface="Roboto" panose="02000000000000000000" pitchFamily="2" charset="0"/>
                <a:cs typeface="Roboto" panose="02000000000000000000" pitchFamily="2" charset="0"/>
              </a:rPr>
              <a:t>spp.) and butyrogenic bacteria increased in CD (</a:t>
            </a:r>
            <a:r>
              <a:rPr lang="en-CA" i="1" dirty="0">
                <a:latin typeface="Roboto" panose="02000000000000000000" pitchFamily="2" charset="0"/>
                <a:ea typeface="Roboto" panose="02000000000000000000" pitchFamily="2" charset="0"/>
                <a:cs typeface="Roboto" panose="02000000000000000000" pitchFamily="2" charset="0"/>
              </a:rPr>
              <a:t>Butyricicoccus)</a:t>
            </a:r>
            <a:endParaRPr lang="en-CA"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82020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A8B72-D30E-C46E-D5B4-492898532E63}"/>
              </a:ext>
            </a:extLst>
          </p:cNvPr>
          <p:cNvSpPr>
            <a:spLocks noGrp="1"/>
          </p:cNvSpPr>
          <p:nvPr>
            <p:ph type="title"/>
          </p:nvPr>
        </p:nvSpPr>
        <p:spPr/>
        <p:txBody>
          <a:bodyPr/>
          <a:lstStyle/>
          <a:p>
            <a:r>
              <a:rPr lang="en-CA" dirty="0"/>
              <a:t>Metabolic Health</a:t>
            </a:r>
          </a:p>
        </p:txBody>
      </p:sp>
      <p:sp>
        <p:nvSpPr>
          <p:cNvPr id="3" name="Content Placeholder 2">
            <a:extLst>
              <a:ext uri="{FF2B5EF4-FFF2-40B4-BE49-F238E27FC236}">
                <a16:creationId xmlns:a16="http://schemas.microsoft.com/office/drawing/2014/main" id="{DFAF6027-A7A8-26F5-4AB4-462ABE0C601A}"/>
              </a:ext>
            </a:extLst>
          </p:cNvPr>
          <p:cNvSpPr>
            <a:spLocks noGrp="1"/>
          </p:cNvSpPr>
          <p:nvPr>
            <p:ph idx="1"/>
          </p:nvPr>
        </p:nvSpPr>
        <p:spPr>
          <a:xfrm>
            <a:off x="88792" y="1831196"/>
            <a:ext cx="5545092" cy="4047897"/>
          </a:xfrm>
        </p:spPr>
        <p:txBody>
          <a:bodyPr>
            <a:normAutofit/>
          </a:bodyPr>
          <a:lstStyle/>
          <a:p>
            <a:r>
              <a:rPr lang="en-CA" sz="2000" dirty="0">
                <a:cs typeface="Roboto" panose="02000000000000000000" pitchFamily="2" charset="0"/>
              </a:rPr>
              <a:t>Metabolic Health is influenced by microbiota composition.</a:t>
            </a:r>
          </a:p>
          <a:p>
            <a:r>
              <a:rPr lang="en-CA" sz="2000" dirty="0">
                <a:cs typeface="Roboto" panose="02000000000000000000" pitchFamily="2" charset="0"/>
              </a:rPr>
              <a:t>Bacterial metabolites (e.g. SCFAs) can impact i</a:t>
            </a:r>
            <a:r>
              <a:rPr lang="en-CA" sz="2000" dirty="0">
                <a:latin typeface="Roboto" panose="02000000000000000000" pitchFamily="2" charset="0"/>
                <a:ea typeface="Roboto" panose="02000000000000000000" pitchFamily="2" charset="0"/>
                <a:cs typeface="Roboto" panose="02000000000000000000" pitchFamily="2" charset="0"/>
              </a:rPr>
              <a:t>ntestinal health</a:t>
            </a:r>
          </a:p>
          <a:p>
            <a:pPr lvl="1"/>
            <a:r>
              <a:rPr lang="en-CA" dirty="0">
                <a:latin typeface="Roboto" panose="02000000000000000000" pitchFamily="2" charset="0"/>
                <a:ea typeface="Roboto" panose="02000000000000000000" pitchFamily="2" charset="0"/>
                <a:cs typeface="Roboto" panose="02000000000000000000" pitchFamily="2" charset="0"/>
              </a:rPr>
              <a:t>Energy source</a:t>
            </a:r>
          </a:p>
          <a:p>
            <a:pPr lvl="1"/>
            <a:r>
              <a:rPr lang="en-CA" dirty="0">
                <a:latin typeface="Roboto" panose="02000000000000000000" pitchFamily="2" charset="0"/>
                <a:ea typeface="Roboto" panose="02000000000000000000" pitchFamily="2" charset="0"/>
                <a:cs typeface="Roboto" panose="02000000000000000000" pitchFamily="2" charset="0"/>
              </a:rPr>
              <a:t>Signaling molecules affecting gut-brain axis and immune systems</a:t>
            </a:r>
          </a:p>
          <a:p>
            <a:r>
              <a:rPr lang="en-CA" sz="2000" dirty="0">
                <a:cs typeface="Roboto" panose="02000000000000000000" pitchFamily="2" charset="0"/>
              </a:rPr>
              <a:t>Postbiotics shown to regulate gut microbiota, enhance intestinal barrier function, and modulate inflammatory/immune processes and hormones associated with the characteristics of metabolic syndrome and associated metabolic diseases.</a:t>
            </a:r>
          </a:p>
        </p:txBody>
      </p:sp>
      <p:pic>
        <p:nvPicPr>
          <p:cNvPr id="7" name="Picture 6" descr="A diagram of a person's body&#10;&#10;AI-generated content may be incorrect.">
            <a:extLst>
              <a:ext uri="{FF2B5EF4-FFF2-40B4-BE49-F238E27FC236}">
                <a16:creationId xmlns:a16="http://schemas.microsoft.com/office/drawing/2014/main" id="{738D8CB2-0D0D-6D74-C6EB-DEAD8A6B3561}"/>
              </a:ext>
            </a:extLst>
          </p:cNvPr>
          <p:cNvPicPr>
            <a:picLocks noChangeAspect="1"/>
          </p:cNvPicPr>
          <p:nvPr/>
        </p:nvPicPr>
        <p:blipFill>
          <a:blip r:embed="rId3"/>
          <a:srcRect t="23995"/>
          <a:stretch>
            <a:fillRect/>
          </a:stretch>
        </p:blipFill>
        <p:spPr>
          <a:xfrm>
            <a:off x="5515896" y="2050822"/>
            <a:ext cx="6651253" cy="3608644"/>
          </a:xfrm>
          <a:prstGeom prst="rect">
            <a:avLst/>
          </a:prstGeom>
        </p:spPr>
      </p:pic>
      <p:sp>
        <p:nvSpPr>
          <p:cNvPr id="8" name="TextBox 7">
            <a:extLst>
              <a:ext uri="{FF2B5EF4-FFF2-40B4-BE49-F238E27FC236}">
                <a16:creationId xmlns:a16="http://schemas.microsoft.com/office/drawing/2014/main" id="{F0A7AC46-9B7B-2CB9-12BE-7E3861CA7918}"/>
              </a:ext>
            </a:extLst>
          </p:cNvPr>
          <p:cNvSpPr txBox="1"/>
          <p:nvPr/>
        </p:nvSpPr>
        <p:spPr>
          <a:xfrm>
            <a:off x="9222911" y="6408581"/>
            <a:ext cx="3062224" cy="430887"/>
          </a:xfrm>
          <a:prstGeom prst="rect">
            <a:avLst/>
          </a:prstGeom>
          <a:noFill/>
        </p:spPr>
        <p:txBody>
          <a:bodyPr wrap="square" rtlCol="0">
            <a:spAutoFit/>
          </a:bodyPr>
          <a:lstStyle/>
          <a:p>
            <a:r>
              <a:rPr lang="en-CA" sz="1100" dirty="0"/>
              <a:t>Zhong et al 2024 Crit Rev Food Sci Nutr</a:t>
            </a:r>
          </a:p>
          <a:p>
            <a:r>
              <a:rPr lang="en-CA" sz="1100" dirty="0">
                <a:hlinkClick r:id="rId4"/>
              </a:rPr>
              <a:t>https://pubmed.ncbi.nlm.nih.gov/36537328/</a:t>
            </a:r>
            <a:r>
              <a:rPr lang="en-CA" sz="1100" dirty="0"/>
              <a:t> </a:t>
            </a:r>
          </a:p>
        </p:txBody>
      </p:sp>
    </p:spTree>
    <p:extLst>
      <p:ext uri="{BB962C8B-B14F-4D97-AF65-F5344CB8AC3E}">
        <p14:creationId xmlns:p14="http://schemas.microsoft.com/office/powerpoint/2010/main" val="3094462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F217C40-F283-68B7-2B85-A3109B0A6C2F}"/>
              </a:ext>
            </a:extLst>
          </p:cNvPr>
          <p:cNvGraphicFramePr>
            <a:graphicFrameLocks noGrp="1"/>
          </p:cNvGraphicFramePr>
          <p:nvPr>
            <p:ph idx="1"/>
            <p:extLst>
              <p:ext uri="{D42A27DB-BD31-4B8C-83A1-F6EECF244321}">
                <p14:modId xmlns:p14="http://schemas.microsoft.com/office/powerpoint/2010/main" val="4108179984"/>
              </p:ext>
            </p:extLst>
          </p:nvPr>
        </p:nvGraphicFramePr>
        <p:xfrm>
          <a:off x="362713" y="2207602"/>
          <a:ext cx="11466574" cy="2970484"/>
        </p:xfrm>
        <a:graphic>
          <a:graphicData uri="http://schemas.openxmlformats.org/drawingml/2006/table">
            <a:tbl>
              <a:tblPr firstRow="1" bandRow="1">
                <a:tableStyleId>{912C8C85-51F0-491E-9774-3900AFEF0FD7}</a:tableStyleId>
              </a:tblPr>
              <a:tblGrid>
                <a:gridCol w="2606040">
                  <a:extLst>
                    <a:ext uri="{9D8B030D-6E8A-4147-A177-3AD203B41FA5}">
                      <a16:colId xmlns:a16="http://schemas.microsoft.com/office/drawing/2014/main" val="2388372590"/>
                    </a:ext>
                  </a:extLst>
                </a:gridCol>
                <a:gridCol w="2273787">
                  <a:extLst>
                    <a:ext uri="{9D8B030D-6E8A-4147-A177-3AD203B41FA5}">
                      <a16:colId xmlns:a16="http://schemas.microsoft.com/office/drawing/2014/main" val="1356700083"/>
                    </a:ext>
                  </a:extLst>
                </a:gridCol>
                <a:gridCol w="2476989">
                  <a:extLst>
                    <a:ext uri="{9D8B030D-6E8A-4147-A177-3AD203B41FA5}">
                      <a16:colId xmlns:a16="http://schemas.microsoft.com/office/drawing/2014/main" val="379332542"/>
                    </a:ext>
                  </a:extLst>
                </a:gridCol>
                <a:gridCol w="2198676">
                  <a:extLst>
                    <a:ext uri="{9D8B030D-6E8A-4147-A177-3AD203B41FA5}">
                      <a16:colId xmlns:a16="http://schemas.microsoft.com/office/drawing/2014/main" val="1176757765"/>
                    </a:ext>
                  </a:extLst>
                </a:gridCol>
                <a:gridCol w="1911082">
                  <a:extLst>
                    <a:ext uri="{9D8B030D-6E8A-4147-A177-3AD203B41FA5}">
                      <a16:colId xmlns:a16="http://schemas.microsoft.com/office/drawing/2014/main" val="3440895196"/>
                    </a:ext>
                  </a:extLst>
                </a:gridCol>
              </a:tblGrid>
              <a:tr h="379684">
                <a:tc>
                  <a:txBody>
                    <a:bodyPr/>
                    <a:lstStyle/>
                    <a:p>
                      <a:r>
                        <a:rPr lang="en-CA" dirty="0"/>
                        <a:t>Population</a:t>
                      </a:r>
                    </a:p>
                  </a:txBody>
                  <a:tcPr/>
                </a:tc>
                <a:tc>
                  <a:txBody>
                    <a:bodyPr/>
                    <a:lstStyle/>
                    <a:p>
                      <a:r>
                        <a:rPr lang="en-CA" dirty="0"/>
                        <a:t>Intervention</a:t>
                      </a:r>
                    </a:p>
                  </a:txBody>
                  <a:tcPr/>
                </a:tc>
                <a:tc>
                  <a:txBody>
                    <a:bodyPr/>
                    <a:lstStyle/>
                    <a:p>
                      <a:r>
                        <a:rPr lang="en-CA" dirty="0"/>
                        <a:t>Study Design</a:t>
                      </a:r>
                    </a:p>
                  </a:txBody>
                  <a:tcPr/>
                </a:tc>
                <a:tc>
                  <a:txBody>
                    <a:bodyPr/>
                    <a:lstStyle/>
                    <a:p>
                      <a:r>
                        <a:rPr lang="en-CA" dirty="0"/>
                        <a:t>Outcome</a:t>
                      </a:r>
                    </a:p>
                  </a:txBody>
                  <a:tcPr/>
                </a:tc>
                <a:tc>
                  <a:txBody>
                    <a:bodyPr/>
                    <a:lstStyle/>
                    <a:p>
                      <a:r>
                        <a:rPr lang="en-CA" dirty="0"/>
                        <a:t>Reference</a:t>
                      </a:r>
                    </a:p>
                  </a:txBody>
                  <a:tcPr/>
                </a:tc>
                <a:extLst>
                  <a:ext uri="{0D108BD9-81ED-4DB2-BD59-A6C34878D82A}">
                    <a16:rowId xmlns:a16="http://schemas.microsoft.com/office/drawing/2014/main" val="2831589215"/>
                  </a:ext>
                </a:extLst>
              </a:tr>
              <a:tr h="655346">
                <a:tc>
                  <a:txBody>
                    <a:bodyPr/>
                    <a:lstStyle/>
                    <a:p>
                      <a:r>
                        <a:rPr lang="en-CA" dirty="0"/>
                        <a:t>Obese children (5-17 y.o., BMI &gt;95%-ile), n=54</a:t>
                      </a:r>
                    </a:p>
                  </a:txBody>
                  <a:tcPr/>
                </a:tc>
                <a:tc>
                  <a:txBody>
                    <a:bodyPr/>
                    <a:lstStyle/>
                    <a:p>
                      <a:r>
                        <a:rPr lang="en-CA" dirty="0"/>
                        <a:t>Std care plus sodium butyrate (20mg/kg body weight/day)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Randomized, quad-blind placebo, oral ingestion for </a:t>
                      </a:r>
                      <a:r>
                        <a:rPr lang="en-CA" b="1" dirty="0"/>
                        <a:t>6 months</a:t>
                      </a:r>
                      <a:endParaRPr lang="en-CA" dirty="0"/>
                    </a:p>
                  </a:txBody>
                  <a:tcPr/>
                </a:tc>
                <a:tc>
                  <a:txBody>
                    <a:bodyPr/>
                    <a:lstStyle/>
                    <a:p>
                      <a:r>
                        <a:rPr lang="en-CA" dirty="0"/>
                        <a:t>Significantly greater decrease in BMI with butyrate</a:t>
                      </a:r>
                    </a:p>
                  </a:txBody>
                  <a:tcPr/>
                </a:tc>
                <a:tc>
                  <a:txBody>
                    <a:bodyPr/>
                    <a:lstStyle/>
                    <a:p>
                      <a:r>
                        <a:rPr lang="en-CA" dirty="0"/>
                        <a:t>Coppola et al 2022</a:t>
                      </a:r>
                      <a:br>
                        <a:rPr lang="en-CA" dirty="0"/>
                      </a:br>
                      <a:r>
                        <a:rPr lang="en-CA" sz="1800" b="0" u="sng" kern="1200" dirty="0">
                          <a:solidFill>
                            <a:schemeClr val="dk1"/>
                          </a:solidFill>
                          <a:effectLst/>
                          <a:hlinkClick r:id="rId3"/>
                        </a:rPr>
                        <a:t>NCT04620057</a:t>
                      </a:r>
                      <a:endParaRPr lang="en-CA" dirty="0"/>
                    </a:p>
                  </a:txBody>
                  <a:tcPr/>
                </a:tc>
                <a:extLst>
                  <a:ext uri="{0D108BD9-81ED-4DB2-BD59-A6C34878D82A}">
                    <a16:rowId xmlns:a16="http://schemas.microsoft.com/office/drawing/2014/main" val="3583824438"/>
                  </a:ext>
                </a:extLst>
              </a:tr>
              <a:tr h="0">
                <a:tc>
                  <a:txBody>
                    <a:bodyPr/>
                    <a:lstStyle/>
                    <a:p>
                      <a:endParaRPr lang="en-CA" sz="800" dirty="0"/>
                    </a:p>
                  </a:txBody>
                  <a:tcPr/>
                </a:tc>
                <a:tc>
                  <a:txBody>
                    <a:bodyPr/>
                    <a:lstStyle/>
                    <a:p>
                      <a:endParaRPr lang="en-CA" sz="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800" dirty="0"/>
                    </a:p>
                  </a:txBody>
                  <a:tcPr/>
                </a:tc>
                <a:tc>
                  <a:txBody>
                    <a:bodyPr/>
                    <a:lstStyle/>
                    <a:p>
                      <a:endParaRPr lang="en-CA" sz="800" dirty="0"/>
                    </a:p>
                  </a:txBody>
                  <a:tcPr/>
                </a:tc>
                <a:tc>
                  <a:txBody>
                    <a:bodyPr/>
                    <a:lstStyle/>
                    <a:p>
                      <a:endParaRPr lang="en-CA" sz="800" dirty="0"/>
                    </a:p>
                  </a:txBody>
                  <a:tcPr/>
                </a:tc>
                <a:extLst>
                  <a:ext uri="{0D108BD9-81ED-4DB2-BD59-A6C34878D82A}">
                    <a16:rowId xmlns:a16="http://schemas.microsoft.com/office/drawing/2014/main" val="3854901952"/>
                  </a:ext>
                </a:extLst>
              </a:tr>
              <a:tr h="379684">
                <a:tc>
                  <a:txBody>
                    <a:bodyPr/>
                    <a:lstStyle/>
                    <a:p>
                      <a:r>
                        <a:rPr lang="en-CA" dirty="0"/>
                        <a:t>Obese adults, n=50</a:t>
                      </a:r>
                    </a:p>
                  </a:txBody>
                  <a:tcPr/>
                </a:tc>
                <a:tc>
                  <a:txBody>
                    <a:bodyPr/>
                    <a:lstStyle/>
                    <a:p>
                      <a:r>
                        <a:rPr lang="en-CA" dirty="0"/>
                        <a:t>Hypo-caloric diet plus sodium butyrate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Randomized, triple-blind placebo, oral ingestion for </a:t>
                      </a:r>
                      <a:r>
                        <a:rPr lang="en-CA" b="1" dirty="0"/>
                        <a:t>8 weeks</a:t>
                      </a:r>
                      <a:endParaRPr lang="en-CA" dirty="0"/>
                    </a:p>
                  </a:txBody>
                  <a:tcPr/>
                </a:tc>
                <a:tc>
                  <a:txBody>
                    <a:bodyPr/>
                    <a:lstStyle/>
                    <a:p>
                      <a:r>
                        <a:rPr lang="en-CA" dirty="0"/>
                        <a:t>Significant decrease in weight, BMI, WC, fasting blood sugar and LDL-C. Significant increase in HDL-C</a:t>
                      </a:r>
                    </a:p>
                  </a:txBody>
                  <a:tcPr/>
                </a:tc>
                <a:tc>
                  <a:txBody>
                    <a:bodyPr/>
                    <a:lstStyle/>
                    <a:p>
                      <a:r>
                        <a:rPr lang="en-CA" dirty="0"/>
                        <a:t>Amiri et al 2024</a:t>
                      </a:r>
                      <a:br>
                        <a:rPr lang="en-CA" dirty="0"/>
                      </a:br>
                      <a:r>
                        <a:rPr lang="en-CA" dirty="0"/>
                        <a:t>IRCT20190303042905N2</a:t>
                      </a:r>
                    </a:p>
                  </a:txBody>
                  <a:tcPr/>
                </a:tc>
                <a:extLst>
                  <a:ext uri="{0D108BD9-81ED-4DB2-BD59-A6C34878D82A}">
                    <a16:rowId xmlns:a16="http://schemas.microsoft.com/office/drawing/2014/main" val="1268227843"/>
                  </a:ext>
                </a:extLst>
              </a:tr>
            </a:tbl>
          </a:graphicData>
        </a:graphic>
      </p:graphicFrame>
      <p:sp>
        <p:nvSpPr>
          <p:cNvPr id="5" name="Title 1">
            <a:extLst>
              <a:ext uri="{FF2B5EF4-FFF2-40B4-BE49-F238E27FC236}">
                <a16:creationId xmlns:a16="http://schemas.microsoft.com/office/drawing/2014/main" id="{C5EF2E6F-23D3-2FF0-D648-49BC9207E2BA}"/>
              </a:ext>
            </a:extLst>
          </p:cNvPr>
          <p:cNvSpPr>
            <a:spLocks noGrp="1"/>
          </p:cNvSpPr>
          <p:nvPr>
            <p:ph type="title"/>
          </p:nvPr>
        </p:nvSpPr>
        <p:spPr>
          <a:xfrm>
            <a:off x="493986" y="449419"/>
            <a:ext cx="10515600" cy="1325563"/>
          </a:xfrm>
        </p:spPr>
        <p:txBody>
          <a:bodyPr/>
          <a:lstStyle/>
          <a:p>
            <a:r>
              <a:rPr lang="en-CA" dirty="0"/>
              <a:t>Metabolic Health</a:t>
            </a:r>
            <a:br>
              <a:rPr lang="en-CA" dirty="0"/>
            </a:br>
            <a:r>
              <a:rPr lang="en-CA" sz="2900" spc="-185" dirty="0">
                <a:solidFill>
                  <a:srgbClr val="663795"/>
                </a:solidFill>
                <a:latin typeface="Roboto"/>
                <a:ea typeface="Roboto"/>
                <a:cs typeface="Roboto"/>
              </a:rPr>
              <a:t>Obesity</a:t>
            </a:r>
          </a:p>
        </p:txBody>
      </p:sp>
    </p:spTree>
    <p:extLst>
      <p:ext uri="{BB962C8B-B14F-4D97-AF65-F5344CB8AC3E}">
        <p14:creationId xmlns:p14="http://schemas.microsoft.com/office/powerpoint/2010/main" val="3514438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4674-72A2-60BA-5608-B52EB64DE3D8}"/>
              </a:ext>
            </a:extLst>
          </p:cNvPr>
          <p:cNvSpPr>
            <a:spLocks noGrp="1"/>
          </p:cNvSpPr>
          <p:nvPr>
            <p:ph type="title"/>
          </p:nvPr>
        </p:nvSpPr>
        <p:spPr/>
        <p:txBody>
          <a:bodyPr/>
          <a:lstStyle/>
          <a:p>
            <a:r>
              <a:rPr lang="en-CA" dirty="0"/>
              <a:t>Exercise Performance and Recovery</a:t>
            </a:r>
          </a:p>
        </p:txBody>
      </p:sp>
      <p:sp>
        <p:nvSpPr>
          <p:cNvPr id="3" name="Content Placeholder 2">
            <a:extLst>
              <a:ext uri="{FF2B5EF4-FFF2-40B4-BE49-F238E27FC236}">
                <a16:creationId xmlns:a16="http://schemas.microsoft.com/office/drawing/2014/main" id="{4E4C9AD9-2E0E-6F39-6ADF-D331E2F12F85}"/>
              </a:ext>
            </a:extLst>
          </p:cNvPr>
          <p:cNvSpPr>
            <a:spLocks noGrp="1"/>
          </p:cNvSpPr>
          <p:nvPr>
            <p:ph idx="1"/>
          </p:nvPr>
        </p:nvSpPr>
        <p:spPr>
          <a:xfrm>
            <a:off x="493986" y="1415846"/>
            <a:ext cx="10515600" cy="5348748"/>
          </a:xfrm>
        </p:spPr>
        <p:txBody>
          <a:bodyPr>
            <a:normAutofit lnSpcReduction="10000"/>
          </a:bodyPr>
          <a:lstStyle/>
          <a:p>
            <a:r>
              <a:rPr lang="en-CA" dirty="0">
                <a:hlinkClick r:id="rId3"/>
              </a:rPr>
              <a:t>Kerksick et al 2024</a:t>
            </a:r>
            <a:r>
              <a:rPr lang="en-CA" dirty="0"/>
              <a:t> – Systematic review of double-blind, placebo-controlled RCTs on outcomes related to exercise performance and recovery</a:t>
            </a:r>
          </a:p>
          <a:p>
            <a:pPr lvl="1"/>
            <a:r>
              <a:rPr lang="en-CA" dirty="0"/>
              <a:t>Search terms (PubMed &amp; Google Scholar)</a:t>
            </a:r>
          </a:p>
          <a:p>
            <a:pPr lvl="2"/>
            <a:r>
              <a:rPr lang="en-CA" dirty="0"/>
              <a:t>paraprobiotics</a:t>
            </a:r>
          </a:p>
          <a:p>
            <a:pPr lvl="2"/>
            <a:r>
              <a:rPr lang="en-CA" dirty="0"/>
              <a:t>Tyndallized probiotics</a:t>
            </a:r>
          </a:p>
          <a:p>
            <a:pPr lvl="2"/>
            <a:r>
              <a:rPr lang="en-CA" dirty="0"/>
              <a:t>ghost biotics</a:t>
            </a:r>
          </a:p>
          <a:p>
            <a:pPr lvl="2"/>
            <a:r>
              <a:rPr lang="en-CA" dirty="0"/>
              <a:t>heat-killed probiotics</a:t>
            </a:r>
          </a:p>
          <a:p>
            <a:pPr lvl="2"/>
            <a:r>
              <a:rPr lang="en-CA" dirty="0"/>
              <a:t>inactivated probiotics</a:t>
            </a:r>
          </a:p>
          <a:p>
            <a:pPr lvl="2"/>
            <a:r>
              <a:rPr lang="en-CA" dirty="0"/>
              <a:t>nonviable probiotics</a:t>
            </a:r>
          </a:p>
          <a:p>
            <a:pPr lvl="2"/>
            <a:r>
              <a:rPr lang="en-CA" dirty="0"/>
              <a:t>exercise</a:t>
            </a:r>
          </a:p>
          <a:p>
            <a:pPr lvl="2"/>
            <a:r>
              <a:rPr lang="en-CA" dirty="0"/>
              <a:t>exercise performance</a:t>
            </a:r>
          </a:p>
          <a:p>
            <a:pPr lvl="2"/>
            <a:r>
              <a:rPr lang="en-CA" dirty="0"/>
              <a:t>recovery</a:t>
            </a:r>
          </a:p>
          <a:p>
            <a:pPr lvl="1"/>
            <a:r>
              <a:rPr lang="en-CA" dirty="0"/>
              <a:t>9 manuscripts and 2 abstracts</a:t>
            </a:r>
          </a:p>
          <a:p>
            <a:pPr lvl="1"/>
            <a:r>
              <a:rPr lang="en-CA" dirty="0"/>
              <a:t>Supplementation ranged from 13 days to 12 weeks</a:t>
            </a:r>
          </a:p>
          <a:p>
            <a:pPr lvl="1"/>
            <a:r>
              <a:rPr lang="en-CA" dirty="0"/>
              <a:t>Sample size n=16 to 105/study</a:t>
            </a:r>
          </a:p>
          <a:p>
            <a:pPr lvl="1"/>
            <a:r>
              <a:rPr lang="en-CA" dirty="0"/>
              <a:t>Early evidence to suggest support mood, reduce fatigue, and increase athlete readiness</a:t>
            </a:r>
          </a:p>
          <a:p>
            <a:pPr lvl="1"/>
            <a:r>
              <a:rPr lang="en-CA" dirty="0"/>
              <a:t>Limitations include short supplementation periods and diverse designs/outcomes</a:t>
            </a:r>
          </a:p>
          <a:p>
            <a:pPr marL="457200" lvl="1" indent="0">
              <a:buNone/>
            </a:pPr>
            <a:endParaRPr lang="en-CA" dirty="0"/>
          </a:p>
        </p:txBody>
      </p:sp>
    </p:spTree>
    <p:extLst>
      <p:ext uri="{BB962C8B-B14F-4D97-AF65-F5344CB8AC3E}">
        <p14:creationId xmlns:p14="http://schemas.microsoft.com/office/powerpoint/2010/main" val="3122221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04846-7A55-01F2-746D-D2BADF5911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FD6F0A-C830-63D9-981F-812CCF7CC376}"/>
              </a:ext>
            </a:extLst>
          </p:cNvPr>
          <p:cNvSpPr>
            <a:spLocks noGrp="1"/>
          </p:cNvSpPr>
          <p:nvPr>
            <p:ph type="title"/>
          </p:nvPr>
        </p:nvSpPr>
        <p:spPr/>
        <p:txBody>
          <a:bodyPr/>
          <a:lstStyle/>
          <a:p>
            <a:r>
              <a:rPr lang="en-CA" dirty="0"/>
              <a:t>Exercise Performance and Recovery</a:t>
            </a:r>
          </a:p>
        </p:txBody>
      </p:sp>
      <p:sp>
        <p:nvSpPr>
          <p:cNvPr id="3" name="Content Placeholder 2">
            <a:extLst>
              <a:ext uri="{FF2B5EF4-FFF2-40B4-BE49-F238E27FC236}">
                <a16:creationId xmlns:a16="http://schemas.microsoft.com/office/drawing/2014/main" id="{80A2DDA0-96B3-AEAC-98DC-5DC869130663}"/>
              </a:ext>
            </a:extLst>
          </p:cNvPr>
          <p:cNvSpPr>
            <a:spLocks noGrp="1"/>
          </p:cNvSpPr>
          <p:nvPr>
            <p:ph idx="1"/>
          </p:nvPr>
        </p:nvSpPr>
        <p:spPr>
          <a:xfrm>
            <a:off x="493986" y="1415846"/>
            <a:ext cx="10515600" cy="5348748"/>
          </a:xfrm>
        </p:spPr>
        <p:txBody>
          <a:bodyPr>
            <a:normAutofit/>
          </a:bodyPr>
          <a:lstStyle/>
          <a:p>
            <a:pPr marL="457200" lvl="1" indent="0">
              <a:buNone/>
            </a:pPr>
            <a:endParaRPr lang="en-CA" dirty="0"/>
          </a:p>
          <a:p>
            <a:r>
              <a:rPr lang="en-CA" dirty="0"/>
              <a:t>Studies have directly compared pro- (live cells) with postbiotic (heat-killed) of the same bacterial strain </a:t>
            </a:r>
          </a:p>
          <a:p>
            <a:pPr lvl="1"/>
            <a:r>
              <a:rPr lang="en-CA" i="1" dirty="0"/>
              <a:t>Lacticaseibacillus paracasei</a:t>
            </a:r>
            <a:r>
              <a:rPr lang="en-CA" dirty="0"/>
              <a:t> PS23 for 6 weeks (</a:t>
            </a:r>
            <a:r>
              <a:rPr lang="en-CA" dirty="0">
                <a:hlinkClick r:id="rId3"/>
              </a:rPr>
              <a:t>Lee et al., 2022</a:t>
            </a:r>
            <a:r>
              <a:rPr lang="en-CA" dirty="0"/>
              <a:t>)</a:t>
            </a:r>
          </a:p>
          <a:p>
            <a:pPr marL="457200" lvl="1" indent="0">
              <a:buNone/>
            </a:pPr>
            <a:r>
              <a:rPr lang="en-US" dirty="0"/>
              <a:t>Both L-PS23 and HK-PS23 </a:t>
            </a:r>
          </a:p>
          <a:p>
            <a:pPr lvl="1">
              <a:buFontTx/>
              <a:buChar char="-"/>
            </a:pPr>
            <a:r>
              <a:rPr lang="en-US" dirty="0"/>
              <a:t>sig slowed loss of muscle strength after muscle injury</a:t>
            </a:r>
          </a:p>
          <a:p>
            <a:pPr lvl="1">
              <a:buFontTx/>
              <a:buChar char="-"/>
            </a:pPr>
            <a:r>
              <a:rPr lang="en-US" dirty="0"/>
              <a:t>sig reduced the production of markers of muscle damage and inflammation</a:t>
            </a:r>
            <a:endParaRPr lang="en-CA" dirty="0"/>
          </a:p>
          <a:p>
            <a:pPr lvl="1"/>
            <a:r>
              <a:rPr lang="en-CA" i="1" dirty="0"/>
              <a:t>Lactiplantibacillus plantarum </a:t>
            </a:r>
            <a:r>
              <a:rPr lang="en-CA" dirty="0"/>
              <a:t>TWK10 for 6 weeks (</a:t>
            </a:r>
            <a:r>
              <a:rPr lang="en-CA" dirty="0">
                <a:hlinkClick r:id="rId4"/>
              </a:rPr>
              <a:t>Lee et al., 2022</a:t>
            </a:r>
            <a:r>
              <a:rPr lang="en-CA" dirty="0"/>
              <a:t>)</a:t>
            </a:r>
          </a:p>
          <a:p>
            <a:pPr marL="457200" lvl="1" indent="0">
              <a:buNone/>
            </a:pPr>
            <a:r>
              <a:rPr lang="en-US" dirty="0"/>
              <a:t>Both TWK10 and TWK10-HK</a:t>
            </a:r>
          </a:p>
          <a:p>
            <a:pPr lvl="1">
              <a:buFontTx/>
              <a:buChar char="-"/>
            </a:pPr>
            <a:r>
              <a:rPr lang="en-US" dirty="0"/>
              <a:t>improved exercise performance</a:t>
            </a:r>
          </a:p>
          <a:p>
            <a:pPr lvl="1">
              <a:buFontTx/>
              <a:buChar char="-"/>
            </a:pPr>
            <a:r>
              <a:rPr lang="en-US" dirty="0"/>
              <a:t>attenuated exercise-induced inflammatory responses</a:t>
            </a:r>
          </a:p>
          <a:p>
            <a:pPr marL="457200" lvl="1" indent="0">
              <a:buNone/>
            </a:pPr>
            <a:r>
              <a:rPr lang="en-US" dirty="0"/>
              <a:t>Viable TWK10 was highly effective in regulating body composition</a:t>
            </a:r>
          </a:p>
          <a:p>
            <a:pPr marL="457200" lvl="1" indent="0">
              <a:buNone/>
            </a:pPr>
            <a:endParaRPr lang="en-US" dirty="0"/>
          </a:p>
        </p:txBody>
      </p:sp>
    </p:spTree>
    <p:extLst>
      <p:ext uri="{BB962C8B-B14F-4D97-AF65-F5344CB8AC3E}">
        <p14:creationId xmlns:p14="http://schemas.microsoft.com/office/powerpoint/2010/main" val="648407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A4D7ED-7FAC-5FC8-FE80-32C5B584E497}"/>
              </a:ext>
            </a:extLst>
          </p:cNvPr>
          <p:cNvSpPr>
            <a:spLocks noGrp="1"/>
          </p:cNvSpPr>
          <p:nvPr>
            <p:ph idx="1"/>
          </p:nvPr>
        </p:nvSpPr>
        <p:spPr>
          <a:xfrm>
            <a:off x="186813" y="1826506"/>
            <a:ext cx="5349267" cy="4353545"/>
          </a:xfrm>
        </p:spPr>
        <p:txBody>
          <a:bodyPr>
            <a:normAutofit/>
          </a:bodyPr>
          <a:lstStyle/>
          <a:p>
            <a:r>
              <a:rPr lang="en-CA" dirty="0"/>
              <a:t>Skin microbiome dysbiosis is implicated in many conditions.</a:t>
            </a:r>
          </a:p>
          <a:p>
            <a:r>
              <a:rPr lang="en-CA" dirty="0"/>
              <a:t>Postbiotics may retain the beneficial properties of probiotics - promoting a healthy skin environment - provide immediate functional benefit in stable topical forms</a:t>
            </a:r>
          </a:p>
          <a:p>
            <a:pPr lvl="1"/>
            <a:r>
              <a:rPr lang="en-CA" dirty="0"/>
              <a:t>Anti-inflammatory and antioxidant effects</a:t>
            </a:r>
          </a:p>
          <a:p>
            <a:pPr lvl="1"/>
            <a:r>
              <a:rPr lang="en-CA" dirty="0"/>
              <a:t>Strengthen skin barrier</a:t>
            </a:r>
          </a:p>
          <a:p>
            <a:pPr lvl="1"/>
            <a:r>
              <a:rPr lang="en-CA" dirty="0"/>
              <a:t>Support growth of beneficial bacteria while inhibit pathogenic colonization</a:t>
            </a:r>
          </a:p>
        </p:txBody>
      </p:sp>
      <p:pic>
        <p:nvPicPr>
          <p:cNvPr id="1026" name="Picture 2" descr="Figure 2">
            <a:extLst>
              <a:ext uri="{FF2B5EF4-FFF2-40B4-BE49-F238E27FC236}">
                <a16:creationId xmlns:a16="http://schemas.microsoft.com/office/drawing/2014/main" id="{BB548BD9-49A3-9EB4-932E-4CF89E2CB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906" y="1408490"/>
            <a:ext cx="6451684" cy="51895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F86637-FA40-5BF1-BD95-849FF91AE1D9}"/>
              </a:ext>
            </a:extLst>
          </p:cNvPr>
          <p:cNvSpPr txBox="1"/>
          <p:nvPr/>
        </p:nvSpPr>
        <p:spPr>
          <a:xfrm>
            <a:off x="7774837" y="6596390"/>
            <a:ext cx="4417163" cy="261610"/>
          </a:xfrm>
          <a:prstGeom prst="rect">
            <a:avLst/>
          </a:prstGeom>
          <a:noFill/>
        </p:spPr>
        <p:txBody>
          <a:bodyPr wrap="square" rtlCol="0">
            <a:spAutoFit/>
          </a:bodyPr>
          <a:lstStyle/>
          <a:p>
            <a:r>
              <a:rPr lang="en-CA" sz="1100" dirty="0"/>
              <a:t>Prajapati et al 2025 Biomolecules. 15(7):954. doi: </a:t>
            </a:r>
            <a:r>
              <a:rPr lang="en-CA" sz="1100" u="sng" dirty="0">
                <a:hlinkClick r:id="rId4"/>
              </a:rPr>
              <a:t>10.3390/biom15070954</a:t>
            </a:r>
            <a:endParaRPr lang="en-CA" sz="1100" dirty="0"/>
          </a:p>
        </p:txBody>
      </p:sp>
      <p:sp>
        <p:nvSpPr>
          <p:cNvPr id="8" name="Title 1">
            <a:extLst>
              <a:ext uri="{FF2B5EF4-FFF2-40B4-BE49-F238E27FC236}">
                <a16:creationId xmlns:a16="http://schemas.microsoft.com/office/drawing/2014/main" id="{9C0C650F-D131-4530-BEAF-9E66D345EDFF}"/>
              </a:ext>
            </a:extLst>
          </p:cNvPr>
          <p:cNvSpPr>
            <a:spLocks noGrp="1"/>
          </p:cNvSpPr>
          <p:nvPr>
            <p:ph type="title"/>
          </p:nvPr>
        </p:nvSpPr>
        <p:spPr>
          <a:xfrm>
            <a:off x="493986" y="449419"/>
            <a:ext cx="10515600" cy="1325563"/>
          </a:xfrm>
        </p:spPr>
        <p:txBody>
          <a:bodyPr>
            <a:normAutofit fontScale="90000"/>
          </a:bodyPr>
          <a:lstStyle/>
          <a:p>
            <a:r>
              <a:rPr lang="en-CA" dirty="0"/>
              <a:t>Skin Health</a:t>
            </a:r>
            <a:br>
              <a:rPr lang="en-CA" dirty="0"/>
            </a:br>
            <a:r>
              <a:rPr lang="en-CA" sz="3200" spc="-185" dirty="0">
                <a:solidFill>
                  <a:srgbClr val="663795"/>
                </a:solidFill>
                <a:latin typeface="Roboto"/>
                <a:ea typeface="Roboto"/>
                <a:cs typeface="Roboto"/>
              </a:rPr>
              <a:t>Skin Conditions</a:t>
            </a:r>
            <a:br>
              <a:rPr lang="en-US" b="1" spc="-185" dirty="0">
                <a:solidFill>
                  <a:srgbClr val="8EC640"/>
                </a:solidFill>
                <a:latin typeface="Roboto"/>
                <a:ea typeface="Roboto"/>
                <a:cs typeface="Roboto"/>
              </a:rPr>
            </a:br>
            <a:endParaRPr lang="en-CA" dirty="0"/>
          </a:p>
        </p:txBody>
      </p:sp>
    </p:spTree>
    <p:extLst>
      <p:ext uri="{BB962C8B-B14F-4D97-AF65-F5344CB8AC3E}">
        <p14:creationId xmlns:p14="http://schemas.microsoft.com/office/powerpoint/2010/main" val="3746417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FE608-BDD6-5362-1DEF-55920B075515}"/>
              </a:ext>
            </a:extLst>
          </p:cNvPr>
          <p:cNvSpPr>
            <a:spLocks noGrp="1"/>
          </p:cNvSpPr>
          <p:nvPr>
            <p:ph type="title"/>
          </p:nvPr>
        </p:nvSpPr>
        <p:spPr/>
        <p:txBody>
          <a:bodyPr>
            <a:normAutofit fontScale="90000"/>
          </a:bodyPr>
          <a:lstStyle/>
          <a:p>
            <a:r>
              <a:rPr lang="en-CA" dirty="0"/>
              <a:t>Skin Health</a:t>
            </a:r>
            <a:br>
              <a:rPr lang="en-CA" dirty="0"/>
            </a:br>
            <a:r>
              <a:rPr lang="en-CA" sz="3200" spc="-185" dirty="0">
                <a:solidFill>
                  <a:srgbClr val="663795"/>
                </a:solidFill>
                <a:latin typeface="Roboto"/>
                <a:ea typeface="Roboto"/>
                <a:cs typeface="Roboto"/>
              </a:rPr>
              <a:t>Healthy Aging</a:t>
            </a:r>
            <a:br>
              <a:rPr lang="en-US" b="1" spc="-185" dirty="0">
                <a:solidFill>
                  <a:srgbClr val="8EC640"/>
                </a:solidFill>
                <a:latin typeface="Roboto"/>
                <a:ea typeface="Roboto"/>
                <a:cs typeface="Roboto"/>
              </a:rPr>
            </a:br>
            <a:endParaRPr lang="en-CA" dirty="0"/>
          </a:p>
        </p:txBody>
      </p:sp>
      <p:pic>
        <p:nvPicPr>
          <p:cNvPr id="5" name="Picture 4">
            <a:extLst>
              <a:ext uri="{FF2B5EF4-FFF2-40B4-BE49-F238E27FC236}">
                <a16:creationId xmlns:a16="http://schemas.microsoft.com/office/drawing/2014/main" id="{B069D84D-D651-556F-7548-4E6E7DD0AA5E}"/>
              </a:ext>
            </a:extLst>
          </p:cNvPr>
          <p:cNvPicPr>
            <a:picLocks noChangeAspect="1"/>
          </p:cNvPicPr>
          <p:nvPr/>
        </p:nvPicPr>
        <p:blipFill>
          <a:blip r:embed="rId3"/>
          <a:stretch>
            <a:fillRect/>
          </a:stretch>
        </p:blipFill>
        <p:spPr>
          <a:xfrm>
            <a:off x="161598" y="1871705"/>
            <a:ext cx="4780952" cy="4253794"/>
          </a:xfrm>
          <a:prstGeom prst="rect">
            <a:avLst/>
          </a:prstGeom>
        </p:spPr>
      </p:pic>
      <p:graphicFrame>
        <p:nvGraphicFramePr>
          <p:cNvPr id="6" name="Content Placeholder 3">
            <a:extLst>
              <a:ext uri="{FF2B5EF4-FFF2-40B4-BE49-F238E27FC236}">
                <a16:creationId xmlns:a16="http://schemas.microsoft.com/office/drawing/2014/main" id="{9CE4BFFB-F721-98AE-ECCB-39A00B2376D4}"/>
              </a:ext>
            </a:extLst>
          </p:cNvPr>
          <p:cNvGraphicFramePr>
            <a:graphicFrameLocks/>
          </p:cNvGraphicFramePr>
          <p:nvPr>
            <p:extLst>
              <p:ext uri="{D42A27DB-BD31-4B8C-83A1-F6EECF244321}">
                <p14:modId xmlns:p14="http://schemas.microsoft.com/office/powerpoint/2010/main" val="117701787"/>
              </p:ext>
            </p:extLst>
          </p:nvPr>
        </p:nvGraphicFramePr>
        <p:xfrm>
          <a:off x="5034116" y="2326353"/>
          <a:ext cx="6965645" cy="3217550"/>
        </p:xfrm>
        <a:graphic>
          <a:graphicData uri="http://schemas.openxmlformats.org/drawingml/2006/table">
            <a:tbl>
              <a:tblPr firstRow="1" bandRow="1">
                <a:tableStyleId>{912C8C85-51F0-491E-9774-3900AFEF0FD7}</a:tableStyleId>
              </a:tblPr>
              <a:tblGrid>
                <a:gridCol w="1465006">
                  <a:extLst>
                    <a:ext uri="{9D8B030D-6E8A-4147-A177-3AD203B41FA5}">
                      <a16:colId xmlns:a16="http://schemas.microsoft.com/office/drawing/2014/main" val="1150567917"/>
                    </a:ext>
                  </a:extLst>
                </a:gridCol>
                <a:gridCol w="1890134">
                  <a:extLst>
                    <a:ext uri="{9D8B030D-6E8A-4147-A177-3AD203B41FA5}">
                      <a16:colId xmlns:a16="http://schemas.microsoft.com/office/drawing/2014/main" val="895894157"/>
                    </a:ext>
                  </a:extLst>
                </a:gridCol>
                <a:gridCol w="1698641">
                  <a:extLst>
                    <a:ext uri="{9D8B030D-6E8A-4147-A177-3AD203B41FA5}">
                      <a16:colId xmlns:a16="http://schemas.microsoft.com/office/drawing/2014/main" val="2804918727"/>
                    </a:ext>
                  </a:extLst>
                </a:gridCol>
                <a:gridCol w="1911864">
                  <a:extLst>
                    <a:ext uri="{9D8B030D-6E8A-4147-A177-3AD203B41FA5}">
                      <a16:colId xmlns:a16="http://schemas.microsoft.com/office/drawing/2014/main" val="1189747876"/>
                    </a:ext>
                  </a:extLst>
                </a:gridCol>
              </a:tblGrid>
              <a:tr h="318524">
                <a:tc>
                  <a:txBody>
                    <a:bodyPr/>
                    <a:lstStyle/>
                    <a:p>
                      <a:endParaRPr lang="en-CA" sz="1600" dirty="0"/>
                    </a:p>
                  </a:txBody>
                  <a:tcPr>
                    <a:solidFill>
                      <a:srgbClr val="663795"/>
                    </a:solidFill>
                  </a:tcPr>
                </a:tc>
                <a:tc>
                  <a:txBody>
                    <a:bodyPr/>
                    <a:lstStyle/>
                    <a:p>
                      <a:pPr algn="l"/>
                      <a:r>
                        <a:rPr lang="en-CA" sz="1600" dirty="0"/>
                        <a:t>Postbiotic</a:t>
                      </a:r>
                    </a:p>
                  </a:txBody>
                  <a:tcPr>
                    <a:solidFill>
                      <a:srgbClr val="663795"/>
                    </a:solidFill>
                  </a:tcPr>
                </a:tc>
                <a:tc>
                  <a:txBody>
                    <a:bodyPr/>
                    <a:lstStyle/>
                    <a:p>
                      <a:pPr algn="l"/>
                      <a:r>
                        <a:rPr lang="en-CA" sz="1600" dirty="0"/>
                        <a:t>Study Design</a:t>
                      </a:r>
                    </a:p>
                  </a:txBody>
                  <a:tcPr>
                    <a:solidFill>
                      <a:srgbClr val="663795"/>
                    </a:solidFill>
                  </a:tcPr>
                </a:tc>
                <a:tc>
                  <a:txBody>
                    <a:bodyPr/>
                    <a:lstStyle/>
                    <a:p>
                      <a:pPr algn="l"/>
                      <a:r>
                        <a:rPr lang="en-CA" sz="1600" dirty="0"/>
                        <a:t>Outcome</a:t>
                      </a:r>
                    </a:p>
                  </a:txBody>
                  <a:tcPr>
                    <a:solidFill>
                      <a:srgbClr val="663795"/>
                    </a:solidFill>
                  </a:tcPr>
                </a:tc>
                <a:extLst>
                  <a:ext uri="{0D108BD9-81ED-4DB2-BD59-A6C34878D82A}">
                    <a16:rowId xmlns:a16="http://schemas.microsoft.com/office/drawing/2014/main" val="1042749033"/>
                  </a:ext>
                </a:extLst>
              </a:tr>
              <a:tr h="1327790">
                <a:tc>
                  <a:txBody>
                    <a:bodyPr/>
                    <a:lstStyle/>
                    <a:p>
                      <a:r>
                        <a:rPr lang="en-CA" sz="1600" dirty="0"/>
                        <a:t>Kim et al 2023</a:t>
                      </a:r>
                    </a:p>
                    <a:p>
                      <a:endParaRPr lang="en-CA" sz="1600" dirty="0"/>
                    </a:p>
                  </a:txBody>
                  <a:tcPr/>
                </a:tc>
                <a:tc>
                  <a:txBody>
                    <a:bodyPr/>
                    <a:lstStyle/>
                    <a:p>
                      <a:r>
                        <a:rPr lang="en-CA" sz="1600" i="1" dirty="0"/>
                        <a:t>Epidermidibacterium Keratini</a:t>
                      </a:r>
                      <a:r>
                        <a:rPr lang="en-CA" sz="1600" dirty="0"/>
                        <a:t> ferment filtrate of </a:t>
                      </a:r>
                      <a:r>
                        <a:rPr lang="en-CA" sz="1600" i="1" dirty="0"/>
                        <a:t>Actinobacteria</a:t>
                      </a:r>
                      <a:r>
                        <a:rPr lang="en-CA" sz="1600" dirty="0"/>
                        <a:t> in a cream</a:t>
                      </a:r>
                      <a:endParaRPr lang="en-CA" sz="1600" i="1" dirty="0"/>
                    </a:p>
                  </a:txBody>
                  <a:tcPr/>
                </a:tc>
                <a:tc>
                  <a:txBody>
                    <a:bodyPr/>
                    <a:lstStyle/>
                    <a:p>
                      <a:r>
                        <a:rPr lang="en-CA" sz="1600" dirty="0"/>
                        <a:t>Split-face design with placebo, cream 2x/day,</a:t>
                      </a:r>
                    </a:p>
                    <a:p>
                      <a:r>
                        <a:rPr lang="en-CA" sz="1600" b="1" dirty="0"/>
                        <a:t>3 weeks </a:t>
                      </a:r>
                      <a:r>
                        <a:rPr lang="en-CA" sz="1600" b="0" dirty="0"/>
                        <a:t>(n=15)</a:t>
                      </a:r>
                      <a:endParaRPr lang="en-CA" sz="1600" dirty="0"/>
                    </a:p>
                  </a:txBody>
                  <a:tcPr/>
                </a:tc>
                <a:tc>
                  <a:txBody>
                    <a:bodyPr/>
                    <a:lstStyle/>
                    <a:p>
                      <a:r>
                        <a:rPr lang="en-CA" sz="1600" dirty="0"/>
                        <a:t>Sig. altered skin microbiota</a:t>
                      </a:r>
                    </a:p>
                    <a:p>
                      <a:r>
                        <a:rPr lang="en-CA" sz="1600" dirty="0"/>
                        <a:t>Sig. improved barrier function, elasticity</a:t>
                      </a:r>
                    </a:p>
                  </a:txBody>
                  <a:tcPr/>
                </a:tc>
                <a:extLst>
                  <a:ext uri="{0D108BD9-81ED-4DB2-BD59-A6C34878D82A}">
                    <a16:rowId xmlns:a16="http://schemas.microsoft.com/office/drawing/2014/main" val="1410341747"/>
                  </a:ext>
                </a:extLst>
              </a:tr>
              <a:tr h="1420588">
                <a:tc>
                  <a:txBody>
                    <a:bodyPr/>
                    <a:lstStyle/>
                    <a:p>
                      <a:r>
                        <a:rPr lang="en-CA" sz="1600" dirty="0"/>
                        <a:t>Catic et al 2022</a:t>
                      </a:r>
                    </a:p>
                  </a:txBody>
                  <a:tcPr/>
                </a:tc>
                <a:tc>
                  <a:txBody>
                    <a:bodyPr/>
                    <a:lstStyle/>
                    <a:p>
                      <a:r>
                        <a:rPr lang="en-CA" sz="1600" dirty="0">
                          <a:solidFill>
                            <a:schemeClr val="tx1"/>
                          </a:solidFill>
                        </a:rPr>
                        <a:t>Postbiotic blend of metabolites from </a:t>
                      </a:r>
                      <a:r>
                        <a:rPr lang="en-CA" sz="1600" i="1" dirty="0">
                          <a:solidFill>
                            <a:schemeClr val="tx1"/>
                          </a:solidFill>
                        </a:rPr>
                        <a:t>Lactiplantibacillus  casei</a:t>
                      </a:r>
                      <a:r>
                        <a:rPr lang="en-CA" sz="1600" dirty="0">
                          <a:solidFill>
                            <a:schemeClr val="tx1"/>
                          </a:solidFill>
                        </a:rPr>
                        <a:t>, </a:t>
                      </a:r>
                      <a:r>
                        <a:rPr lang="en-CA" sz="1600" i="1" dirty="0">
                          <a:solidFill>
                            <a:schemeClr val="tx1"/>
                          </a:solidFill>
                        </a:rPr>
                        <a:t>L. plantarum</a:t>
                      </a:r>
                      <a:r>
                        <a:rPr lang="en-CA" sz="1600" dirty="0">
                          <a:solidFill>
                            <a:schemeClr val="tx1"/>
                          </a:solidFill>
                        </a:rPr>
                        <a:t>, </a:t>
                      </a:r>
                      <a:r>
                        <a:rPr lang="en-CA" sz="1600" i="1" dirty="0">
                          <a:solidFill>
                            <a:schemeClr val="tx1"/>
                          </a:solidFill>
                        </a:rPr>
                        <a:t>S. thermophilus</a:t>
                      </a:r>
                      <a:r>
                        <a:rPr lang="en-CA" sz="1600" dirty="0">
                          <a:solidFill>
                            <a:schemeClr val="tx1"/>
                          </a:solidFill>
                        </a:rPr>
                        <a:t> in cream</a:t>
                      </a:r>
                      <a:endParaRPr lang="en-CA" sz="1600" i="1" dirty="0">
                        <a:solidFill>
                          <a:schemeClr val="tx1"/>
                        </a:solidFill>
                      </a:endParaRPr>
                    </a:p>
                  </a:txBody>
                  <a:tcPr/>
                </a:tc>
                <a:tc>
                  <a:txBody>
                    <a:bodyPr/>
                    <a:lstStyle/>
                    <a:p>
                      <a:r>
                        <a:rPr lang="en-CA" sz="1600" dirty="0"/>
                        <a:t>Split-face design with placebo, cream 2x/day,</a:t>
                      </a:r>
                    </a:p>
                    <a:p>
                      <a:r>
                        <a:rPr lang="en-CA" sz="1600" b="1" dirty="0"/>
                        <a:t>4 weeks </a:t>
                      </a:r>
                      <a:r>
                        <a:rPr lang="en-CA" sz="1600" b="0" dirty="0"/>
                        <a:t>(n=50)</a:t>
                      </a:r>
                      <a:endParaRPr lang="en-CA" sz="1600" dirty="0"/>
                    </a:p>
                  </a:txBody>
                  <a:tcPr/>
                </a:tc>
                <a:tc>
                  <a:txBody>
                    <a:bodyPr/>
                    <a:lstStyle/>
                    <a:p>
                      <a:r>
                        <a:rPr lang="en-CA" sz="1600" dirty="0"/>
                        <a:t>Sig. improved hydration, elasticity, Sig. reduced pore size/wrinkles</a:t>
                      </a:r>
                    </a:p>
                  </a:txBody>
                  <a:tcPr/>
                </a:tc>
                <a:extLst>
                  <a:ext uri="{0D108BD9-81ED-4DB2-BD59-A6C34878D82A}">
                    <a16:rowId xmlns:a16="http://schemas.microsoft.com/office/drawing/2014/main" val="1889781763"/>
                  </a:ext>
                </a:extLst>
              </a:tr>
            </a:tbl>
          </a:graphicData>
        </a:graphic>
      </p:graphicFrame>
    </p:spTree>
    <p:extLst>
      <p:ext uri="{BB962C8B-B14F-4D97-AF65-F5344CB8AC3E}">
        <p14:creationId xmlns:p14="http://schemas.microsoft.com/office/powerpoint/2010/main" val="1567984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D51A2C-1495-ECC7-9991-C89DFBF4C171}"/>
              </a:ext>
            </a:extLst>
          </p:cNvPr>
          <p:cNvSpPr>
            <a:spLocks noGrp="1"/>
          </p:cNvSpPr>
          <p:nvPr>
            <p:ph idx="1"/>
          </p:nvPr>
        </p:nvSpPr>
        <p:spPr/>
        <p:txBody>
          <a:bodyPr/>
          <a:lstStyle/>
          <a:p>
            <a:r>
              <a:rPr lang="en-CA" dirty="0"/>
              <a:t>Topical and oral flexibility: Postbiotics can be incorporated into creams, serums, or capsules without stability issues.</a:t>
            </a:r>
          </a:p>
          <a:p>
            <a:pPr marL="0" indent="0">
              <a:buNone/>
            </a:pPr>
            <a:endParaRPr lang="en-CA" dirty="0"/>
          </a:p>
          <a:p>
            <a:r>
              <a:rPr lang="en-CA" dirty="0"/>
              <a:t>Postbiotics offer an alternative to traditional topical treatments, systemic steroids, and antimicrobial agents</a:t>
            </a:r>
          </a:p>
          <a:p>
            <a:pPr lvl="1"/>
            <a:r>
              <a:rPr lang="en-CA" dirty="0"/>
              <a:t>Traditional treatments can be difficult to administer, difficult to tolerate, and have side effects which include altering the composition of the skin microbiome (i.e., alopecia areata, psoriasis, atopic dermatitis)</a:t>
            </a:r>
          </a:p>
          <a:p>
            <a:pPr marL="457200" lvl="1" indent="0">
              <a:buNone/>
            </a:pPr>
            <a:endParaRPr lang="en-CA" dirty="0"/>
          </a:p>
          <a:p>
            <a:r>
              <a:rPr lang="en-CA" dirty="0"/>
              <a:t>To date, clinical trials and efficacy studies are limited. </a:t>
            </a:r>
          </a:p>
        </p:txBody>
      </p:sp>
      <p:sp>
        <p:nvSpPr>
          <p:cNvPr id="6" name="Title 1">
            <a:extLst>
              <a:ext uri="{FF2B5EF4-FFF2-40B4-BE49-F238E27FC236}">
                <a16:creationId xmlns:a16="http://schemas.microsoft.com/office/drawing/2014/main" id="{D4E47515-E0A2-0503-42B5-DB86F1E343C0}"/>
              </a:ext>
            </a:extLst>
          </p:cNvPr>
          <p:cNvSpPr>
            <a:spLocks noGrp="1"/>
          </p:cNvSpPr>
          <p:nvPr>
            <p:ph type="title"/>
          </p:nvPr>
        </p:nvSpPr>
        <p:spPr>
          <a:xfrm>
            <a:off x="493986" y="449419"/>
            <a:ext cx="10515600" cy="1325563"/>
          </a:xfrm>
        </p:spPr>
        <p:txBody>
          <a:bodyPr>
            <a:normAutofit fontScale="90000"/>
          </a:bodyPr>
          <a:lstStyle/>
          <a:p>
            <a:r>
              <a:rPr lang="en-CA" dirty="0"/>
              <a:t>Skin Health</a:t>
            </a:r>
            <a:br>
              <a:rPr lang="en-CA" dirty="0"/>
            </a:br>
            <a:r>
              <a:rPr lang="en-CA" sz="3200" spc="-185" dirty="0">
                <a:solidFill>
                  <a:srgbClr val="663795"/>
                </a:solidFill>
                <a:latin typeface="Roboto"/>
                <a:ea typeface="Roboto"/>
                <a:cs typeface="Roboto"/>
              </a:rPr>
              <a:t>Opportunities</a:t>
            </a:r>
            <a:br>
              <a:rPr lang="en-US" b="1" spc="-185" dirty="0">
                <a:solidFill>
                  <a:srgbClr val="8EC640"/>
                </a:solidFill>
                <a:latin typeface="Roboto"/>
                <a:ea typeface="Roboto"/>
                <a:cs typeface="Roboto"/>
              </a:rPr>
            </a:br>
            <a:endParaRPr lang="en-CA" dirty="0"/>
          </a:p>
        </p:txBody>
      </p:sp>
    </p:spTree>
    <p:extLst>
      <p:ext uri="{BB962C8B-B14F-4D97-AF65-F5344CB8AC3E}">
        <p14:creationId xmlns:p14="http://schemas.microsoft.com/office/powerpoint/2010/main" val="1332593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12CEC6-9902-6894-C487-C483A20254B9}"/>
              </a:ext>
            </a:extLst>
          </p:cNvPr>
          <p:cNvSpPr>
            <a:spLocks noGrp="1"/>
          </p:cNvSpPr>
          <p:nvPr>
            <p:ph idx="1"/>
          </p:nvPr>
        </p:nvSpPr>
        <p:spPr>
          <a:xfrm>
            <a:off x="493986" y="1740829"/>
            <a:ext cx="10515600" cy="4351338"/>
          </a:xfrm>
        </p:spPr>
        <p:txBody>
          <a:bodyPr/>
          <a:lstStyle/>
          <a:p>
            <a:r>
              <a:rPr lang="en-CA" dirty="0"/>
              <a:t>While much more research is needed, preliminary evidence suggests that postbiotics could be promising therapeutics for children.</a:t>
            </a:r>
          </a:p>
        </p:txBody>
      </p:sp>
      <p:graphicFrame>
        <p:nvGraphicFramePr>
          <p:cNvPr id="6" name="Content Placeholder 3">
            <a:extLst>
              <a:ext uri="{FF2B5EF4-FFF2-40B4-BE49-F238E27FC236}">
                <a16:creationId xmlns:a16="http://schemas.microsoft.com/office/drawing/2014/main" id="{9EA0D7D2-A60D-00C3-1C95-CDDEE04095CA}"/>
              </a:ext>
            </a:extLst>
          </p:cNvPr>
          <p:cNvGraphicFramePr>
            <a:graphicFrameLocks/>
          </p:cNvGraphicFramePr>
          <p:nvPr>
            <p:extLst>
              <p:ext uri="{D42A27DB-BD31-4B8C-83A1-F6EECF244321}">
                <p14:modId xmlns:p14="http://schemas.microsoft.com/office/powerpoint/2010/main" val="1065178658"/>
              </p:ext>
            </p:extLst>
          </p:nvPr>
        </p:nvGraphicFramePr>
        <p:xfrm>
          <a:off x="206477" y="2559108"/>
          <a:ext cx="11838039" cy="3931920"/>
        </p:xfrm>
        <a:graphic>
          <a:graphicData uri="http://schemas.openxmlformats.org/drawingml/2006/table">
            <a:tbl>
              <a:tblPr firstRow="1" bandRow="1">
                <a:tableStyleId>{912C8C85-51F0-491E-9774-3900AFEF0FD7}</a:tableStyleId>
              </a:tblPr>
              <a:tblGrid>
                <a:gridCol w="2113936">
                  <a:extLst>
                    <a:ext uri="{9D8B030D-6E8A-4147-A177-3AD203B41FA5}">
                      <a16:colId xmlns:a16="http://schemas.microsoft.com/office/drawing/2014/main" val="1150567917"/>
                    </a:ext>
                  </a:extLst>
                </a:gridCol>
                <a:gridCol w="2556387">
                  <a:extLst>
                    <a:ext uri="{9D8B030D-6E8A-4147-A177-3AD203B41FA5}">
                      <a16:colId xmlns:a16="http://schemas.microsoft.com/office/drawing/2014/main" val="895894157"/>
                    </a:ext>
                  </a:extLst>
                </a:gridCol>
                <a:gridCol w="2192594">
                  <a:extLst>
                    <a:ext uri="{9D8B030D-6E8A-4147-A177-3AD203B41FA5}">
                      <a16:colId xmlns:a16="http://schemas.microsoft.com/office/drawing/2014/main" val="2804918727"/>
                    </a:ext>
                  </a:extLst>
                </a:gridCol>
                <a:gridCol w="2890683">
                  <a:extLst>
                    <a:ext uri="{9D8B030D-6E8A-4147-A177-3AD203B41FA5}">
                      <a16:colId xmlns:a16="http://schemas.microsoft.com/office/drawing/2014/main" val="1189747876"/>
                    </a:ext>
                  </a:extLst>
                </a:gridCol>
                <a:gridCol w="2084439">
                  <a:extLst>
                    <a:ext uri="{9D8B030D-6E8A-4147-A177-3AD203B41FA5}">
                      <a16:colId xmlns:a16="http://schemas.microsoft.com/office/drawing/2014/main" val="3257100019"/>
                    </a:ext>
                  </a:extLst>
                </a:gridCol>
              </a:tblGrid>
              <a:tr h="351243">
                <a:tc>
                  <a:txBody>
                    <a:bodyPr/>
                    <a:lstStyle/>
                    <a:p>
                      <a:r>
                        <a:rPr lang="en-CA" dirty="0"/>
                        <a:t>Condition</a:t>
                      </a:r>
                    </a:p>
                  </a:txBody>
                  <a:tcPr/>
                </a:tc>
                <a:tc>
                  <a:txBody>
                    <a:bodyPr/>
                    <a:lstStyle/>
                    <a:p>
                      <a:r>
                        <a:rPr lang="en-CA" dirty="0"/>
                        <a:t>Intervention</a:t>
                      </a:r>
                    </a:p>
                  </a:txBody>
                  <a:tcPr/>
                </a:tc>
                <a:tc>
                  <a:txBody>
                    <a:bodyPr/>
                    <a:lstStyle/>
                    <a:p>
                      <a:r>
                        <a:rPr lang="en-CA" dirty="0"/>
                        <a:t>Study Design</a:t>
                      </a:r>
                    </a:p>
                  </a:txBody>
                  <a:tcPr/>
                </a:tc>
                <a:tc>
                  <a:txBody>
                    <a:bodyPr/>
                    <a:lstStyle/>
                    <a:p>
                      <a:r>
                        <a:rPr lang="en-CA" dirty="0"/>
                        <a:t>Outcome</a:t>
                      </a:r>
                    </a:p>
                  </a:txBody>
                  <a:tcPr/>
                </a:tc>
                <a:tc>
                  <a:txBody>
                    <a:bodyPr/>
                    <a:lstStyle/>
                    <a:p>
                      <a:r>
                        <a:rPr lang="en-CA" dirty="0"/>
                        <a:t>Reference</a:t>
                      </a:r>
                    </a:p>
                  </a:txBody>
                  <a:tcPr/>
                </a:tc>
                <a:extLst>
                  <a:ext uri="{0D108BD9-81ED-4DB2-BD59-A6C34878D82A}">
                    <a16:rowId xmlns:a16="http://schemas.microsoft.com/office/drawing/2014/main" val="1042749033"/>
                  </a:ext>
                </a:extLst>
              </a:tr>
              <a:tr h="370840">
                <a:tc>
                  <a:txBody>
                    <a:bodyPr/>
                    <a:lstStyle/>
                    <a:p>
                      <a:r>
                        <a:rPr lang="en-CA" dirty="0"/>
                        <a:t>Atopic dermatitis – children</a:t>
                      </a:r>
                    </a:p>
                  </a:txBody>
                  <a:tcPr/>
                </a:tc>
                <a:tc>
                  <a:txBody>
                    <a:bodyPr/>
                    <a:lstStyle/>
                    <a:p>
                      <a:r>
                        <a:rPr lang="en-CA" dirty="0"/>
                        <a:t>L-92 (derived from heat-killed </a:t>
                      </a:r>
                      <a:r>
                        <a:rPr lang="en-CA" i="1" dirty="0"/>
                        <a:t>Lactobacillus acidophilus</a:t>
                      </a:r>
                      <a:r>
                        <a:rPr lang="en-CA" dirty="0"/>
                        <a:t>)</a:t>
                      </a:r>
                    </a:p>
                  </a:txBody>
                  <a:tcPr/>
                </a:tc>
                <a:tc>
                  <a:txBody>
                    <a:bodyPr/>
                    <a:lstStyle/>
                    <a:p>
                      <a:r>
                        <a:rPr lang="en-CA" dirty="0"/>
                        <a:t>Randomized, double-blind placebo, </a:t>
                      </a:r>
                      <a:r>
                        <a:rPr lang="en-CA" b="1" dirty="0"/>
                        <a:t>oral ingestion</a:t>
                      </a:r>
                    </a:p>
                    <a:p>
                      <a:r>
                        <a:rPr lang="en-CA" b="1" dirty="0"/>
                        <a:t>8 weeks</a:t>
                      </a:r>
                      <a:endParaRPr lang="en-CA" dirty="0"/>
                    </a:p>
                  </a:txBody>
                  <a:tcPr/>
                </a:tc>
                <a:tc>
                  <a:txBody>
                    <a:bodyPr/>
                    <a:lstStyle/>
                    <a:p>
                      <a:r>
                        <a:rPr lang="en-CA" dirty="0"/>
                        <a:t>Sig. symptom improvement by regulation Th1/Th2 immune axis</a:t>
                      </a:r>
                    </a:p>
                  </a:txBody>
                  <a:tcPr/>
                </a:tc>
                <a:tc>
                  <a:txBody>
                    <a:bodyPr/>
                    <a:lstStyle/>
                    <a:p>
                      <a:r>
                        <a:rPr lang="en-CA" dirty="0"/>
                        <a:t>Torii et al 2011</a:t>
                      </a:r>
                    </a:p>
                  </a:txBody>
                  <a:tcPr/>
                </a:tc>
                <a:extLst>
                  <a:ext uri="{0D108BD9-81ED-4DB2-BD59-A6C34878D82A}">
                    <a16:rowId xmlns:a16="http://schemas.microsoft.com/office/drawing/2014/main" val="3713222379"/>
                  </a:ext>
                </a:extLst>
              </a:tr>
              <a:tr h="370840">
                <a:tc>
                  <a:txBody>
                    <a:bodyPr/>
                    <a:lstStyle/>
                    <a:p>
                      <a:r>
                        <a:rPr lang="en-CA" dirty="0"/>
                        <a:t>Diarrhea in children (Systematic review, 4 RCTs)</a:t>
                      </a:r>
                    </a:p>
                  </a:txBody>
                  <a:tcPr/>
                </a:tc>
                <a:tc>
                  <a:txBody>
                    <a:bodyPr/>
                    <a:lstStyle/>
                    <a:p>
                      <a:r>
                        <a:rPr lang="en-CA" dirty="0"/>
                        <a:t>Heat-killed </a:t>
                      </a:r>
                      <a:r>
                        <a:rPr lang="en-CA" i="1" dirty="0"/>
                        <a:t>Lactobacillus acidophilus</a:t>
                      </a:r>
                    </a:p>
                  </a:txBody>
                  <a:tcPr/>
                </a:tc>
                <a:tc>
                  <a:txBody>
                    <a:bodyPr/>
                    <a:lstStyle/>
                    <a:p>
                      <a:r>
                        <a:rPr lang="en-CA" dirty="0"/>
                        <a:t>Randomized, placebo-controlled </a:t>
                      </a:r>
                    </a:p>
                  </a:txBody>
                  <a:tcPr/>
                </a:tc>
                <a:tc>
                  <a:txBody>
                    <a:bodyPr/>
                    <a:lstStyle/>
                    <a:p>
                      <a:r>
                        <a:rPr lang="en-CA" dirty="0"/>
                        <a:t>Decreased duration of diarrhea</a:t>
                      </a:r>
                    </a:p>
                  </a:txBody>
                  <a:tcPr/>
                </a:tc>
                <a:tc>
                  <a:txBody>
                    <a:bodyPr/>
                    <a:lstStyle/>
                    <a:p>
                      <a:r>
                        <a:rPr lang="en-CA" dirty="0"/>
                        <a:t>Malagon-Rojas et al 2020</a:t>
                      </a:r>
                    </a:p>
                  </a:txBody>
                  <a:tcPr/>
                </a:tc>
                <a:extLst>
                  <a:ext uri="{0D108BD9-81ED-4DB2-BD59-A6C34878D82A}">
                    <a16:rowId xmlns:a16="http://schemas.microsoft.com/office/drawing/2014/main" val="1410341747"/>
                  </a:ext>
                </a:extLst>
              </a:tr>
              <a:tr h="0">
                <a:tc>
                  <a:txBody>
                    <a:bodyPr/>
                    <a:lstStyle/>
                    <a:p>
                      <a:r>
                        <a:rPr lang="en-CA" dirty="0"/>
                        <a:t>Healthy children (age 4-12) attending school/daycare (n=256)</a:t>
                      </a:r>
                    </a:p>
                  </a:txBody>
                  <a:tcPr/>
                </a:tc>
                <a:tc>
                  <a:txBody>
                    <a:bodyPr/>
                    <a:lstStyle/>
                    <a:p>
                      <a:r>
                        <a:rPr lang="en-CA" dirty="0"/>
                        <a:t>Postbiotic derived from yeast fermentate</a:t>
                      </a:r>
                    </a:p>
                  </a:txBody>
                  <a:tcPr/>
                </a:tc>
                <a:tc>
                  <a:txBody>
                    <a:bodyPr/>
                    <a:lstStyle/>
                    <a:p>
                      <a:r>
                        <a:rPr lang="en-CA" dirty="0"/>
                        <a:t>Randomized, double-blind placebo, oral ingestion</a:t>
                      </a:r>
                    </a:p>
                    <a:p>
                      <a:r>
                        <a:rPr lang="en-CA" b="1" dirty="0"/>
                        <a:t>12 weeks</a:t>
                      </a:r>
                      <a:endParaRPr lang="en-CA" dirty="0"/>
                    </a:p>
                  </a:txBody>
                  <a:tcPr/>
                </a:tc>
                <a:tc>
                  <a:txBody>
                    <a:bodyPr/>
                    <a:lstStyle/>
                    <a:p>
                      <a:r>
                        <a:rPr lang="en-CA" dirty="0"/>
                        <a:t>Supplementation significantly lowered cold/flu symptom severity (not incidence) and medication use</a:t>
                      </a:r>
                    </a:p>
                  </a:txBody>
                  <a:tcPr/>
                </a:tc>
                <a:tc>
                  <a:txBody>
                    <a:bodyPr/>
                    <a:lstStyle/>
                    <a:p>
                      <a:r>
                        <a:rPr lang="en-CA" dirty="0"/>
                        <a:t>Singh et al 2024</a:t>
                      </a:r>
                    </a:p>
                  </a:txBody>
                  <a:tcPr/>
                </a:tc>
                <a:extLst>
                  <a:ext uri="{0D108BD9-81ED-4DB2-BD59-A6C34878D82A}">
                    <a16:rowId xmlns:a16="http://schemas.microsoft.com/office/drawing/2014/main" val="1889781763"/>
                  </a:ext>
                </a:extLst>
              </a:tr>
            </a:tbl>
          </a:graphicData>
        </a:graphic>
      </p:graphicFrame>
      <p:sp>
        <p:nvSpPr>
          <p:cNvPr id="7" name="Title 1">
            <a:extLst>
              <a:ext uri="{FF2B5EF4-FFF2-40B4-BE49-F238E27FC236}">
                <a16:creationId xmlns:a16="http://schemas.microsoft.com/office/drawing/2014/main" id="{B553B107-4BA3-E302-6952-5BF0F09DCD69}"/>
              </a:ext>
            </a:extLst>
          </p:cNvPr>
          <p:cNvSpPr>
            <a:spLocks noGrp="1"/>
          </p:cNvSpPr>
          <p:nvPr>
            <p:ph type="title"/>
          </p:nvPr>
        </p:nvSpPr>
        <p:spPr>
          <a:xfrm>
            <a:off x="493986" y="449419"/>
            <a:ext cx="10515600" cy="1325563"/>
          </a:xfrm>
        </p:spPr>
        <p:txBody>
          <a:bodyPr>
            <a:normAutofit fontScale="90000"/>
          </a:bodyPr>
          <a:lstStyle/>
          <a:p>
            <a:r>
              <a:rPr lang="en-CA" dirty="0"/>
              <a:t>Children</a:t>
            </a:r>
            <a:br>
              <a:rPr lang="en-CA" dirty="0"/>
            </a:br>
            <a:r>
              <a:rPr lang="en-CA" sz="3200" spc="-185" dirty="0">
                <a:solidFill>
                  <a:srgbClr val="663795"/>
                </a:solidFill>
                <a:latin typeface="Roboto"/>
                <a:ea typeface="Roboto"/>
                <a:cs typeface="Roboto"/>
              </a:rPr>
              <a:t>Opportunities</a:t>
            </a:r>
            <a:br>
              <a:rPr lang="en-US" b="1" spc="-185" dirty="0">
                <a:solidFill>
                  <a:srgbClr val="8EC640"/>
                </a:solidFill>
                <a:latin typeface="Roboto"/>
                <a:ea typeface="Roboto"/>
                <a:cs typeface="Roboto"/>
              </a:rPr>
            </a:br>
            <a:endParaRPr lang="en-CA" dirty="0"/>
          </a:p>
        </p:txBody>
      </p:sp>
    </p:spTree>
    <p:extLst>
      <p:ext uri="{BB962C8B-B14F-4D97-AF65-F5344CB8AC3E}">
        <p14:creationId xmlns:p14="http://schemas.microsoft.com/office/powerpoint/2010/main" val="952183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2D63B-104D-3793-C918-D30956A365E6}"/>
              </a:ext>
            </a:extLst>
          </p:cNvPr>
          <p:cNvSpPr>
            <a:spLocks noGrp="1"/>
          </p:cNvSpPr>
          <p:nvPr>
            <p:ph type="title"/>
          </p:nvPr>
        </p:nvSpPr>
        <p:spPr/>
        <p:txBody>
          <a:bodyPr/>
          <a:lstStyle/>
          <a:p>
            <a:r>
              <a:rPr lang="en-CA" dirty="0"/>
              <a:t>Speaker</a:t>
            </a:r>
          </a:p>
        </p:txBody>
      </p:sp>
      <p:sp>
        <p:nvSpPr>
          <p:cNvPr id="3" name="Content Placeholder 2">
            <a:extLst>
              <a:ext uri="{FF2B5EF4-FFF2-40B4-BE49-F238E27FC236}">
                <a16:creationId xmlns:a16="http://schemas.microsoft.com/office/drawing/2014/main" id="{6F21DFF9-389C-ADC2-7AB3-C25DC0300F68}"/>
              </a:ext>
            </a:extLst>
          </p:cNvPr>
          <p:cNvSpPr>
            <a:spLocks noGrp="1"/>
          </p:cNvSpPr>
          <p:nvPr>
            <p:ph idx="1"/>
          </p:nvPr>
        </p:nvSpPr>
        <p:spPr>
          <a:xfrm>
            <a:off x="1815378" y="5429867"/>
            <a:ext cx="3772800" cy="738012"/>
          </a:xfrm>
        </p:spPr>
        <p:txBody>
          <a:bodyPr>
            <a:normAutofit lnSpcReduction="10000"/>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Stephanie-Anne Girard, PhD</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Director, Scientific Affairs</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SGS Nutrasource</a:t>
            </a:r>
          </a:p>
        </p:txBody>
      </p:sp>
      <p:pic>
        <p:nvPicPr>
          <p:cNvPr id="6" name="Picture 5" descr="A person with long brown hair smiling&#10;&#10;Description automatically generated">
            <a:extLst>
              <a:ext uri="{FF2B5EF4-FFF2-40B4-BE49-F238E27FC236}">
                <a16:creationId xmlns:a16="http://schemas.microsoft.com/office/drawing/2014/main" id="{E93BD879-BDD8-4984-C002-BB5AAD36B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5378" y="1655749"/>
            <a:ext cx="2697356" cy="269735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ontent Placeholder 2">
            <a:extLst>
              <a:ext uri="{FF2B5EF4-FFF2-40B4-BE49-F238E27FC236}">
                <a16:creationId xmlns:a16="http://schemas.microsoft.com/office/drawing/2014/main" id="{D286E5F4-9F9F-A547-3D7A-B4961008337D}"/>
              </a:ext>
            </a:extLst>
          </p:cNvPr>
          <p:cNvSpPr txBox="1">
            <a:spLocks/>
          </p:cNvSpPr>
          <p:nvPr/>
        </p:nvSpPr>
        <p:spPr>
          <a:xfrm>
            <a:off x="5334000" y="1655749"/>
            <a:ext cx="6858000" cy="51788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630">
              <a:lnSpc>
                <a:spcPct val="100000"/>
              </a:lnSpc>
              <a:spcBef>
                <a:spcPts val="0"/>
              </a:spcBef>
              <a:defRPr/>
            </a:pPr>
            <a:r>
              <a:rPr lang="en-US" sz="1500" dirty="0">
                <a:solidFill>
                  <a:prstClr val="black"/>
                </a:solidFill>
                <a:cs typeface="Roboto" panose="02000000000000000000" pitchFamily="2" charset="0"/>
              </a:rPr>
              <a:t>15+ years of natural health product/dietary supplement and pharmaceutical clinical research experience</a:t>
            </a:r>
          </a:p>
          <a:p>
            <a:pPr defTabSz="609630">
              <a:lnSpc>
                <a:spcPct val="100000"/>
              </a:lnSpc>
              <a:spcBef>
                <a:spcPts val="0"/>
              </a:spcBef>
              <a:defRPr/>
            </a:pPr>
            <a:endParaRPr lang="en-US" sz="1500" dirty="0">
              <a:solidFill>
                <a:prstClr val="black"/>
              </a:solidFill>
              <a:cs typeface="Roboto" panose="02000000000000000000" pitchFamily="2" charset="0"/>
            </a:endParaRPr>
          </a:p>
          <a:p>
            <a:pPr defTabSz="609630">
              <a:lnSpc>
                <a:spcPct val="100000"/>
              </a:lnSpc>
              <a:spcBef>
                <a:spcPts val="0"/>
              </a:spcBef>
              <a:defRPr/>
            </a:pPr>
            <a:r>
              <a:rPr lang="en-US" sz="1500" dirty="0">
                <a:solidFill>
                  <a:prstClr val="black"/>
                </a:solidFill>
                <a:cs typeface="Roboto" panose="02000000000000000000" pitchFamily="2" charset="0"/>
              </a:rPr>
              <a:t>Education</a:t>
            </a:r>
          </a:p>
          <a:p>
            <a:pPr lvl="1" defTabSz="609630">
              <a:lnSpc>
                <a:spcPct val="100000"/>
              </a:lnSpc>
              <a:spcBef>
                <a:spcPts val="0"/>
              </a:spcBef>
              <a:defRPr/>
            </a:pPr>
            <a:r>
              <a:rPr lang="en-US" sz="1500" dirty="0">
                <a:solidFill>
                  <a:prstClr val="black"/>
                </a:solidFill>
                <a:latin typeface="Roboto" panose="02000000000000000000" pitchFamily="2" charset="0"/>
                <a:ea typeface="Roboto" panose="02000000000000000000" pitchFamily="2" charset="0"/>
                <a:cs typeface="Roboto" panose="02000000000000000000" pitchFamily="2" charset="0"/>
              </a:rPr>
              <a:t>PhD in Nutritional Sciences from the University of Florida </a:t>
            </a:r>
          </a:p>
          <a:p>
            <a:pPr lvl="1" defTabSz="609630">
              <a:lnSpc>
                <a:spcPct val="100000"/>
              </a:lnSpc>
              <a:spcBef>
                <a:spcPts val="0"/>
              </a:spcBef>
              <a:defRPr/>
            </a:pPr>
            <a:r>
              <a:rPr lang="en-US" sz="1500" dirty="0">
                <a:solidFill>
                  <a:prstClr val="black"/>
                </a:solidFill>
                <a:latin typeface="Roboto" panose="02000000000000000000" pitchFamily="2" charset="0"/>
                <a:ea typeface="Roboto" panose="02000000000000000000" pitchFamily="2" charset="0"/>
                <a:cs typeface="Roboto" panose="02000000000000000000" pitchFamily="2" charset="0"/>
              </a:rPr>
              <a:t>Post–Doctoral degree through an Industrial R&amp;D Fellowship Program from the Natural Sciences and Engineering Research Council of Canada (NSERC) in collaboration with Lallemand Health Solutions.</a:t>
            </a:r>
          </a:p>
          <a:p>
            <a:pPr lvl="1" defTabSz="609630">
              <a:lnSpc>
                <a:spcPct val="100000"/>
              </a:lnSpc>
              <a:spcBef>
                <a:spcPts val="0"/>
              </a:spcBef>
              <a:defRPr/>
            </a:pPr>
            <a:endParaRPr lang="en-US" sz="15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defTabSz="609630">
              <a:lnSpc>
                <a:spcPct val="100000"/>
              </a:lnSpc>
              <a:spcBef>
                <a:spcPts val="0"/>
              </a:spcBef>
              <a:defRPr/>
            </a:pPr>
            <a:r>
              <a:rPr lang="en-US" sz="1500" dirty="0">
                <a:solidFill>
                  <a:prstClr val="black"/>
                </a:solidFill>
                <a:latin typeface="Roboto" panose="02000000000000000000" pitchFamily="2" charset="0"/>
                <a:ea typeface="Roboto" panose="02000000000000000000" pitchFamily="2" charset="0"/>
                <a:cs typeface="Roboto" panose="02000000000000000000" pitchFamily="2" charset="0"/>
              </a:rPr>
              <a:t>Director, Scientific Affairs at SGS Nutrasource</a:t>
            </a:r>
          </a:p>
          <a:p>
            <a:pPr lvl="1" defTabSz="609630">
              <a:lnSpc>
                <a:spcPct val="100000"/>
              </a:lnSpc>
              <a:spcBef>
                <a:spcPts val="0"/>
              </a:spcBef>
              <a:defRPr/>
            </a:pPr>
            <a:r>
              <a:rPr lang="en-US" sz="1500" dirty="0">
                <a:effectLst/>
                <a:latin typeface="Roboto" panose="02000000000000000000" pitchFamily="2" charset="0"/>
                <a:ea typeface="Roboto" panose="02000000000000000000" pitchFamily="2" charset="0"/>
                <a:cs typeface="Roboto" panose="02000000000000000000" pitchFamily="2" charset="0"/>
              </a:rPr>
              <a:t>Lead the development of high-quality scientific documents, data interpretation, and clinical trial design, working closely with teams across biostatistics, medical writing, and regulatory affairs. </a:t>
            </a:r>
          </a:p>
          <a:p>
            <a:pPr lvl="2" defTabSz="609630">
              <a:lnSpc>
                <a:spcPct val="100000"/>
              </a:lnSpc>
              <a:spcBef>
                <a:spcPts val="0"/>
              </a:spcBef>
              <a:defRPr/>
            </a:pPr>
            <a:endParaRPr lang="en-US" sz="15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defTabSz="609630">
              <a:lnSpc>
                <a:spcPct val="100000"/>
              </a:lnSpc>
              <a:spcBef>
                <a:spcPts val="0"/>
              </a:spcBef>
              <a:defRPr/>
            </a:pPr>
            <a:r>
              <a:rPr lang="en-US" sz="1500" dirty="0">
                <a:solidFill>
                  <a:prstClr val="black"/>
                </a:solidFill>
                <a:cs typeface="Roboto" panose="02000000000000000000" pitchFamily="2" charset="0"/>
              </a:rPr>
              <a:t>15+ published scientific articles in peer-reviewed journals</a:t>
            </a:r>
          </a:p>
          <a:p>
            <a:pPr marL="0" indent="0" defTabSz="609630">
              <a:lnSpc>
                <a:spcPct val="100000"/>
              </a:lnSpc>
              <a:spcBef>
                <a:spcPts val="0"/>
              </a:spcBef>
              <a:buNone/>
              <a:defRPr/>
            </a:pPr>
            <a:endParaRPr lang="en-US" sz="1500" dirty="0">
              <a:solidFill>
                <a:prstClr val="black"/>
              </a:solidFill>
              <a:cs typeface="Roboto" panose="02000000000000000000" pitchFamily="2" charset="0"/>
            </a:endParaRPr>
          </a:p>
          <a:p>
            <a:r>
              <a:rPr lang="en-US" sz="1500" dirty="0">
                <a:effectLst/>
                <a:cs typeface="Roboto" panose="02000000000000000000" pitchFamily="2" charset="0"/>
              </a:rPr>
              <a:t>WIN </a:t>
            </a:r>
          </a:p>
          <a:p>
            <a:pPr lvl="1"/>
            <a:r>
              <a:rPr lang="en-US" sz="1500" dirty="0">
                <a:effectLst/>
                <a:latin typeface="Roboto" panose="02000000000000000000" pitchFamily="2" charset="0"/>
                <a:ea typeface="Roboto" panose="02000000000000000000" pitchFamily="2" charset="0"/>
                <a:cs typeface="Roboto" panose="02000000000000000000" pitchFamily="2" charset="0"/>
              </a:rPr>
              <a:t>Scientific Committee </a:t>
            </a:r>
            <a:r>
              <a:rPr lang="en-US" sz="1500" dirty="0">
                <a:latin typeface="Roboto" panose="02000000000000000000" pitchFamily="2" charset="0"/>
                <a:ea typeface="Roboto" panose="02000000000000000000" pitchFamily="2" charset="0"/>
                <a:cs typeface="Roboto" panose="02000000000000000000" pitchFamily="2" charset="0"/>
              </a:rPr>
              <a:t>Member </a:t>
            </a:r>
            <a:r>
              <a:rPr lang="en-US" sz="1500" dirty="0">
                <a:effectLst/>
                <a:latin typeface="Roboto" panose="02000000000000000000" pitchFamily="2" charset="0"/>
                <a:ea typeface="Roboto" panose="02000000000000000000" pitchFamily="2" charset="0"/>
                <a:cs typeface="Roboto" panose="02000000000000000000" pitchFamily="2" charset="0"/>
              </a:rPr>
              <a:t> </a:t>
            </a:r>
          </a:p>
          <a:p>
            <a:pPr lvl="1"/>
            <a:r>
              <a:rPr lang="en-US" sz="1500" dirty="0">
                <a:solidFill>
                  <a:prstClr val="black"/>
                </a:solidFill>
                <a:latin typeface="Roboto" panose="02000000000000000000" pitchFamily="2" charset="0"/>
                <a:ea typeface="Roboto" panose="02000000000000000000" pitchFamily="2" charset="0"/>
                <a:cs typeface="Roboto" panose="02000000000000000000" pitchFamily="2" charset="0"/>
              </a:rPr>
              <a:t>Webinar Committee Co-Chair</a:t>
            </a:r>
          </a:p>
        </p:txBody>
      </p:sp>
    </p:spTree>
    <p:extLst>
      <p:ext uri="{BB962C8B-B14F-4D97-AF65-F5344CB8AC3E}">
        <p14:creationId xmlns:p14="http://schemas.microsoft.com/office/powerpoint/2010/main" val="674972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C7B4E-9891-0DC7-CFA9-49B53724C9E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F4C5E-C8CD-29E8-AB13-5263B03975FB}"/>
              </a:ext>
            </a:extLst>
          </p:cNvPr>
          <p:cNvSpPr>
            <a:spLocks noGrp="1"/>
          </p:cNvSpPr>
          <p:nvPr>
            <p:ph idx="1"/>
          </p:nvPr>
        </p:nvSpPr>
        <p:spPr>
          <a:xfrm>
            <a:off x="493986" y="1563326"/>
            <a:ext cx="10515600" cy="4731621"/>
          </a:xfrm>
        </p:spPr>
        <p:txBody>
          <a:bodyPr/>
          <a:lstStyle/>
          <a:p>
            <a:pPr marL="0" indent="0">
              <a:buNone/>
            </a:pPr>
            <a:r>
              <a:rPr lang="en-CA" dirty="0"/>
              <a:t>clinicaltrials.gov</a:t>
            </a:r>
          </a:p>
          <a:p>
            <a:pPr marL="0" indent="0">
              <a:buNone/>
            </a:pPr>
            <a:r>
              <a:rPr lang="en-CA" dirty="0"/>
              <a:t>Search conducted on 12NOV2025</a:t>
            </a:r>
          </a:p>
          <a:p>
            <a:pPr marL="0" indent="0">
              <a:buNone/>
            </a:pPr>
            <a:r>
              <a:rPr lang="en-CA" sz="2000" dirty="0"/>
              <a:t>Intervention/treatment: Postbiotic OR Postbiotics OR “Postbiotics Supplementation” OR postbiotic OR postbiotics OR “postbiotics supplementation” OR “Postbiotic Supplementation” OR “postbiotic supplementation”</a:t>
            </a:r>
          </a:p>
          <a:p>
            <a:pPr marL="0" indent="0">
              <a:buNone/>
            </a:pPr>
            <a:r>
              <a:rPr lang="en-CA" sz="2000" dirty="0"/>
              <a:t>Results: 29 Clinical Studies</a:t>
            </a:r>
            <a:endParaRPr lang="en-CA" dirty="0"/>
          </a:p>
        </p:txBody>
      </p:sp>
      <p:sp>
        <p:nvSpPr>
          <p:cNvPr id="6" name="Title 1">
            <a:extLst>
              <a:ext uri="{FF2B5EF4-FFF2-40B4-BE49-F238E27FC236}">
                <a16:creationId xmlns:a16="http://schemas.microsoft.com/office/drawing/2014/main" id="{940B89FF-C42A-E55E-7062-621D766FE684}"/>
              </a:ext>
            </a:extLst>
          </p:cNvPr>
          <p:cNvSpPr>
            <a:spLocks noGrp="1"/>
          </p:cNvSpPr>
          <p:nvPr>
            <p:ph type="title"/>
          </p:nvPr>
        </p:nvSpPr>
        <p:spPr>
          <a:xfrm>
            <a:off x="493986" y="449419"/>
            <a:ext cx="10515600" cy="1325563"/>
          </a:xfrm>
        </p:spPr>
        <p:txBody>
          <a:bodyPr>
            <a:normAutofit fontScale="90000"/>
          </a:bodyPr>
          <a:lstStyle/>
          <a:p>
            <a:r>
              <a:rPr lang="en-CA" dirty="0"/>
              <a:t>Ongoing Clinical Trials</a:t>
            </a:r>
            <a:br>
              <a:rPr lang="en-CA" dirty="0"/>
            </a:br>
            <a:r>
              <a:rPr lang="en-CA" sz="3200" spc="-185" dirty="0">
                <a:solidFill>
                  <a:srgbClr val="663795"/>
                </a:solidFill>
                <a:latin typeface="Roboto"/>
                <a:ea typeface="Roboto"/>
                <a:cs typeface="Roboto"/>
              </a:rPr>
              <a:t>Active, not recruiting OR Recruiting OR Not yet recruiting</a:t>
            </a:r>
            <a:br>
              <a:rPr lang="en-US" b="1" spc="-185" dirty="0">
                <a:solidFill>
                  <a:srgbClr val="8EC640"/>
                </a:solidFill>
                <a:latin typeface="Roboto"/>
                <a:ea typeface="Roboto"/>
                <a:cs typeface="Roboto"/>
              </a:rPr>
            </a:br>
            <a:endParaRPr lang="en-CA" dirty="0"/>
          </a:p>
        </p:txBody>
      </p:sp>
    </p:spTree>
    <p:extLst>
      <p:ext uri="{BB962C8B-B14F-4D97-AF65-F5344CB8AC3E}">
        <p14:creationId xmlns:p14="http://schemas.microsoft.com/office/powerpoint/2010/main" val="3741724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7592-CA62-C16E-C11B-AA58FC078E47}"/>
            </a:ext>
          </a:extLst>
        </p:cNvPr>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208DEB78-BEB3-01A6-5C52-A85B3771F777}"/>
              </a:ext>
            </a:extLst>
          </p:cNvPr>
          <p:cNvGraphicFramePr/>
          <p:nvPr>
            <p:extLst>
              <p:ext uri="{D42A27DB-BD31-4B8C-83A1-F6EECF244321}">
                <p14:modId xmlns:p14="http://schemas.microsoft.com/office/powerpoint/2010/main" val="3056075659"/>
              </p:ext>
            </p:extLst>
          </p:nvPr>
        </p:nvGraphicFramePr>
        <p:xfrm>
          <a:off x="1045449" y="-19665"/>
          <a:ext cx="10251815" cy="5614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D320F653-8FBE-10BE-6B57-4B3A36D10A8F}"/>
              </a:ext>
            </a:extLst>
          </p:cNvPr>
          <p:cNvGraphicFramePr/>
          <p:nvPr>
            <p:extLst>
              <p:ext uri="{D42A27DB-BD31-4B8C-83A1-F6EECF244321}">
                <p14:modId xmlns:p14="http://schemas.microsoft.com/office/powerpoint/2010/main" val="1814798006"/>
              </p:ext>
            </p:extLst>
          </p:nvPr>
        </p:nvGraphicFramePr>
        <p:xfrm>
          <a:off x="229372" y="2281086"/>
          <a:ext cx="11500508" cy="6462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itle 1">
            <a:extLst>
              <a:ext uri="{FF2B5EF4-FFF2-40B4-BE49-F238E27FC236}">
                <a16:creationId xmlns:a16="http://schemas.microsoft.com/office/drawing/2014/main" id="{2DE1F36F-74BD-3BDF-0457-C88BF660FBCC}"/>
              </a:ext>
            </a:extLst>
          </p:cNvPr>
          <p:cNvSpPr>
            <a:spLocks noGrp="1"/>
          </p:cNvSpPr>
          <p:nvPr>
            <p:ph type="title"/>
          </p:nvPr>
        </p:nvSpPr>
        <p:spPr>
          <a:xfrm>
            <a:off x="493986" y="449419"/>
            <a:ext cx="10515600" cy="1325563"/>
          </a:xfrm>
        </p:spPr>
        <p:txBody>
          <a:bodyPr>
            <a:normAutofit fontScale="90000"/>
          </a:bodyPr>
          <a:lstStyle/>
          <a:p>
            <a:r>
              <a:rPr lang="en-CA" dirty="0"/>
              <a:t>Ongoing Clinical Trials</a:t>
            </a:r>
            <a:br>
              <a:rPr lang="en-CA" dirty="0"/>
            </a:br>
            <a:r>
              <a:rPr lang="en-CA" sz="3200" spc="-185" dirty="0">
                <a:solidFill>
                  <a:srgbClr val="663795"/>
                </a:solidFill>
                <a:latin typeface="Roboto"/>
                <a:ea typeface="Roboto"/>
                <a:cs typeface="Roboto"/>
              </a:rPr>
              <a:t>Health Segments</a:t>
            </a:r>
            <a:br>
              <a:rPr lang="en-US" b="1" spc="-185" dirty="0">
                <a:solidFill>
                  <a:srgbClr val="8EC640"/>
                </a:solidFill>
                <a:latin typeface="Roboto"/>
                <a:ea typeface="Roboto"/>
                <a:cs typeface="Roboto"/>
              </a:rPr>
            </a:br>
            <a:endParaRPr lang="en-CA" dirty="0"/>
          </a:p>
        </p:txBody>
      </p:sp>
    </p:spTree>
    <p:extLst>
      <p:ext uri="{BB962C8B-B14F-4D97-AF65-F5344CB8AC3E}">
        <p14:creationId xmlns:p14="http://schemas.microsoft.com/office/powerpoint/2010/main" val="1355223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6691A-BD01-58F8-EE75-50E66296A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C0F71-09A9-F766-78B8-1921DBC2E4C0}"/>
              </a:ext>
            </a:extLst>
          </p:cNvPr>
          <p:cNvSpPr>
            <a:spLocks noGrp="1"/>
          </p:cNvSpPr>
          <p:nvPr>
            <p:ph type="title"/>
          </p:nvPr>
        </p:nvSpPr>
        <p:spPr>
          <a:xfrm>
            <a:off x="493986" y="449419"/>
            <a:ext cx="10515600" cy="1325563"/>
          </a:xfrm>
        </p:spPr>
        <p:txBody>
          <a:bodyPr>
            <a:normAutofit/>
          </a:bodyPr>
          <a:lstStyle/>
          <a:p>
            <a:r>
              <a:rPr lang="en-CA" dirty="0"/>
              <a:t>Pre- vs Pro- vs Post-biotics</a:t>
            </a:r>
          </a:p>
        </p:txBody>
      </p:sp>
      <p:graphicFrame>
        <p:nvGraphicFramePr>
          <p:cNvPr id="6" name="Table 5">
            <a:extLst>
              <a:ext uri="{FF2B5EF4-FFF2-40B4-BE49-F238E27FC236}">
                <a16:creationId xmlns:a16="http://schemas.microsoft.com/office/drawing/2014/main" id="{FBAE68F1-AA2C-D0AC-618D-ED2E9C552528}"/>
              </a:ext>
            </a:extLst>
          </p:cNvPr>
          <p:cNvGraphicFramePr>
            <a:graphicFrameLocks noGrp="1"/>
          </p:cNvGraphicFramePr>
          <p:nvPr>
            <p:extLst>
              <p:ext uri="{D42A27DB-BD31-4B8C-83A1-F6EECF244321}">
                <p14:modId xmlns:p14="http://schemas.microsoft.com/office/powerpoint/2010/main" val="7007506"/>
              </p:ext>
            </p:extLst>
          </p:nvPr>
        </p:nvGraphicFramePr>
        <p:xfrm>
          <a:off x="580103" y="1581495"/>
          <a:ext cx="11031794" cy="4026616"/>
        </p:xfrm>
        <a:graphic>
          <a:graphicData uri="http://schemas.openxmlformats.org/drawingml/2006/table">
            <a:tbl>
              <a:tblPr>
                <a:noFill/>
              </a:tblPr>
              <a:tblGrid>
                <a:gridCol w="1297858">
                  <a:extLst>
                    <a:ext uri="{9D8B030D-6E8A-4147-A177-3AD203B41FA5}">
                      <a16:colId xmlns:a16="http://schemas.microsoft.com/office/drawing/2014/main" val="589626350"/>
                    </a:ext>
                  </a:extLst>
                </a:gridCol>
                <a:gridCol w="3146323">
                  <a:extLst>
                    <a:ext uri="{9D8B030D-6E8A-4147-A177-3AD203B41FA5}">
                      <a16:colId xmlns:a16="http://schemas.microsoft.com/office/drawing/2014/main" val="3405741548"/>
                    </a:ext>
                  </a:extLst>
                </a:gridCol>
                <a:gridCol w="3274142">
                  <a:extLst>
                    <a:ext uri="{9D8B030D-6E8A-4147-A177-3AD203B41FA5}">
                      <a16:colId xmlns:a16="http://schemas.microsoft.com/office/drawing/2014/main" val="3255422283"/>
                    </a:ext>
                  </a:extLst>
                </a:gridCol>
                <a:gridCol w="3313471">
                  <a:extLst>
                    <a:ext uri="{9D8B030D-6E8A-4147-A177-3AD203B41FA5}">
                      <a16:colId xmlns:a16="http://schemas.microsoft.com/office/drawing/2014/main" val="1563412653"/>
                    </a:ext>
                  </a:extLst>
                </a:gridCol>
              </a:tblGrid>
              <a:tr h="365292">
                <a:tc>
                  <a:txBody>
                    <a:bodyPr/>
                    <a:lstStyle/>
                    <a:p>
                      <a:pPr>
                        <a:buNone/>
                      </a:pPr>
                      <a:endParaRPr lang="en-CA" sz="1200" cap="none" spc="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marL="52080" marR="37200" marT="53681" marB="7440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CA" sz="1400" b="1" cap="none" spc="0" dirty="0">
                          <a:solidFill>
                            <a:schemeClr val="bg1"/>
                          </a:solidFill>
                          <a:latin typeface="Roboto" panose="02000000000000000000" pitchFamily="2" charset="0"/>
                          <a:ea typeface="Roboto" panose="02000000000000000000" pitchFamily="2" charset="0"/>
                          <a:cs typeface="Roboto" panose="02000000000000000000" pitchFamily="2" charset="0"/>
                        </a:rPr>
                        <a:t>Stability</a:t>
                      </a:r>
                      <a:endParaRPr lang="en-CA" sz="1400" cap="none" spc="0" dirty="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52080" marR="37200" marT="53681" marB="7440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3795"/>
                    </a:solidFill>
                  </a:tcPr>
                </a:tc>
                <a:tc>
                  <a:txBody>
                    <a:bodyPr/>
                    <a:lstStyle/>
                    <a:p>
                      <a:pPr algn="ctr">
                        <a:buNone/>
                      </a:pPr>
                      <a:r>
                        <a:rPr lang="en-CA" sz="1400" b="1" cap="none" spc="0" dirty="0">
                          <a:solidFill>
                            <a:schemeClr val="bg1"/>
                          </a:solidFill>
                          <a:latin typeface="Roboto" panose="02000000000000000000" pitchFamily="2" charset="0"/>
                          <a:ea typeface="Roboto" panose="02000000000000000000" pitchFamily="2" charset="0"/>
                          <a:cs typeface="Roboto" panose="02000000000000000000" pitchFamily="2" charset="0"/>
                        </a:rPr>
                        <a:t>Quantification / Dosing</a:t>
                      </a:r>
                      <a:endParaRPr lang="en-CA" sz="1400" cap="none" spc="0" dirty="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52080" marR="37200" marT="53681" marB="7440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3795"/>
                    </a:solidFill>
                  </a:tcPr>
                </a:tc>
                <a:tc>
                  <a:txBody>
                    <a:bodyPr/>
                    <a:lstStyle/>
                    <a:p>
                      <a:pPr algn="ctr">
                        <a:buNone/>
                      </a:pPr>
                      <a:r>
                        <a:rPr lang="en-CA" sz="1400" b="1" cap="none" spc="0" dirty="0">
                          <a:solidFill>
                            <a:schemeClr val="bg1"/>
                          </a:solidFill>
                          <a:latin typeface="Roboto" panose="02000000000000000000" pitchFamily="2" charset="0"/>
                          <a:ea typeface="Roboto" panose="02000000000000000000" pitchFamily="2" charset="0"/>
                          <a:cs typeface="Roboto" panose="02000000000000000000" pitchFamily="2" charset="0"/>
                        </a:rPr>
                        <a:t>Safety Assessment</a:t>
                      </a:r>
                      <a:endParaRPr lang="en-CA" sz="1400" cap="none" spc="0" dirty="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52080" marR="37200" marT="53681" marB="7440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3795"/>
                    </a:solidFill>
                  </a:tcPr>
                </a:tc>
                <a:extLst>
                  <a:ext uri="{0D108BD9-81ED-4DB2-BD59-A6C34878D82A}">
                    <a16:rowId xmlns:a16="http://schemas.microsoft.com/office/drawing/2014/main" val="1448875469"/>
                  </a:ext>
                </a:extLst>
              </a:tr>
              <a:tr h="1213552">
                <a:tc>
                  <a:txBody>
                    <a:bodyPr/>
                    <a:lstStyle/>
                    <a:p>
                      <a:pPr algn="ctr">
                        <a:buNone/>
                      </a:pPr>
                      <a:r>
                        <a:rPr lang="en-CA" sz="1600" b="1" cap="none" spc="0" dirty="0">
                          <a:solidFill>
                            <a:schemeClr val="bg1"/>
                          </a:solidFill>
                          <a:latin typeface="Roboto" panose="02000000000000000000" pitchFamily="2" charset="0"/>
                          <a:ea typeface="Roboto" panose="02000000000000000000" pitchFamily="2" charset="0"/>
                          <a:cs typeface="Roboto" panose="02000000000000000000" pitchFamily="2" charset="0"/>
                        </a:rPr>
                        <a:t>Prebiotics</a:t>
                      </a:r>
                      <a:endParaRPr lang="en-CA" sz="1600" cap="none" spc="0" dirty="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3795"/>
                    </a:solidFill>
                  </a:tcPr>
                </a:tc>
                <a:tc>
                  <a:txBody>
                    <a:bodyPr/>
                    <a:lstStyle/>
                    <a:p>
                      <a:pPr>
                        <a:buNone/>
                      </a:pP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Typically high stability</a:t>
                      </a:r>
                      <a:b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(substrates are chemically stable)</a:t>
                      </a: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Easier to dose by weight or grams; quantification straightforward</a:t>
                      </a: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Generally good safety</a:t>
                      </a:r>
                      <a:b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(substrate fibers)</a:t>
                      </a: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3083060"/>
                  </a:ext>
                </a:extLst>
              </a:tr>
              <a:tr h="1058770">
                <a:tc>
                  <a:txBody>
                    <a:bodyPr/>
                    <a:lstStyle/>
                    <a:p>
                      <a:pPr algn="ctr">
                        <a:buNone/>
                      </a:pPr>
                      <a:r>
                        <a:rPr lang="en-CA" sz="1600" b="1" cap="none" spc="0" dirty="0">
                          <a:solidFill>
                            <a:schemeClr val="bg1"/>
                          </a:solidFill>
                          <a:latin typeface="Roboto" panose="02000000000000000000" pitchFamily="2" charset="0"/>
                          <a:ea typeface="Roboto" panose="02000000000000000000" pitchFamily="2" charset="0"/>
                          <a:cs typeface="Roboto" panose="02000000000000000000" pitchFamily="2" charset="0"/>
                        </a:rPr>
                        <a:t>Probiotics</a:t>
                      </a:r>
                      <a:endParaRPr lang="en-CA" sz="1600" cap="none" spc="0" dirty="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3795"/>
                    </a:solidFill>
                  </a:tcPr>
                </a:tc>
                <a:tc>
                  <a:txBody>
                    <a:bodyPr/>
                    <a:lstStyle/>
                    <a:p>
                      <a:pPr>
                        <a:buNone/>
                      </a:pP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Stability more challenging: viability must be maintained through shelf-life and stomach transit</a:t>
                      </a:r>
                    </a:p>
                    <a:p>
                      <a:pPr>
                        <a:buNone/>
                      </a:pP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Sensitive to O</a:t>
                      </a:r>
                      <a:r>
                        <a:rPr lang="en-US" sz="1400" cap="none" spc="0" baseline="-25000" dirty="0">
                          <a:solidFill>
                            <a:schemeClr val="tx1"/>
                          </a:solidFill>
                          <a:latin typeface="Roboto" panose="02000000000000000000" pitchFamily="2" charset="0"/>
                          <a:ea typeface="Roboto" panose="02000000000000000000" pitchFamily="2" charset="0"/>
                          <a:cs typeface="Roboto" panose="02000000000000000000" pitchFamily="2" charset="0"/>
                        </a:rPr>
                        <a:t>2</a:t>
                      </a: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 Heat, Moisture…</a:t>
                      </a: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Quantified by CFU or viability count;</a:t>
                      </a:r>
                      <a:b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dosing often defined in CFU</a:t>
                      </a: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Safety acceptable for many strains, but live microbes carry risk (especially in immunocompromised)</a:t>
                      </a: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5659233"/>
                  </a:ext>
                </a:extLst>
              </a:tr>
              <a:tr h="1389002">
                <a:tc>
                  <a:txBody>
                    <a:bodyPr/>
                    <a:lstStyle/>
                    <a:p>
                      <a:pPr algn="ctr">
                        <a:buNone/>
                      </a:pPr>
                      <a:r>
                        <a:rPr lang="en-CA" sz="1600" b="1" cap="none" spc="0" dirty="0">
                          <a:solidFill>
                            <a:schemeClr val="bg1"/>
                          </a:solidFill>
                          <a:latin typeface="Roboto" panose="02000000000000000000" pitchFamily="2" charset="0"/>
                          <a:ea typeface="Roboto" panose="02000000000000000000" pitchFamily="2" charset="0"/>
                          <a:cs typeface="Roboto" panose="02000000000000000000" pitchFamily="2" charset="0"/>
                        </a:rPr>
                        <a:t>Postbiotics</a:t>
                      </a:r>
                      <a:endParaRPr lang="en-CA" sz="1600" cap="none" spc="0" dirty="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3795"/>
                    </a:solidFill>
                  </a:tcPr>
                </a:tc>
                <a:tc>
                  <a:txBody>
                    <a:bodyPr/>
                    <a:lstStyle/>
                    <a:p>
                      <a:pPr>
                        <a:buNone/>
                      </a:pP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Very high stability (no live cells to maintain)</a:t>
                      </a:r>
                    </a:p>
                    <a:p>
                      <a:pPr>
                        <a:buNone/>
                      </a:pP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Can be stored for years at room temperature</a:t>
                      </a: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Quantification more complex: </a:t>
                      </a:r>
                      <a:b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may involve microbial cell fragments, metabolites, or inactivated microbes;</a:t>
                      </a:r>
                      <a:b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no single gold standard</a:t>
                      </a: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400" cap="none" spc="0" dirty="0">
                          <a:solidFill>
                            <a:schemeClr val="tx1"/>
                          </a:solidFill>
                          <a:latin typeface="Roboto" panose="02000000000000000000" pitchFamily="2" charset="0"/>
                          <a:ea typeface="Roboto" panose="02000000000000000000" pitchFamily="2" charset="0"/>
                          <a:cs typeface="Roboto" panose="02000000000000000000" pitchFamily="2" charset="0"/>
                        </a:rPr>
                        <a:t>Potentially superior safety profile (no risk of replication) but still requires assessment (LPS from Gram negative bacteria)</a:t>
                      </a: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6253262"/>
                  </a:ext>
                </a:extLst>
              </a:tr>
            </a:tbl>
          </a:graphicData>
        </a:graphic>
      </p:graphicFrame>
      <p:sp>
        <p:nvSpPr>
          <p:cNvPr id="3" name="TextBox 2">
            <a:extLst>
              <a:ext uri="{FF2B5EF4-FFF2-40B4-BE49-F238E27FC236}">
                <a16:creationId xmlns:a16="http://schemas.microsoft.com/office/drawing/2014/main" id="{8E978496-393A-87D6-DB32-651F83A107F5}"/>
              </a:ext>
            </a:extLst>
          </p:cNvPr>
          <p:cNvSpPr txBox="1"/>
          <p:nvPr/>
        </p:nvSpPr>
        <p:spPr>
          <a:xfrm>
            <a:off x="1111045" y="6088559"/>
            <a:ext cx="10648336" cy="769441"/>
          </a:xfrm>
          <a:prstGeom prst="rect">
            <a:avLst/>
          </a:prstGeom>
          <a:noFill/>
        </p:spPr>
        <p:txBody>
          <a:bodyPr wrap="square" rtlCol="0">
            <a:spAutoFit/>
          </a:bodyPr>
          <a:lstStyle/>
          <a:p>
            <a:r>
              <a:rPr lang="en-CA" sz="1100" dirty="0"/>
              <a:t>Salminen et al 2021. ISAPP consensus statement on the definition and scope of postbiotics. Nat Rev Gastroenterol Hepatol. 18(9):649-67. </a:t>
            </a:r>
            <a:r>
              <a:rPr lang="en-CA" sz="1100" dirty="0">
                <a:hlinkClick r:id="rId2"/>
              </a:rPr>
              <a:t>https://doi.org/10.1038/s41575-021-00440-6</a:t>
            </a:r>
            <a:endParaRPr lang="en-CA" sz="1100" dirty="0"/>
          </a:p>
          <a:p>
            <a:r>
              <a:rPr lang="en-CA" sz="1100" dirty="0"/>
              <a:t>Mishra et al 2024. Postbiotics: the new horizons of microbial functional bioactive compounds in food preservation and security. Food Production, Processing and Nutrition. 6(28). </a:t>
            </a:r>
            <a:r>
              <a:rPr lang="en-CA" sz="1100" dirty="0">
                <a:hlinkClick r:id="rId3"/>
              </a:rPr>
              <a:t>https://fppn.biomedcentral.com/articles/10.1186/s43014-023-00200-w?utm</a:t>
            </a:r>
            <a:endParaRPr lang="en-CA" sz="1100" dirty="0"/>
          </a:p>
          <a:p>
            <a:r>
              <a:rPr lang="en-CA" sz="1100" dirty="0"/>
              <a:t>Vinderola et al 2025. Postbiotics: a perspective on their quantification. Front Nutr Sec Nutr Microbes. 12. </a:t>
            </a:r>
            <a:r>
              <a:rPr lang="en-CA" sz="1100" dirty="0">
                <a:hlinkClick r:id="rId4"/>
              </a:rPr>
              <a:t>https://doi.org/10.3389/fnut.2025.1582733</a:t>
            </a:r>
            <a:endParaRPr lang="en-CA" sz="1100" dirty="0"/>
          </a:p>
        </p:txBody>
      </p:sp>
    </p:spTree>
    <p:extLst>
      <p:ext uri="{BB962C8B-B14F-4D97-AF65-F5344CB8AC3E}">
        <p14:creationId xmlns:p14="http://schemas.microsoft.com/office/powerpoint/2010/main" val="3458510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DD5DB-E189-0102-0F6C-A57C8D999DEF}"/>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0C4D805-64B1-6F6D-D5A8-CB3CFB616022}"/>
              </a:ext>
            </a:extLst>
          </p:cNvPr>
          <p:cNvGraphicFramePr>
            <a:graphicFrameLocks noGrp="1"/>
          </p:cNvGraphicFramePr>
          <p:nvPr>
            <p:extLst>
              <p:ext uri="{D42A27DB-BD31-4B8C-83A1-F6EECF244321}">
                <p14:modId xmlns:p14="http://schemas.microsoft.com/office/powerpoint/2010/main" val="663434194"/>
              </p:ext>
            </p:extLst>
          </p:nvPr>
        </p:nvGraphicFramePr>
        <p:xfrm>
          <a:off x="587936" y="1544490"/>
          <a:ext cx="11016127" cy="4504015"/>
        </p:xfrm>
        <a:graphic>
          <a:graphicData uri="http://schemas.openxmlformats.org/drawingml/2006/table">
            <a:tbl>
              <a:tblPr>
                <a:noFill/>
              </a:tblPr>
              <a:tblGrid>
                <a:gridCol w="1514167">
                  <a:extLst>
                    <a:ext uri="{9D8B030D-6E8A-4147-A177-3AD203B41FA5}">
                      <a16:colId xmlns:a16="http://schemas.microsoft.com/office/drawing/2014/main" val="589626350"/>
                    </a:ext>
                  </a:extLst>
                </a:gridCol>
                <a:gridCol w="4041059">
                  <a:extLst>
                    <a:ext uri="{9D8B030D-6E8A-4147-A177-3AD203B41FA5}">
                      <a16:colId xmlns:a16="http://schemas.microsoft.com/office/drawing/2014/main" val="3869014048"/>
                    </a:ext>
                  </a:extLst>
                </a:gridCol>
                <a:gridCol w="5460901">
                  <a:extLst>
                    <a:ext uri="{9D8B030D-6E8A-4147-A177-3AD203B41FA5}">
                      <a16:colId xmlns:a16="http://schemas.microsoft.com/office/drawing/2014/main" val="63536476"/>
                    </a:ext>
                  </a:extLst>
                </a:gridCol>
              </a:tblGrid>
              <a:tr h="353136">
                <a:tc>
                  <a:txBody>
                    <a:bodyPr/>
                    <a:lstStyle/>
                    <a:p>
                      <a:pPr>
                        <a:buNone/>
                      </a:pPr>
                      <a:endParaRPr lang="en-CA" sz="1200" cap="none" spc="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marL="52080" marR="37200" marT="53681" marB="7440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CA" sz="1400" b="1" cap="none" spc="0" dirty="0">
                          <a:solidFill>
                            <a:schemeClr val="bg1"/>
                          </a:solidFill>
                          <a:latin typeface="Roboto" panose="02000000000000000000" pitchFamily="2" charset="0"/>
                          <a:ea typeface="Roboto" panose="02000000000000000000" pitchFamily="2" charset="0"/>
                          <a:cs typeface="Roboto" panose="02000000000000000000" pitchFamily="2" charset="0"/>
                        </a:rPr>
                        <a:t>Clinical-Trial Advantages</a:t>
                      </a:r>
                      <a:endParaRPr lang="en-CA" sz="1400" cap="none" spc="0" dirty="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52080" marR="37200" marT="53681" marB="7440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3795"/>
                    </a:solidFill>
                  </a:tcPr>
                </a:tc>
                <a:tc>
                  <a:txBody>
                    <a:bodyPr/>
                    <a:lstStyle/>
                    <a:p>
                      <a:pPr algn="ctr">
                        <a:buNone/>
                      </a:pPr>
                      <a:r>
                        <a:rPr lang="en-CA" sz="1400" b="1" cap="none" spc="0" dirty="0">
                          <a:solidFill>
                            <a:schemeClr val="bg1"/>
                          </a:solidFill>
                          <a:latin typeface="Roboto" panose="02000000000000000000" pitchFamily="2" charset="0"/>
                          <a:ea typeface="Roboto" panose="02000000000000000000" pitchFamily="2" charset="0"/>
                          <a:cs typeface="Roboto" panose="02000000000000000000" pitchFamily="2" charset="0"/>
                        </a:rPr>
                        <a:t>Clinical-Trial Disadvantages/Considerations</a:t>
                      </a:r>
                      <a:endParaRPr lang="en-CA" sz="1400" cap="none" spc="0" dirty="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52080" marR="37200" marT="53681" marB="7440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3795"/>
                    </a:solidFill>
                  </a:tcPr>
                </a:tc>
                <a:extLst>
                  <a:ext uri="{0D108BD9-81ED-4DB2-BD59-A6C34878D82A}">
                    <a16:rowId xmlns:a16="http://schemas.microsoft.com/office/drawing/2014/main" val="1448875469"/>
                  </a:ext>
                </a:extLst>
              </a:tr>
              <a:tr h="1139163">
                <a:tc>
                  <a:txBody>
                    <a:bodyPr/>
                    <a:lstStyle/>
                    <a:p>
                      <a:pPr algn="ctr">
                        <a:buNone/>
                      </a:pPr>
                      <a:r>
                        <a:rPr lang="en-CA" sz="1600" b="1" cap="none" spc="0" dirty="0">
                          <a:solidFill>
                            <a:schemeClr val="bg1"/>
                          </a:solidFill>
                          <a:latin typeface="Roboto" panose="02000000000000000000" pitchFamily="2" charset="0"/>
                          <a:ea typeface="Roboto" panose="02000000000000000000" pitchFamily="2" charset="0"/>
                          <a:cs typeface="Roboto" panose="02000000000000000000" pitchFamily="2" charset="0"/>
                        </a:rPr>
                        <a:t>Prebiotics</a:t>
                      </a:r>
                      <a:endParaRPr lang="en-CA" sz="1600" cap="none" spc="0" dirty="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3795"/>
                    </a:solidFill>
                  </a:tcPr>
                </a:tc>
                <a:tc>
                  <a:txBody>
                    <a:bodyPr/>
                    <a:lstStyle/>
                    <a:p>
                      <a:pPr>
                        <a:buNone/>
                      </a:pP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Good for screening dose-response in healthy volunteers</a:t>
                      </a: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Less regulatory complexity</a:t>
                      </a: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Indirect mechanism (relies on host microbiota)</a:t>
                      </a: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Interindividual microbiome variability may reduce effect size</a:t>
                      </a: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Harder to attribute effect directly to ingredient rather than microbiome changes</a:t>
                      </a: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3083060"/>
                  </a:ext>
                </a:extLst>
              </a:tr>
              <a:tr h="1063812">
                <a:tc>
                  <a:txBody>
                    <a:bodyPr/>
                    <a:lstStyle/>
                    <a:p>
                      <a:pPr algn="ctr">
                        <a:buNone/>
                      </a:pPr>
                      <a:r>
                        <a:rPr lang="en-CA" sz="1600" b="1" cap="none" spc="0" dirty="0">
                          <a:solidFill>
                            <a:schemeClr val="bg1"/>
                          </a:solidFill>
                          <a:latin typeface="Roboto" panose="02000000000000000000" pitchFamily="2" charset="0"/>
                          <a:ea typeface="Roboto" panose="02000000000000000000" pitchFamily="2" charset="0"/>
                          <a:cs typeface="Roboto" panose="02000000000000000000" pitchFamily="2" charset="0"/>
                        </a:rPr>
                        <a:t>Probiotics</a:t>
                      </a:r>
                      <a:endParaRPr lang="en-CA" sz="1600" cap="none" spc="0" dirty="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3795"/>
                    </a:solidFill>
                  </a:tcPr>
                </a:tc>
                <a:tc>
                  <a:txBody>
                    <a:bodyPr/>
                    <a:lstStyle/>
                    <a:p>
                      <a:pPr>
                        <a:buNone/>
                      </a:pP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Direct mechanism (live microbe) allows mechanistic biomarkers</a:t>
                      </a: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Established framework for GI indications</a:t>
                      </a: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Viability drops over time; formulation and shipping logistics are complex</a:t>
                      </a: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Need to confirm survival</a:t>
                      </a: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Regulatory scrutiny (live organism)</a:t>
                      </a: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5659233"/>
                  </a:ext>
                </a:extLst>
              </a:tr>
              <a:tr h="1947904">
                <a:tc>
                  <a:txBody>
                    <a:bodyPr/>
                    <a:lstStyle/>
                    <a:p>
                      <a:pPr algn="ctr">
                        <a:buNone/>
                      </a:pPr>
                      <a:r>
                        <a:rPr lang="en-CA" sz="1600" b="1" cap="none" spc="0" dirty="0">
                          <a:solidFill>
                            <a:schemeClr val="bg1"/>
                          </a:solidFill>
                          <a:latin typeface="Roboto" panose="02000000000000000000" pitchFamily="2" charset="0"/>
                          <a:ea typeface="Roboto" panose="02000000000000000000" pitchFamily="2" charset="0"/>
                          <a:cs typeface="Roboto" panose="02000000000000000000" pitchFamily="2" charset="0"/>
                        </a:rPr>
                        <a:t>Postbiotics</a:t>
                      </a:r>
                      <a:endParaRPr lang="en-CA" sz="1600" cap="none" spc="0" dirty="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3795"/>
                    </a:solidFill>
                  </a:tcPr>
                </a:tc>
                <a:tc>
                  <a:txBody>
                    <a:bodyPr/>
                    <a:lstStyle/>
                    <a:p>
                      <a:pPr>
                        <a:buNone/>
                      </a:pP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Great for formulation simplicity and shelf-life</a:t>
                      </a: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Reduced complexity for blinding/placebo matching</a:t>
                      </a: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Better control of dose and reproducibility</a:t>
                      </a: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Good for populations where live microbes are contraindicated (elderly, immunocompromised)</a:t>
                      </a: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Field is newer; fewer large human trials</a:t>
                      </a: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Quantification/dose standardization less mature</a:t>
                      </a: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Mechanism may be more indirect or less well understood</a:t>
                      </a: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b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br>
                      <a:r>
                        <a:rPr lang="en-US" sz="1200" cap="none" spc="0" dirty="0">
                          <a:solidFill>
                            <a:schemeClr val="tx1"/>
                          </a:solidFill>
                          <a:latin typeface="Roboto" panose="02000000000000000000" pitchFamily="2" charset="0"/>
                          <a:ea typeface="Roboto" panose="02000000000000000000" pitchFamily="2" charset="0"/>
                          <a:cs typeface="Roboto" panose="02000000000000000000" pitchFamily="2" charset="0"/>
                        </a:rPr>
                        <a:t>Regulatory pathway still be evolving</a:t>
                      </a:r>
                    </a:p>
                  </a:txBody>
                  <a:tcPr marL="52080" marR="37200" marT="53681" marB="744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6253262"/>
                  </a:ext>
                </a:extLst>
              </a:tr>
            </a:tbl>
          </a:graphicData>
        </a:graphic>
      </p:graphicFrame>
      <p:sp>
        <p:nvSpPr>
          <p:cNvPr id="3" name="TextBox 2">
            <a:extLst>
              <a:ext uri="{FF2B5EF4-FFF2-40B4-BE49-F238E27FC236}">
                <a16:creationId xmlns:a16="http://schemas.microsoft.com/office/drawing/2014/main" id="{AF15CFBD-0686-6301-E797-CD922B9C6727}"/>
              </a:ext>
            </a:extLst>
          </p:cNvPr>
          <p:cNvSpPr txBox="1"/>
          <p:nvPr/>
        </p:nvSpPr>
        <p:spPr>
          <a:xfrm>
            <a:off x="1111045" y="6088559"/>
            <a:ext cx="10648336" cy="769441"/>
          </a:xfrm>
          <a:prstGeom prst="rect">
            <a:avLst/>
          </a:prstGeom>
          <a:noFill/>
        </p:spPr>
        <p:txBody>
          <a:bodyPr wrap="square" rtlCol="0">
            <a:spAutoFit/>
          </a:bodyPr>
          <a:lstStyle/>
          <a:p>
            <a:r>
              <a:rPr lang="en-CA" sz="1100" dirty="0"/>
              <a:t>Salminen et al 2021. ISAPP consensus statement on the definition and scope of postbiotics. Nat Rev Gastroenterol Hepatol. 18(9):649-67. </a:t>
            </a:r>
            <a:r>
              <a:rPr lang="en-CA" sz="1100" dirty="0">
                <a:hlinkClick r:id="rId2"/>
              </a:rPr>
              <a:t>https://doi.org/10.1038/s41575-021-00440-6</a:t>
            </a:r>
            <a:endParaRPr lang="en-CA" sz="1100" dirty="0"/>
          </a:p>
          <a:p>
            <a:r>
              <a:rPr lang="en-CA" sz="1100" dirty="0"/>
              <a:t>Mishra et al 2024. Postbiotics: the new horizons of microbial functional bioactive compounds in food preservation and security. Food Production, Processing and Nutrition. 6(28). </a:t>
            </a:r>
            <a:r>
              <a:rPr lang="en-CA" sz="1100" dirty="0">
                <a:hlinkClick r:id="rId3"/>
              </a:rPr>
              <a:t>https://fppn.biomedcentral.com/articles/10.1186/s43014-023-00200-w?utm</a:t>
            </a:r>
            <a:endParaRPr lang="en-CA" sz="1100" dirty="0"/>
          </a:p>
          <a:p>
            <a:r>
              <a:rPr lang="en-CA" sz="1100" dirty="0"/>
              <a:t>Vinderola et al 2025. Postbiotics: a perspective on their quantification. Front Nutr Sec Nutr Microbes. 12. </a:t>
            </a:r>
            <a:r>
              <a:rPr lang="en-CA" sz="1100" dirty="0">
                <a:hlinkClick r:id="rId4"/>
              </a:rPr>
              <a:t>https://doi.org/10.3389/fnut.2025.1582733</a:t>
            </a:r>
            <a:endParaRPr lang="en-CA" sz="1100" dirty="0"/>
          </a:p>
        </p:txBody>
      </p:sp>
      <p:sp>
        <p:nvSpPr>
          <p:cNvPr id="9" name="Title 1">
            <a:extLst>
              <a:ext uri="{FF2B5EF4-FFF2-40B4-BE49-F238E27FC236}">
                <a16:creationId xmlns:a16="http://schemas.microsoft.com/office/drawing/2014/main" id="{E978472F-0DC8-08A2-2E77-74103D5AB72B}"/>
              </a:ext>
            </a:extLst>
          </p:cNvPr>
          <p:cNvSpPr>
            <a:spLocks noGrp="1"/>
          </p:cNvSpPr>
          <p:nvPr>
            <p:ph type="title"/>
          </p:nvPr>
        </p:nvSpPr>
        <p:spPr>
          <a:xfrm>
            <a:off x="493986" y="449419"/>
            <a:ext cx="10515600" cy="1325563"/>
          </a:xfrm>
        </p:spPr>
        <p:txBody>
          <a:bodyPr>
            <a:normAutofit/>
          </a:bodyPr>
          <a:lstStyle/>
          <a:p>
            <a:r>
              <a:rPr lang="en-CA" dirty="0"/>
              <a:t>Pre- vs Pro- vs Post-biotics</a:t>
            </a:r>
          </a:p>
        </p:txBody>
      </p:sp>
    </p:spTree>
    <p:extLst>
      <p:ext uri="{BB962C8B-B14F-4D97-AF65-F5344CB8AC3E}">
        <p14:creationId xmlns:p14="http://schemas.microsoft.com/office/powerpoint/2010/main" val="3722028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3483E-A309-9DF1-79FA-883CBD97F285}"/>
              </a:ext>
            </a:extLst>
          </p:cNvPr>
          <p:cNvSpPr>
            <a:spLocks noGrp="1"/>
          </p:cNvSpPr>
          <p:nvPr>
            <p:ph type="title"/>
          </p:nvPr>
        </p:nvSpPr>
        <p:spPr/>
        <p:txBody>
          <a:bodyPr/>
          <a:lstStyle/>
          <a:p>
            <a:r>
              <a:rPr lang="en-CA" dirty="0"/>
              <a:t>Regulatory Landscape</a:t>
            </a:r>
          </a:p>
        </p:txBody>
      </p:sp>
      <p:pic>
        <p:nvPicPr>
          <p:cNvPr id="7" name="Picture 6" descr="A timeline of a baby&#10;&#10;AI-generated content may be incorrect.">
            <a:extLst>
              <a:ext uri="{FF2B5EF4-FFF2-40B4-BE49-F238E27FC236}">
                <a16:creationId xmlns:a16="http://schemas.microsoft.com/office/drawing/2014/main" id="{09592410-FBC5-8CFD-2A1C-F611AAB1E52C}"/>
              </a:ext>
            </a:extLst>
          </p:cNvPr>
          <p:cNvPicPr>
            <a:picLocks noChangeAspect="1"/>
          </p:cNvPicPr>
          <p:nvPr/>
        </p:nvPicPr>
        <p:blipFill>
          <a:blip r:embed="rId2"/>
          <a:stretch>
            <a:fillRect/>
          </a:stretch>
        </p:blipFill>
        <p:spPr>
          <a:xfrm>
            <a:off x="2028825" y="1774982"/>
            <a:ext cx="8134350" cy="4067175"/>
          </a:xfrm>
          <a:prstGeom prst="rect">
            <a:avLst/>
          </a:prstGeom>
        </p:spPr>
      </p:pic>
    </p:spTree>
    <p:extLst>
      <p:ext uri="{BB962C8B-B14F-4D97-AF65-F5344CB8AC3E}">
        <p14:creationId xmlns:p14="http://schemas.microsoft.com/office/powerpoint/2010/main" val="821049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8EEE2-8903-EAAB-9053-286F5A3DE5ED}"/>
            </a:ext>
          </a:extLst>
        </p:cNvPr>
        <p:cNvGrpSpPr/>
        <p:nvPr/>
      </p:nvGrpSpPr>
      <p:grpSpPr>
        <a:xfrm>
          <a:off x="0" y="0"/>
          <a:ext cx="0" cy="0"/>
          <a:chOff x="0" y="0"/>
          <a:chExt cx="0" cy="0"/>
        </a:xfrm>
      </p:grpSpPr>
      <p:pic>
        <p:nvPicPr>
          <p:cNvPr id="4" name="Picture 3" descr="A flag with a red and white flag&#10;&#10;Description automatically generated">
            <a:extLst>
              <a:ext uri="{FF2B5EF4-FFF2-40B4-BE49-F238E27FC236}">
                <a16:creationId xmlns:a16="http://schemas.microsoft.com/office/drawing/2014/main" id="{D8BB2D90-9B7D-7D3A-B838-D2DBAF0BC8B4}"/>
              </a:ext>
            </a:extLst>
          </p:cNvPr>
          <p:cNvPicPr>
            <a:picLocks noChangeAspect="1"/>
          </p:cNvPicPr>
          <p:nvPr/>
        </p:nvPicPr>
        <p:blipFill rotWithShape="1">
          <a:blip r:embed="rId2"/>
          <a:srcRect l="-27" b="14774"/>
          <a:stretch/>
        </p:blipFill>
        <p:spPr>
          <a:xfrm>
            <a:off x="1" y="0"/>
            <a:ext cx="6489289" cy="3173351"/>
          </a:xfrm>
          <a:prstGeom prst="rect">
            <a:avLst/>
          </a:prstGeom>
        </p:spPr>
      </p:pic>
      <p:sp>
        <p:nvSpPr>
          <p:cNvPr id="3" name="Content Placeholder 2">
            <a:extLst>
              <a:ext uri="{FF2B5EF4-FFF2-40B4-BE49-F238E27FC236}">
                <a16:creationId xmlns:a16="http://schemas.microsoft.com/office/drawing/2014/main" id="{5BAB7D48-9029-0E94-8587-B2BFF2D6CEE0}"/>
              </a:ext>
            </a:extLst>
          </p:cNvPr>
          <p:cNvSpPr>
            <a:spLocks noGrp="1"/>
          </p:cNvSpPr>
          <p:nvPr>
            <p:ph idx="1"/>
          </p:nvPr>
        </p:nvSpPr>
        <p:spPr>
          <a:xfrm>
            <a:off x="1676400" y="1786297"/>
            <a:ext cx="10515600" cy="4351338"/>
          </a:xfrm>
        </p:spPr>
        <p:txBody>
          <a:bodyPr>
            <a:normAutofit/>
          </a:bodyPr>
          <a:lstStyle/>
          <a:p>
            <a:r>
              <a:rPr lang="en-US" sz="1800" dirty="0"/>
              <a:t>No dedicated Health Canada (HC) guidance specifically addressing postbiotics as NHPs or foods.</a:t>
            </a:r>
          </a:p>
          <a:p>
            <a:r>
              <a:rPr lang="en-US" sz="1800" dirty="0"/>
              <a:t>Currently, there are no licensed NHPs with postbiotic claims. However, there are 10 licensed products that include the word “postbiotic” in their brand name. </a:t>
            </a:r>
          </a:p>
          <a:p>
            <a:r>
              <a:rPr lang="en-US" sz="1800" dirty="0"/>
              <a:t>EpiCor® a dried yeast fermentate from </a:t>
            </a:r>
            <a:r>
              <a:rPr lang="en-US" sz="1800" i="1" dirty="0"/>
              <a:t>Saccharomyces cerevisiae</a:t>
            </a:r>
            <a:r>
              <a:rPr lang="en-US" sz="1800" dirty="0"/>
              <a:t> has been licensed in Canada with multiple NHP claims (immune/digestive support) but does not include postbiotic claims. </a:t>
            </a:r>
          </a:p>
          <a:p>
            <a:r>
              <a:rPr lang="en-US" sz="1800" dirty="0"/>
              <a:t>According to HC Probiotic Monograph, non-viable probiotics (e.g., heat-killed, inactivated, thermostabilized) are excluded from the monograph and the compendial application process.</a:t>
            </a:r>
          </a:p>
          <a:p>
            <a:r>
              <a:rPr lang="en-US" sz="1800" dirty="0"/>
              <a:t>For clinical trials with postbiotics, consult HC early via pre-CTA meeting to confirm product classification (i.e., NHP, food, or drug) since classification dictates submission type and evidence requirements. </a:t>
            </a:r>
          </a:p>
          <a:p>
            <a:r>
              <a:rPr lang="en-US" sz="1800" dirty="0"/>
              <a:t>Due to the lack of regulatory guidance, it is critical to ensure that the desired claims are adequately supported by appropriate endpoints. Which is why it is so valuable to seek guidance early while designing the clinical trial.</a:t>
            </a:r>
          </a:p>
          <a:p>
            <a:endParaRPr lang="en-CA" sz="1800" dirty="0"/>
          </a:p>
        </p:txBody>
      </p:sp>
      <p:sp>
        <p:nvSpPr>
          <p:cNvPr id="5" name="Title 1">
            <a:extLst>
              <a:ext uri="{FF2B5EF4-FFF2-40B4-BE49-F238E27FC236}">
                <a16:creationId xmlns:a16="http://schemas.microsoft.com/office/drawing/2014/main" id="{86811D06-743D-E154-0FC1-8BCBF6063519}"/>
              </a:ext>
            </a:extLst>
          </p:cNvPr>
          <p:cNvSpPr txBox="1">
            <a:spLocks/>
          </p:cNvSpPr>
          <p:nvPr/>
        </p:nvSpPr>
        <p:spPr>
          <a:xfrm>
            <a:off x="1877961" y="1070334"/>
            <a:ext cx="6931742" cy="1047384"/>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Roboto" panose="02000000000000000000" pitchFamily="2" charset="0"/>
                <a:ea typeface="Roboto" panose="02000000000000000000" pitchFamily="2" charset="0"/>
                <a:cs typeface="+mj-cs"/>
              </a:defRPr>
            </a:lvl1pPr>
          </a:lstStyle>
          <a:p>
            <a:r>
              <a:rPr lang="en-CA" sz="2000" dirty="0"/>
              <a:t>Key Considerations for Postbiotics Clinical Trials in Canada</a:t>
            </a:r>
          </a:p>
        </p:txBody>
      </p:sp>
    </p:spTree>
    <p:extLst>
      <p:ext uri="{BB962C8B-B14F-4D97-AF65-F5344CB8AC3E}">
        <p14:creationId xmlns:p14="http://schemas.microsoft.com/office/powerpoint/2010/main" val="2514299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2CB03-AE5A-0BBA-A088-839CDD59D966}"/>
            </a:ext>
          </a:extLst>
        </p:cNvPr>
        <p:cNvGrpSpPr/>
        <p:nvPr/>
      </p:nvGrpSpPr>
      <p:grpSpPr>
        <a:xfrm>
          <a:off x="0" y="0"/>
          <a:ext cx="0" cy="0"/>
          <a:chOff x="0" y="0"/>
          <a:chExt cx="0" cy="0"/>
        </a:xfrm>
      </p:grpSpPr>
      <p:pic>
        <p:nvPicPr>
          <p:cNvPr id="4" name="Picture 3" descr="A red and white flag&#10;&#10;Description automatically generated">
            <a:extLst>
              <a:ext uri="{FF2B5EF4-FFF2-40B4-BE49-F238E27FC236}">
                <a16:creationId xmlns:a16="http://schemas.microsoft.com/office/drawing/2014/main" id="{15464BAE-53D8-45F8-6C61-E212572478C4}"/>
              </a:ext>
            </a:extLst>
          </p:cNvPr>
          <p:cNvPicPr>
            <a:picLocks noChangeAspect="1"/>
          </p:cNvPicPr>
          <p:nvPr/>
        </p:nvPicPr>
        <p:blipFill rotWithShape="1">
          <a:blip r:embed="rId3"/>
          <a:srcRect b="32122"/>
          <a:stretch/>
        </p:blipFill>
        <p:spPr>
          <a:xfrm>
            <a:off x="0" y="0"/>
            <a:ext cx="6096000" cy="2651595"/>
          </a:xfrm>
          <a:prstGeom prst="rect">
            <a:avLst/>
          </a:prstGeom>
        </p:spPr>
      </p:pic>
      <p:sp>
        <p:nvSpPr>
          <p:cNvPr id="7" name="Title 1">
            <a:extLst>
              <a:ext uri="{FF2B5EF4-FFF2-40B4-BE49-F238E27FC236}">
                <a16:creationId xmlns:a16="http://schemas.microsoft.com/office/drawing/2014/main" id="{27344761-FD2C-9277-7A45-77944ADC0855}"/>
              </a:ext>
            </a:extLst>
          </p:cNvPr>
          <p:cNvSpPr>
            <a:spLocks noGrp="1"/>
          </p:cNvSpPr>
          <p:nvPr>
            <p:ph type="title"/>
          </p:nvPr>
        </p:nvSpPr>
        <p:spPr>
          <a:xfrm>
            <a:off x="1877961" y="1070334"/>
            <a:ext cx="6481645" cy="1047384"/>
          </a:xfrm>
        </p:spPr>
        <p:txBody>
          <a:bodyPr>
            <a:normAutofit/>
          </a:bodyPr>
          <a:lstStyle/>
          <a:p>
            <a:r>
              <a:rPr lang="en-CA" sz="2000" dirty="0"/>
              <a:t>Key Considerations for Postbiotics Clinical Trials in USA</a:t>
            </a:r>
          </a:p>
        </p:txBody>
      </p:sp>
      <p:sp>
        <p:nvSpPr>
          <p:cNvPr id="10" name="Content Placeholder 2">
            <a:extLst>
              <a:ext uri="{FF2B5EF4-FFF2-40B4-BE49-F238E27FC236}">
                <a16:creationId xmlns:a16="http://schemas.microsoft.com/office/drawing/2014/main" id="{9C7D55C4-3F82-80CA-9471-0D7FA94D3458}"/>
              </a:ext>
            </a:extLst>
          </p:cNvPr>
          <p:cNvSpPr>
            <a:spLocks noGrp="1"/>
          </p:cNvSpPr>
          <p:nvPr>
            <p:ph idx="1"/>
          </p:nvPr>
        </p:nvSpPr>
        <p:spPr>
          <a:xfrm>
            <a:off x="1676400" y="1786297"/>
            <a:ext cx="10515600" cy="4351338"/>
          </a:xfrm>
        </p:spPr>
        <p:txBody>
          <a:bodyPr>
            <a:normAutofit/>
          </a:bodyPr>
          <a:lstStyle/>
          <a:p>
            <a:r>
              <a:rPr lang="en-US" sz="1800" dirty="0"/>
              <a:t>No FDA or FTC guidance specific to postbiotics in foods or dietary supplements.</a:t>
            </a:r>
          </a:p>
          <a:p>
            <a:r>
              <a:rPr lang="en-US" sz="1800" dirty="0"/>
              <a:t>Use of the term “postbiotic” is growing: 27 labels in the voluntary Dietary Supplement Label Database; &gt;1,000 products on Amazon uses the word.</a:t>
            </a:r>
          </a:p>
          <a:p>
            <a:r>
              <a:rPr lang="en-US" sz="1800" dirty="0"/>
              <a:t>Several postbiotic NDIs submitted; some products (e.g., EpiCor®) avoid the term and focus on immune-support claims.</a:t>
            </a:r>
          </a:p>
          <a:p>
            <a:r>
              <a:rPr lang="en-US" sz="1800" dirty="0"/>
              <a:t>Structure/Function claims must be substantiated in healthy populations; data from diseased groups cannot be extrapolated.</a:t>
            </a:r>
          </a:p>
          <a:p>
            <a:r>
              <a:rPr lang="en-US" sz="1800" dirty="0"/>
              <a:t>No National Advertising Division cases referencing “postbiotic,” suggesting limited challenge history to date.</a:t>
            </a:r>
          </a:p>
          <a:p>
            <a:r>
              <a:rPr lang="en-US" sz="1800" dirty="0"/>
              <a:t>FTC expects specific, benefit-focused claims; use of “postbiotic” should be supported by evidence demonstrating a clear consumer health benefit.</a:t>
            </a:r>
            <a:endParaRPr lang="en-CA" sz="1800" dirty="0"/>
          </a:p>
        </p:txBody>
      </p:sp>
    </p:spTree>
    <p:extLst>
      <p:ext uri="{BB962C8B-B14F-4D97-AF65-F5344CB8AC3E}">
        <p14:creationId xmlns:p14="http://schemas.microsoft.com/office/powerpoint/2010/main" val="3635554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A83B1-766F-4175-7003-64DB7680E07A}"/>
              </a:ext>
            </a:extLst>
          </p:cNvPr>
          <p:cNvSpPr>
            <a:spLocks noGrp="1"/>
          </p:cNvSpPr>
          <p:nvPr>
            <p:ph type="title"/>
          </p:nvPr>
        </p:nvSpPr>
        <p:spPr/>
        <p:txBody>
          <a:bodyPr/>
          <a:lstStyle/>
          <a:p>
            <a:r>
              <a:rPr lang="en-CA" dirty="0">
                <a:solidFill>
                  <a:srgbClr val="663795"/>
                </a:solidFill>
              </a:rPr>
              <a:t>Take Aways</a:t>
            </a:r>
          </a:p>
        </p:txBody>
      </p:sp>
      <p:sp>
        <p:nvSpPr>
          <p:cNvPr id="3" name="Content Placeholder 2">
            <a:extLst>
              <a:ext uri="{FF2B5EF4-FFF2-40B4-BE49-F238E27FC236}">
                <a16:creationId xmlns:a16="http://schemas.microsoft.com/office/drawing/2014/main" id="{749F6B64-DACB-BF08-4DE4-53DAC21BC60E}"/>
              </a:ext>
            </a:extLst>
          </p:cNvPr>
          <p:cNvSpPr>
            <a:spLocks noGrp="1"/>
          </p:cNvSpPr>
          <p:nvPr>
            <p:ph idx="1"/>
          </p:nvPr>
        </p:nvSpPr>
        <p:spPr/>
        <p:txBody>
          <a:bodyPr/>
          <a:lstStyle/>
          <a:p>
            <a:r>
              <a:rPr lang="en-US" dirty="0"/>
              <a:t>The potential of postbiotics is significant</a:t>
            </a:r>
            <a:endParaRPr lang="en-CA" dirty="0"/>
          </a:p>
          <a:p>
            <a:r>
              <a:rPr lang="en-US" dirty="0"/>
              <a:t>Early clinical data showing promising effects</a:t>
            </a:r>
            <a:endParaRPr lang="en-CA" dirty="0"/>
          </a:p>
          <a:p>
            <a:pPr marL="0" indent="0">
              <a:buNone/>
            </a:pPr>
            <a:endParaRPr lang="en-CA" dirty="0"/>
          </a:p>
          <a:p>
            <a:pPr marL="0" indent="0">
              <a:buNone/>
            </a:pPr>
            <a:r>
              <a:rPr lang="en-CA" dirty="0"/>
              <a:t>However,</a:t>
            </a:r>
          </a:p>
          <a:p>
            <a:r>
              <a:rPr lang="en-US" dirty="0"/>
              <a:t>The field is still emerging, and our understanding continues to evolve</a:t>
            </a:r>
            <a:endParaRPr lang="en-CA" dirty="0"/>
          </a:p>
          <a:p>
            <a:r>
              <a:rPr lang="en-US" dirty="0"/>
              <a:t>Robust, well-designed human clinical trials are still needed to fully validate efficacy and mechanisms</a:t>
            </a:r>
            <a:endParaRPr lang="en-CA" dirty="0"/>
          </a:p>
        </p:txBody>
      </p:sp>
    </p:spTree>
    <p:extLst>
      <p:ext uri="{BB962C8B-B14F-4D97-AF65-F5344CB8AC3E}">
        <p14:creationId xmlns:p14="http://schemas.microsoft.com/office/powerpoint/2010/main" val="1469300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DC29-18C5-4E5E-2AFD-B03967E678ED}"/>
              </a:ext>
            </a:extLst>
          </p:cNvPr>
          <p:cNvSpPr>
            <a:spLocks noGrp="1"/>
          </p:cNvSpPr>
          <p:nvPr>
            <p:ph type="ctrTitle"/>
          </p:nvPr>
        </p:nvSpPr>
        <p:spPr>
          <a:xfrm>
            <a:off x="5992522" y="1753171"/>
            <a:ext cx="6279931" cy="2387600"/>
          </a:xfrm>
        </p:spPr>
        <p:txBody>
          <a:bodyPr/>
          <a:lstStyle/>
          <a:p>
            <a:endParaRPr lang="en-CA" dirty="0"/>
          </a:p>
        </p:txBody>
      </p:sp>
      <p:pic>
        <p:nvPicPr>
          <p:cNvPr id="6" name="Picture Placeholder 5" descr="A spoon with pills and a mortar&#10;&#10;Description automatically generated">
            <a:extLst>
              <a:ext uri="{FF2B5EF4-FFF2-40B4-BE49-F238E27FC236}">
                <a16:creationId xmlns:a16="http://schemas.microsoft.com/office/drawing/2014/main" id="{8FA3AF8C-71F8-2C90-938C-3E7D4870E4F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263" r="15263"/>
          <a:stretch>
            <a:fillRect/>
          </a:stretch>
        </p:blipFill>
        <p:spPr/>
      </p:pic>
      <p:pic>
        <p:nvPicPr>
          <p:cNvPr id="4" name="Picture 3" descr="A white arrow in a purple circle&#10;&#10;Description automatically generated">
            <a:hlinkClick r:id="rId3"/>
            <a:extLst>
              <a:ext uri="{FF2B5EF4-FFF2-40B4-BE49-F238E27FC236}">
                <a16:creationId xmlns:a16="http://schemas.microsoft.com/office/drawing/2014/main" id="{0097B49D-DE5A-938E-4923-A12BBE4BD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2003" y="210927"/>
            <a:ext cx="518127" cy="500592"/>
          </a:xfrm>
          <a:prstGeom prst="rect">
            <a:avLst/>
          </a:prstGeom>
        </p:spPr>
      </p:pic>
      <p:pic>
        <p:nvPicPr>
          <p:cNvPr id="5" name="Picture 4" descr="A purple circle with white letters on it&#10;&#10;Description automatically generated">
            <a:hlinkClick r:id="rId5"/>
            <a:extLst>
              <a:ext uri="{FF2B5EF4-FFF2-40B4-BE49-F238E27FC236}">
                <a16:creationId xmlns:a16="http://schemas.microsoft.com/office/drawing/2014/main" id="{2B17BA35-55B6-C5A8-779F-E6DCDA70E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6697" y="207681"/>
            <a:ext cx="518127" cy="500592"/>
          </a:xfrm>
          <a:prstGeom prst="rect">
            <a:avLst/>
          </a:prstGeom>
        </p:spPr>
      </p:pic>
      <p:pic>
        <p:nvPicPr>
          <p:cNvPr id="7" name="Picture 6" descr="A purple circle with white x in it&#10;&#10;Description automatically generated">
            <a:hlinkClick r:id="rId7"/>
            <a:extLst>
              <a:ext uri="{FF2B5EF4-FFF2-40B4-BE49-F238E27FC236}">
                <a16:creationId xmlns:a16="http://schemas.microsoft.com/office/drawing/2014/main" id="{68B33D04-3AAD-C4C8-6F5D-7D3A9ECFBC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9048" y="165641"/>
            <a:ext cx="500592" cy="500592"/>
          </a:xfrm>
          <a:prstGeom prst="rect">
            <a:avLst/>
          </a:prstGeom>
        </p:spPr>
      </p:pic>
      <p:sp>
        <p:nvSpPr>
          <p:cNvPr id="8" name="Subtitle 2">
            <a:extLst>
              <a:ext uri="{FF2B5EF4-FFF2-40B4-BE49-F238E27FC236}">
                <a16:creationId xmlns:a16="http://schemas.microsoft.com/office/drawing/2014/main" id="{E8E4C73D-B2A8-EFAA-3987-08CDFD73EF3C}"/>
              </a:ext>
            </a:extLst>
          </p:cNvPr>
          <p:cNvSpPr>
            <a:spLocks noGrp="1"/>
          </p:cNvSpPr>
          <p:nvPr>
            <p:ph type="subTitle" idx="1"/>
          </p:nvPr>
        </p:nvSpPr>
        <p:spPr>
          <a:xfrm>
            <a:off x="5992813" y="4493802"/>
            <a:ext cx="5707062" cy="1219200"/>
          </a:xfrm>
        </p:spPr>
        <p:txBody>
          <a:bodyPr>
            <a:noAutofit/>
          </a:bodyPr>
          <a:lstStyle/>
          <a:p>
            <a:r>
              <a:rPr lang="en-US" sz="2200" dirty="0"/>
              <a:t>For more information, please contact:</a:t>
            </a:r>
            <a:endParaRPr lang="en-US" sz="2200" b="1" dirty="0"/>
          </a:p>
          <a:p>
            <a:r>
              <a:rPr lang="en-US" sz="2200" b="1" dirty="0"/>
              <a:t>Stephanie-Anne Girard, PhD  </a:t>
            </a:r>
          </a:p>
          <a:p>
            <a:r>
              <a:rPr lang="en-US" sz="2200" dirty="0"/>
              <a:t>Director, Scientific Affairs</a:t>
            </a:r>
          </a:p>
          <a:p>
            <a:r>
              <a:rPr lang="en-US" sz="2200" dirty="0">
                <a:hlinkClick r:id="rId9"/>
              </a:rPr>
              <a:t>sgirard@nutrasource.ca</a:t>
            </a:r>
            <a:endParaRPr lang="en-US" sz="2200" dirty="0"/>
          </a:p>
        </p:txBody>
      </p:sp>
    </p:spTree>
    <p:extLst>
      <p:ext uri="{BB962C8B-B14F-4D97-AF65-F5344CB8AC3E}">
        <p14:creationId xmlns:p14="http://schemas.microsoft.com/office/powerpoint/2010/main" val="3800981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3798B-D26D-2F5F-F4D1-4AC75F93D0C2}"/>
              </a:ext>
            </a:extLst>
          </p:cNvPr>
          <p:cNvSpPr>
            <a:spLocks noGrp="1"/>
          </p:cNvSpPr>
          <p:nvPr>
            <p:ph type="title"/>
          </p:nvPr>
        </p:nvSpPr>
        <p:spPr/>
        <p:txBody>
          <a:bodyPr/>
          <a:lstStyle/>
          <a:p>
            <a:r>
              <a:rPr lang="en-US" dirty="0"/>
              <a:t>Trial design implications</a:t>
            </a:r>
            <a:endParaRPr lang="en-CA" dirty="0"/>
          </a:p>
        </p:txBody>
      </p:sp>
      <p:sp>
        <p:nvSpPr>
          <p:cNvPr id="3" name="Content Placeholder 2">
            <a:extLst>
              <a:ext uri="{FF2B5EF4-FFF2-40B4-BE49-F238E27FC236}">
                <a16:creationId xmlns:a16="http://schemas.microsoft.com/office/drawing/2014/main" id="{EF78D2BB-D93B-44F6-5237-D0AC06B60998}"/>
              </a:ext>
            </a:extLst>
          </p:cNvPr>
          <p:cNvSpPr>
            <a:spLocks noGrp="1"/>
          </p:cNvSpPr>
          <p:nvPr>
            <p:ph idx="1"/>
          </p:nvPr>
        </p:nvSpPr>
        <p:spPr/>
        <p:txBody>
          <a:bodyPr/>
          <a:lstStyle/>
          <a:p>
            <a:r>
              <a:rPr lang="en-CA" dirty="0"/>
              <a:t>For your CRO/site, postbiotic trials have clear design advantages:</a:t>
            </a:r>
          </a:p>
          <a:p>
            <a:pPr lvl="0"/>
            <a:r>
              <a:rPr lang="en-CA" b="1" dirty="0"/>
              <a:t>Shorter duration studies</a:t>
            </a:r>
            <a:r>
              <a:rPr lang="en-CA" dirty="0"/>
              <a:t> (often 4–8 weeks) due to rapid measurable outcomes.</a:t>
            </a:r>
          </a:p>
          <a:p>
            <a:pPr lvl="0"/>
            <a:r>
              <a:rPr lang="en-CA" b="1" dirty="0"/>
              <a:t>Broader inclusion criteria</a:t>
            </a:r>
            <a:r>
              <a:rPr lang="en-CA" dirty="0"/>
              <a:t>, including immunocompromised or pediatric groups.</a:t>
            </a:r>
          </a:p>
          <a:p>
            <a:pPr lvl="0"/>
            <a:r>
              <a:rPr lang="en-CA" b="1" dirty="0"/>
              <a:t>Endpoints</a:t>
            </a:r>
            <a:r>
              <a:rPr lang="en-CA" dirty="0"/>
              <a:t> easily linked to mechanism: cytokine profiles, HRV, cortisol, sleep indices, skin hydration/barrier function, SCFA panels, or intestinal permeability markers.</a:t>
            </a:r>
          </a:p>
          <a:p>
            <a:endParaRPr lang="en-CA" dirty="0"/>
          </a:p>
        </p:txBody>
      </p:sp>
    </p:spTree>
    <p:extLst>
      <p:ext uri="{BB962C8B-B14F-4D97-AF65-F5344CB8AC3E}">
        <p14:creationId xmlns:p14="http://schemas.microsoft.com/office/powerpoint/2010/main" val="776118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8454-E5F8-9A62-1126-B85F0AC4EFCC}"/>
              </a:ext>
            </a:extLst>
          </p:cNvPr>
          <p:cNvSpPr>
            <a:spLocks noGrp="1"/>
          </p:cNvSpPr>
          <p:nvPr>
            <p:ph type="title"/>
          </p:nvPr>
        </p:nvSpPr>
        <p:spPr/>
        <p:txBody>
          <a:bodyPr/>
          <a:lstStyle/>
          <a:p>
            <a:r>
              <a:rPr lang="en-US" dirty="0"/>
              <a:t>Agenda</a:t>
            </a:r>
            <a:endParaRPr lang="en-CA" dirty="0"/>
          </a:p>
        </p:txBody>
      </p:sp>
      <p:sp>
        <p:nvSpPr>
          <p:cNvPr id="3" name="Content Placeholder 2">
            <a:extLst>
              <a:ext uri="{FF2B5EF4-FFF2-40B4-BE49-F238E27FC236}">
                <a16:creationId xmlns:a16="http://schemas.microsoft.com/office/drawing/2014/main" id="{D74C7458-E560-66D4-DF2A-0785033C85E7}"/>
              </a:ext>
            </a:extLst>
          </p:cNvPr>
          <p:cNvSpPr>
            <a:spLocks noGrp="1"/>
          </p:cNvSpPr>
          <p:nvPr>
            <p:ph idx="1"/>
          </p:nvPr>
        </p:nvSpPr>
        <p:spPr>
          <a:xfrm>
            <a:off x="995432" y="1465007"/>
            <a:ext cx="8010916" cy="5102942"/>
          </a:xfrm>
        </p:spPr>
        <p:txBody>
          <a:bodyPr>
            <a:normAutofit lnSpcReduction="10000"/>
          </a:bodyPr>
          <a:lstStyle/>
          <a:p>
            <a:pPr marL="0" indent="0">
              <a:buNone/>
            </a:pPr>
            <a:r>
              <a:rPr lang="en-US" spc="-185" dirty="0">
                <a:solidFill>
                  <a:srgbClr val="663795"/>
                </a:solidFill>
                <a:latin typeface="Roboto"/>
                <a:ea typeface="Roboto"/>
                <a:cs typeface="Roboto"/>
              </a:rPr>
              <a:t>What are postbiotics?</a:t>
            </a:r>
          </a:p>
          <a:p>
            <a:r>
              <a:rPr lang="en-US" sz="2000" dirty="0"/>
              <a:t>Definition</a:t>
            </a:r>
          </a:p>
          <a:p>
            <a:r>
              <a:rPr lang="en-US" sz="2000" dirty="0"/>
              <a:t>Mechanism of action</a:t>
            </a:r>
            <a:endParaRPr lang="en-US" sz="800" dirty="0"/>
          </a:p>
          <a:p>
            <a:pPr marL="0" indent="0">
              <a:lnSpc>
                <a:spcPct val="100000"/>
              </a:lnSpc>
              <a:buNone/>
            </a:pPr>
            <a:r>
              <a:rPr lang="en-US" spc="-185" dirty="0">
                <a:solidFill>
                  <a:srgbClr val="663795"/>
                </a:solidFill>
                <a:latin typeface="Roboto"/>
                <a:ea typeface="Roboto"/>
                <a:cs typeface="Roboto"/>
              </a:rPr>
              <a:t>Clinical Evidence</a:t>
            </a:r>
          </a:p>
          <a:p>
            <a:r>
              <a:rPr lang="en-US" sz="2000" dirty="0"/>
              <a:t>Gastrointestinal Health</a:t>
            </a:r>
          </a:p>
          <a:p>
            <a:r>
              <a:rPr lang="en-US" sz="2000" dirty="0"/>
              <a:t>Metabolic Health</a:t>
            </a:r>
          </a:p>
          <a:p>
            <a:r>
              <a:rPr lang="en-US" sz="2000" dirty="0"/>
              <a:t>Exercise Performance &amp; Recovery</a:t>
            </a:r>
          </a:p>
          <a:p>
            <a:r>
              <a:rPr lang="en-US" sz="2000" dirty="0"/>
              <a:t>Skin Health</a:t>
            </a:r>
            <a:endParaRPr lang="en-US" sz="800" dirty="0"/>
          </a:p>
          <a:p>
            <a:pPr marL="0" indent="0">
              <a:lnSpc>
                <a:spcPct val="110000"/>
              </a:lnSpc>
              <a:buNone/>
            </a:pPr>
            <a:r>
              <a:rPr lang="en-CA" spc="-185" dirty="0">
                <a:solidFill>
                  <a:srgbClr val="663795"/>
                </a:solidFill>
                <a:latin typeface="Roboto"/>
                <a:ea typeface="Roboto"/>
                <a:cs typeface="Roboto"/>
              </a:rPr>
              <a:t>Pre- vs Pro- vs Post-biotics</a:t>
            </a:r>
          </a:p>
          <a:p>
            <a:r>
              <a:rPr lang="en-CA" sz="2000" dirty="0"/>
              <a:t>Characteristics</a:t>
            </a:r>
          </a:p>
          <a:p>
            <a:r>
              <a:rPr lang="en-CA" sz="2000" dirty="0"/>
              <a:t>Clinical Trial Advantages/Disadvantages</a:t>
            </a:r>
            <a:endParaRPr lang="en-CA" sz="800" dirty="0"/>
          </a:p>
          <a:p>
            <a:pPr marL="0" indent="0">
              <a:lnSpc>
                <a:spcPct val="110000"/>
              </a:lnSpc>
              <a:buNone/>
            </a:pPr>
            <a:r>
              <a:rPr lang="en-CA" spc="-185" dirty="0">
                <a:solidFill>
                  <a:srgbClr val="663795"/>
                </a:solidFill>
                <a:latin typeface="Roboto"/>
                <a:ea typeface="Roboto"/>
                <a:cs typeface="Roboto"/>
              </a:rPr>
              <a:t>Ongoing Clinical Trials</a:t>
            </a:r>
          </a:p>
        </p:txBody>
      </p:sp>
    </p:spTree>
    <p:extLst>
      <p:ext uri="{BB962C8B-B14F-4D97-AF65-F5344CB8AC3E}">
        <p14:creationId xmlns:p14="http://schemas.microsoft.com/office/powerpoint/2010/main" val="1931866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222A-9303-291F-6422-D78FBFBF19E0}"/>
              </a:ext>
            </a:extLst>
          </p:cNvPr>
          <p:cNvSpPr>
            <a:spLocks noGrp="1"/>
          </p:cNvSpPr>
          <p:nvPr>
            <p:ph type="title"/>
          </p:nvPr>
        </p:nvSpPr>
        <p:spPr/>
        <p:txBody>
          <a:bodyPr/>
          <a:lstStyle/>
          <a:p>
            <a:r>
              <a:rPr lang="en-US" dirty="0"/>
              <a:t>Immunomodulation and Inflammation</a:t>
            </a:r>
            <a:endParaRPr lang="en-CA" dirty="0"/>
          </a:p>
        </p:txBody>
      </p:sp>
      <p:sp>
        <p:nvSpPr>
          <p:cNvPr id="3" name="Content Placeholder 2">
            <a:extLst>
              <a:ext uri="{FF2B5EF4-FFF2-40B4-BE49-F238E27FC236}">
                <a16:creationId xmlns:a16="http://schemas.microsoft.com/office/drawing/2014/main" id="{D9713D2B-1715-3D69-28C2-DABEC43B0FAB}"/>
              </a:ext>
            </a:extLst>
          </p:cNvPr>
          <p:cNvSpPr>
            <a:spLocks noGrp="1"/>
          </p:cNvSpPr>
          <p:nvPr>
            <p:ph idx="1"/>
          </p:nvPr>
        </p:nvSpPr>
        <p:spPr/>
        <p:txBody>
          <a:bodyPr>
            <a:normAutofit fontScale="92500" lnSpcReduction="20000"/>
          </a:bodyPr>
          <a:lstStyle/>
          <a:p>
            <a:r>
              <a:rPr lang="en-CA" b="1" dirty="0"/>
              <a:t>Why Postbiotics Excel</a:t>
            </a:r>
            <a:endParaRPr lang="en-CA" dirty="0"/>
          </a:p>
          <a:p>
            <a:pPr lvl="0"/>
            <a:r>
              <a:rPr lang="en-CA" b="1" dirty="0"/>
              <a:t>Defined composition:</a:t>
            </a:r>
            <a:r>
              <a:rPr lang="en-CA" dirty="0"/>
              <a:t> Postbiotics deliver specific, measurable immunomodulatory molecules (e.g., SCFAs, peptidoglycans, EPS, cell wall fractions, lipoteichoic acid), avoiding the variability of live strain colonization.</a:t>
            </a:r>
          </a:p>
          <a:p>
            <a:pPr lvl="0"/>
            <a:r>
              <a:rPr lang="en-CA" b="1" dirty="0"/>
              <a:t>Regulatory advantage:</a:t>
            </a:r>
            <a:r>
              <a:rPr lang="en-CA" dirty="0"/>
              <a:t> Because they are non-viable, they sidestep many safety concerns linked to live organisms (e.g., in immunocompromised participants, children, elderly).</a:t>
            </a:r>
          </a:p>
          <a:p>
            <a:pPr lvl="0"/>
            <a:r>
              <a:rPr lang="en-CA" b="1" dirty="0"/>
              <a:t>Clinical edge:</a:t>
            </a:r>
            <a:r>
              <a:rPr lang="en-CA" dirty="0"/>
              <a:t> More consistent dose–response, easier placebo control, and measurable mechanism (cytokines, CRP, IL-6, TNF-α, etc.).</a:t>
            </a:r>
          </a:p>
          <a:p>
            <a:r>
              <a:rPr lang="en-CA" b="1" dirty="0"/>
              <a:t>Clinical niches:</a:t>
            </a:r>
            <a:endParaRPr lang="en-CA" dirty="0"/>
          </a:p>
          <a:p>
            <a:pPr lvl="0"/>
            <a:r>
              <a:rPr lang="en-CA" b="1" dirty="0"/>
              <a:t>Atopic dermatitis, allergic rhinitis, mild autoimmune modulation</a:t>
            </a:r>
            <a:endParaRPr lang="en-CA" dirty="0"/>
          </a:p>
          <a:p>
            <a:pPr lvl="0"/>
            <a:r>
              <a:rPr lang="en-CA" b="1" dirty="0"/>
              <a:t>Post-viral or vaccine response support</a:t>
            </a:r>
            <a:r>
              <a:rPr lang="en-CA" dirty="0"/>
              <a:t> (e.g., immune readiness, mucosal IgA)</a:t>
            </a:r>
          </a:p>
          <a:p>
            <a:r>
              <a:rPr lang="en-CA" b="1" dirty="0"/>
              <a:t>IBD/IBS flare prevention</a:t>
            </a:r>
            <a:r>
              <a:rPr lang="en-CA" dirty="0"/>
              <a:t> (less risk of exacerbation than live probiotics)</a:t>
            </a:r>
          </a:p>
        </p:txBody>
      </p:sp>
    </p:spTree>
    <p:extLst>
      <p:ext uri="{BB962C8B-B14F-4D97-AF65-F5344CB8AC3E}">
        <p14:creationId xmlns:p14="http://schemas.microsoft.com/office/powerpoint/2010/main" val="1986441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DABDE-61A3-1DCF-DB3A-4428D5065B7E}"/>
              </a:ext>
            </a:extLst>
          </p:cNvPr>
          <p:cNvSpPr>
            <a:spLocks noGrp="1"/>
          </p:cNvSpPr>
          <p:nvPr>
            <p:ph type="title"/>
          </p:nvPr>
        </p:nvSpPr>
        <p:spPr/>
        <p:txBody>
          <a:bodyPr/>
          <a:lstStyle/>
          <a:p>
            <a:r>
              <a:rPr lang="en-CA" dirty="0"/>
              <a:t>Examples </a:t>
            </a:r>
          </a:p>
        </p:txBody>
      </p:sp>
      <p:sp>
        <p:nvSpPr>
          <p:cNvPr id="3" name="Content Placeholder 2">
            <a:extLst>
              <a:ext uri="{FF2B5EF4-FFF2-40B4-BE49-F238E27FC236}">
                <a16:creationId xmlns:a16="http://schemas.microsoft.com/office/drawing/2014/main" id="{A78209FB-6A40-B4F6-AF25-4BF1DFE98DF6}"/>
              </a:ext>
            </a:extLst>
          </p:cNvPr>
          <p:cNvSpPr>
            <a:spLocks noGrp="1"/>
          </p:cNvSpPr>
          <p:nvPr>
            <p:ph idx="1"/>
          </p:nvPr>
        </p:nvSpPr>
        <p:spPr/>
        <p:txBody>
          <a:bodyPr>
            <a:normAutofit/>
          </a:bodyPr>
          <a:lstStyle/>
          <a:p>
            <a:r>
              <a:rPr lang="en-CA" dirty="0"/>
              <a:t>Sawada et al 2016</a:t>
            </a:r>
          </a:p>
          <a:p>
            <a:pPr lvl="1"/>
            <a:r>
              <a:rPr lang="en-CA" dirty="0"/>
              <a:t>Tendency toward constipation or frequent bowel movements (otherwise healthy)</a:t>
            </a:r>
          </a:p>
          <a:p>
            <a:pPr lvl="1"/>
            <a:r>
              <a:rPr lang="en-CA" dirty="0"/>
              <a:t>DB placebo controlled – ingestion of heat-inactivated strain fermented milk-based beverage or acidified milk-based placebo for </a:t>
            </a:r>
            <a:r>
              <a:rPr lang="en-CA" b="1" dirty="0"/>
              <a:t>3 weeks </a:t>
            </a:r>
            <a:r>
              <a:rPr lang="en-CA" dirty="0"/>
              <a:t>with 2-week follow-up</a:t>
            </a:r>
          </a:p>
          <a:p>
            <a:pPr lvl="1"/>
            <a:r>
              <a:rPr lang="en-CA" dirty="0"/>
              <a:t>Stool characteristics improved, SCFA concentration sig increased</a:t>
            </a:r>
          </a:p>
          <a:p>
            <a:r>
              <a:rPr lang="en-CA" dirty="0"/>
              <a:t>Henn et al 2020</a:t>
            </a:r>
          </a:p>
          <a:p>
            <a:pPr lvl="1"/>
            <a:r>
              <a:rPr lang="en-CA" dirty="0"/>
              <a:t>Phase 1b DB of an oral formulation of Firmicutes spores in UC, weekly and daily for </a:t>
            </a:r>
            <a:r>
              <a:rPr lang="en-CA" b="1" dirty="0"/>
              <a:t>8 weeks</a:t>
            </a:r>
            <a:r>
              <a:rPr lang="en-CA" dirty="0"/>
              <a:t>, 4-week follow-up</a:t>
            </a:r>
          </a:p>
          <a:p>
            <a:pPr lvl="1"/>
            <a:r>
              <a:rPr lang="en-CA" dirty="0"/>
              <a:t>Safe and tolerated, Vancomycin pretreatment more effective for remission induction</a:t>
            </a:r>
          </a:p>
          <a:p>
            <a:pPr lvl="1"/>
            <a:endParaRPr lang="en-CA" dirty="0"/>
          </a:p>
        </p:txBody>
      </p:sp>
    </p:spTree>
    <p:extLst>
      <p:ext uri="{BB962C8B-B14F-4D97-AF65-F5344CB8AC3E}">
        <p14:creationId xmlns:p14="http://schemas.microsoft.com/office/powerpoint/2010/main" val="979270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5752-F9EE-DB48-42D0-1D79876A6FAA}"/>
              </a:ext>
            </a:extLst>
          </p:cNvPr>
          <p:cNvSpPr>
            <a:spLocks noGrp="1"/>
          </p:cNvSpPr>
          <p:nvPr>
            <p:ph type="title"/>
          </p:nvPr>
        </p:nvSpPr>
        <p:spPr/>
        <p:txBody>
          <a:bodyPr/>
          <a:lstStyle/>
          <a:p>
            <a:r>
              <a:rPr lang="en-US" dirty="0"/>
              <a:t>Gut barrier and intestinal permeability</a:t>
            </a:r>
            <a:endParaRPr lang="en-CA" dirty="0"/>
          </a:p>
        </p:txBody>
      </p:sp>
      <p:sp>
        <p:nvSpPr>
          <p:cNvPr id="3" name="Content Placeholder 2">
            <a:extLst>
              <a:ext uri="{FF2B5EF4-FFF2-40B4-BE49-F238E27FC236}">
                <a16:creationId xmlns:a16="http://schemas.microsoft.com/office/drawing/2014/main" id="{FDBCFD39-9CFA-4FDD-9B4D-D274C0CEF74B}"/>
              </a:ext>
            </a:extLst>
          </p:cNvPr>
          <p:cNvSpPr>
            <a:spLocks noGrp="1"/>
          </p:cNvSpPr>
          <p:nvPr>
            <p:ph idx="1"/>
          </p:nvPr>
        </p:nvSpPr>
        <p:spPr/>
        <p:txBody>
          <a:bodyPr>
            <a:normAutofit fontScale="92500" lnSpcReduction="10000"/>
          </a:bodyPr>
          <a:lstStyle/>
          <a:p>
            <a:r>
              <a:rPr lang="en-CA" b="1" dirty="0"/>
              <a:t>Why Postbiotics Excel</a:t>
            </a:r>
            <a:endParaRPr lang="en-CA" dirty="0"/>
          </a:p>
          <a:p>
            <a:pPr lvl="0"/>
            <a:r>
              <a:rPr lang="en-CA" b="1" dirty="0"/>
              <a:t>Direct epithelial signaling:</a:t>
            </a:r>
            <a:r>
              <a:rPr lang="en-CA" dirty="0"/>
              <a:t> Many postbiotics (e.g., heat-killed </a:t>
            </a:r>
            <a:r>
              <a:rPr lang="en-CA" i="1" dirty="0"/>
              <a:t>L. plantarum</a:t>
            </a:r>
            <a:r>
              <a:rPr lang="en-CA" dirty="0"/>
              <a:t>, </a:t>
            </a:r>
            <a:r>
              <a:rPr lang="en-CA" i="1" dirty="0"/>
              <a:t>B. breve</a:t>
            </a:r>
            <a:r>
              <a:rPr lang="en-CA" dirty="0"/>
              <a:t> fractions) upregulate tight-junction proteins (ZO-1, occludin) directly.</a:t>
            </a:r>
          </a:p>
          <a:p>
            <a:pPr lvl="0"/>
            <a:r>
              <a:rPr lang="en-CA" b="1" dirty="0"/>
              <a:t>Controlled composition:</a:t>
            </a:r>
            <a:r>
              <a:rPr lang="en-CA" dirty="0"/>
              <a:t> Unlike probiotics, which depend on host colonization, postbiotics can target enterocytes reproducibly.</a:t>
            </a:r>
          </a:p>
          <a:p>
            <a:pPr lvl="0"/>
            <a:r>
              <a:rPr lang="en-CA" b="1" dirty="0"/>
              <a:t>Complementary to pre/probiotics:</a:t>
            </a:r>
            <a:r>
              <a:rPr lang="en-CA" dirty="0"/>
              <a:t> Ideal for short-term or adjunctive interventions where live strains might not survive gastric transit.</a:t>
            </a:r>
          </a:p>
          <a:p>
            <a:r>
              <a:rPr lang="en-CA" b="1" dirty="0"/>
              <a:t>Clinical niches:</a:t>
            </a:r>
            <a:endParaRPr lang="en-CA" dirty="0"/>
          </a:p>
          <a:p>
            <a:pPr lvl="0"/>
            <a:r>
              <a:rPr lang="en-CA" b="1" dirty="0"/>
              <a:t>“Leaky gut”/intestinal permeability studies</a:t>
            </a:r>
            <a:r>
              <a:rPr lang="en-CA" dirty="0"/>
              <a:t> using lactulose:mannitol or LBP/FABP2 biomarkers</a:t>
            </a:r>
          </a:p>
          <a:p>
            <a:pPr lvl="0"/>
            <a:r>
              <a:rPr lang="en-CA" b="1" dirty="0"/>
              <a:t>Metabolic endotoxemia</a:t>
            </a:r>
            <a:r>
              <a:rPr lang="en-CA" dirty="0"/>
              <a:t> and </a:t>
            </a:r>
            <a:r>
              <a:rPr lang="en-CA" b="1" dirty="0"/>
              <a:t>low-grade inflammation</a:t>
            </a:r>
            <a:r>
              <a:rPr lang="en-CA" dirty="0"/>
              <a:t> in overweight populations</a:t>
            </a:r>
          </a:p>
          <a:p>
            <a:pPr lvl="0"/>
            <a:r>
              <a:rPr lang="en-CA" b="1" dirty="0"/>
              <a:t>Adjunct to NSAID or antibiotic recovery</a:t>
            </a:r>
            <a:endParaRPr lang="en-CA" dirty="0"/>
          </a:p>
          <a:p>
            <a:endParaRPr lang="en-CA" dirty="0"/>
          </a:p>
        </p:txBody>
      </p:sp>
    </p:spTree>
    <p:extLst>
      <p:ext uri="{BB962C8B-B14F-4D97-AF65-F5344CB8AC3E}">
        <p14:creationId xmlns:p14="http://schemas.microsoft.com/office/powerpoint/2010/main" val="4027050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41BC2-281D-0845-65CA-EF16C482DAD4}"/>
              </a:ext>
            </a:extLst>
          </p:cNvPr>
          <p:cNvSpPr>
            <a:spLocks noGrp="1"/>
          </p:cNvSpPr>
          <p:nvPr>
            <p:ph type="title"/>
          </p:nvPr>
        </p:nvSpPr>
        <p:spPr/>
        <p:txBody>
          <a:bodyPr/>
          <a:lstStyle/>
          <a:p>
            <a:r>
              <a:rPr lang="en-US" dirty="0"/>
              <a:t>Metabolic health and GLP-1 linked studies</a:t>
            </a:r>
            <a:endParaRPr lang="en-CA" dirty="0"/>
          </a:p>
        </p:txBody>
      </p:sp>
      <p:sp>
        <p:nvSpPr>
          <p:cNvPr id="3" name="Content Placeholder 2">
            <a:extLst>
              <a:ext uri="{FF2B5EF4-FFF2-40B4-BE49-F238E27FC236}">
                <a16:creationId xmlns:a16="http://schemas.microsoft.com/office/drawing/2014/main" id="{A3CF7C1A-5E41-3D95-C67E-F62177895130}"/>
              </a:ext>
            </a:extLst>
          </p:cNvPr>
          <p:cNvSpPr>
            <a:spLocks noGrp="1"/>
          </p:cNvSpPr>
          <p:nvPr>
            <p:ph idx="1"/>
          </p:nvPr>
        </p:nvSpPr>
        <p:spPr/>
        <p:txBody>
          <a:bodyPr/>
          <a:lstStyle/>
          <a:p>
            <a:r>
              <a:rPr lang="en-CA" b="1" dirty="0"/>
              <a:t>Why Postbiotics Excel</a:t>
            </a:r>
            <a:endParaRPr lang="en-CA" dirty="0"/>
          </a:p>
          <a:p>
            <a:pPr lvl="0"/>
            <a:r>
              <a:rPr lang="en-CA" dirty="0"/>
              <a:t>Certain </a:t>
            </a:r>
            <a:r>
              <a:rPr lang="en-CA" b="1" dirty="0"/>
              <a:t>bacterial metabolites</a:t>
            </a:r>
            <a:r>
              <a:rPr lang="en-CA" dirty="0"/>
              <a:t> (e.g., SCFAs, propionate, acetate) influence </a:t>
            </a:r>
            <a:r>
              <a:rPr lang="en-CA" b="1" dirty="0"/>
              <a:t>GLP-1 secretion</a:t>
            </a:r>
            <a:r>
              <a:rPr lang="en-CA" dirty="0"/>
              <a:t>, </a:t>
            </a:r>
            <a:r>
              <a:rPr lang="en-CA" b="1" dirty="0"/>
              <a:t>insulin sensitivity</a:t>
            </a:r>
            <a:r>
              <a:rPr lang="en-CA" dirty="0"/>
              <a:t>, and </a:t>
            </a:r>
            <a:r>
              <a:rPr lang="en-CA" b="1" dirty="0"/>
              <a:t>appetite signaling</a:t>
            </a:r>
            <a:r>
              <a:rPr lang="en-CA" dirty="0"/>
              <a:t> directly.</a:t>
            </a:r>
          </a:p>
          <a:p>
            <a:pPr lvl="0"/>
            <a:r>
              <a:rPr lang="en-CA" dirty="0"/>
              <a:t>They avoid the variability of microbiome colonization and allow precise pharmacodynamic correlations.</a:t>
            </a:r>
          </a:p>
          <a:p>
            <a:r>
              <a:rPr lang="en-CA" b="1" dirty="0"/>
              <a:t>Clinical niches:</a:t>
            </a:r>
            <a:endParaRPr lang="en-CA" dirty="0"/>
          </a:p>
          <a:p>
            <a:pPr lvl="0"/>
            <a:r>
              <a:rPr lang="en-CA" b="1" dirty="0"/>
              <a:t>Early metabolic dysfunction / pre-diabetes</a:t>
            </a:r>
            <a:endParaRPr lang="en-CA" dirty="0"/>
          </a:p>
          <a:p>
            <a:pPr lvl="0"/>
            <a:r>
              <a:rPr lang="en-CA" b="1" dirty="0"/>
              <a:t>Weight management programs</a:t>
            </a:r>
            <a:r>
              <a:rPr lang="en-CA" dirty="0"/>
              <a:t> (adjunctive to dietary intervention)</a:t>
            </a:r>
          </a:p>
          <a:p>
            <a:r>
              <a:rPr lang="en-CA" b="1" dirty="0"/>
              <a:t>Post-antibiotic metabolic reset</a:t>
            </a:r>
            <a:endParaRPr lang="en-CA" dirty="0"/>
          </a:p>
        </p:txBody>
      </p:sp>
    </p:spTree>
    <p:extLst>
      <p:ext uri="{BB962C8B-B14F-4D97-AF65-F5344CB8AC3E}">
        <p14:creationId xmlns:p14="http://schemas.microsoft.com/office/powerpoint/2010/main" val="875840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8732-20B2-DAF4-251C-66CF232D3263}"/>
              </a:ext>
            </a:extLst>
          </p:cNvPr>
          <p:cNvSpPr>
            <a:spLocks noGrp="1"/>
          </p:cNvSpPr>
          <p:nvPr>
            <p:ph type="title"/>
          </p:nvPr>
        </p:nvSpPr>
        <p:spPr/>
        <p:txBody>
          <a:bodyPr/>
          <a:lstStyle/>
          <a:p>
            <a:r>
              <a:rPr lang="en-US" dirty="0"/>
              <a:t>Skin health and atopic conditions</a:t>
            </a:r>
            <a:endParaRPr lang="en-CA" dirty="0"/>
          </a:p>
        </p:txBody>
      </p:sp>
      <p:sp>
        <p:nvSpPr>
          <p:cNvPr id="3" name="Content Placeholder 2">
            <a:extLst>
              <a:ext uri="{FF2B5EF4-FFF2-40B4-BE49-F238E27FC236}">
                <a16:creationId xmlns:a16="http://schemas.microsoft.com/office/drawing/2014/main" id="{5E6C01FC-84FC-595B-FE97-3B094BBF8784}"/>
              </a:ext>
            </a:extLst>
          </p:cNvPr>
          <p:cNvSpPr>
            <a:spLocks noGrp="1"/>
          </p:cNvSpPr>
          <p:nvPr>
            <p:ph idx="1"/>
          </p:nvPr>
        </p:nvSpPr>
        <p:spPr/>
        <p:txBody>
          <a:bodyPr/>
          <a:lstStyle/>
          <a:p>
            <a:r>
              <a:rPr lang="en-CA" b="1" dirty="0"/>
              <a:t>Why Postbiotics Excel</a:t>
            </a:r>
            <a:endParaRPr lang="en-CA" dirty="0"/>
          </a:p>
          <a:p>
            <a:pPr lvl="0"/>
            <a:r>
              <a:rPr lang="en-CA" b="1" dirty="0"/>
              <a:t>Topical and oral flexibility:</a:t>
            </a:r>
            <a:r>
              <a:rPr lang="en-CA" dirty="0"/>
              <a:t> Postbiotics can be incorporated into creams, serums, or capsules without stability issues.</a:t>
            </a:r>
          </a:p>
          <a:p>
            <a:pPr lvl="0"/>
            <a:r>
              <a:rPr lang="en-CA" b="1" dirty="0"/>
              <a:t>Defined anti-inflammatory peptides and short-chain fatty acids</a:t>
            </a:r>
            <a:r>
              <a:rPr lang="en-CA" dirty="0"/>
              <a:t> improve barrier function and microbiome balance even without live cells.</a:t>
            </a:r>
          </a:p>
          <a:p>
            <a:r>
              <a:rPr lang="en-CA" b="1" dirty="0"/>
              <a:t>Clinical niches:</a:t>
            </a:r>
            <a:endParaRPr lang="en-CA" dirty="0"/>
          </a:p>
          <a:p>
            <a:pPr lvl="0"/>
            <a:r>
              <a:rPr lang="en-CA" b="1" dirty="0"/>
              <a:t>Eczema, acne, and sensitive skin</a:t>
            </a:r>
            <a:r>
              <a:rPr lang="en-CA" dirty="0"/>
              <a:t> formulations</a:t>
            </a:r>
          </a:p>
          <a:p>
            <a:pPr lvl="0"/>
            <a:r>
              <a:rPr lang="en-CA" b="1" dirty="0"/>
              <a:t>Post-antibiotic or post-retinoid recovery</a:t>
            </a:r>
            <a:endParaRPr lang="en-CA" dirty="0"/>
          </a:p>
          <a:p>
            <a:pPr lvl="0"/>
            <a:r>
              <a:rPr lang="en-CA" b="1" dirty="0"/>
              <a:t>Cosmetic microbiome care</a:t>
            </a:r>
            <a:r>
              <a:rPr lang="en-CA" dirty="0"/>
              <a:t> (claims easier to substantiate with non-viable lysates)</a:t>
            </a:r>
          </a:p>
          <a:p>
            <a:endParaRPr lang="en-CA" dirty="0"/>
          </a:p>
        </p:txBody>
      </p:sp>
    </p:spTree>
    <p:extLst>
      <p:ext uri="{BB962C8B-B14F-4D97-AF65-F5344CB8AC3E}">
        <p14:creationId xmlns:p14="http://schemas.microsoft.com/office/powerpoint/2010/main" val="44746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DAFB184-1877-5EDF-65D1-7F930ABAA420}"/>
              </a:ext>
            </a:extLst>
          </p:cNvPr>
          <p:cNvGraphicFramePr>
            <a:graphicFrameLocks noGrp="1"/>
          </p:cNvGraphicFramePr>
          <p:nvPr>
            <p:ph idx="1"/>
            <p:extLst>
              <p:ext uri="{D42A27DB-BD31-4B8C-83A1-F6EECF244321}">
                <p14:modId xmlns:p14="http://schemas.microsoft.com/office/powerpoint/2010/main" val="563537223"/>
              </p:ext>
            </p:extLst>
          </p:nvPr>
        </p:nvGraphicFramePr>
        <p:xfrm>
          <a:off x="347473" y="828736"/>
          <a:ext cx="11558014" cy="5617784"/>
        </p:xfrm>
        <a:graphic>
          <a:graphicData uri="http://schemas.openxmlformats.org/drawingml/2006/table">
            <a:tbl>
              <a:tblPr firstRow="1" bandRow="1">
                <a:tableStyleId>{5C22544A-7EE6-4342-B048-85BDC9FD1C3A}</a:tableStyleId>
              </a:tblPr>
              <a:tblGrid>
                <a:gridCol w="2000039">
                  <a:extLst>
                    <a:ext uri="{9D8B030D-6E8A-4147-A177-3AD203B41FA5}">
                      <a16:colId xmlns:a16="http://schemas.microsoft.com/office/drawing/2014/main" val="1150567917"/>
                    </a:ext>
                  </a:extLst>
                </a:gridCol>
                <a:gridCol w="2623166">
                  <a:extLst>
                    <a:ext uri="{9D8B030D-6E8A-4147-A177-3AD203B41FA5}">
                      <a16:colId xmlns:a16="http://schemas.microsoft.com/office/drawing/2014/main" val="895894157"/>
                    </a:ext>
                  </a:extLst>
                </a:gridCol>
                <a:gridCol w="2311603">
                  <a:extLst>
                    <a:ext uri="{9D8B030D-6E8A-4147-A177-3AD203B41FA5}">
                      <a16:colId xmlns:a16="http://schemas.microsoft.com/office/drawing/2014/main" val="2804918727"/>
                    </a:ext>
                  </a:extLst>
                </a:gridCol>
                <a:gridCol w="2311603">
                  <a:extLst>
                    <a:ext uri="{9D8B030D-6E8A-4147-A177-3AD203B41FA5}">
                      <a16:colId xmlns:a16="http://schemas.microsoft.com/office/drawing/2014/main" val="1189747876"/>
                    </a:ext>
                  </a:extLst>
                </a:gridCol>
                <a:gridCol w="2311603">
                  <a:extLst>
                    <a:ext uri="{9D8B030D-6E8A-4147-A177-3AD203B41FA5}">
                      <a16:colId xmlns:a16="http://schemas.microsoft.com/office/drawing/2014/main" val="3257100019"/>
                    </a:ext>
                  </a:extLst>
                </a:gridCol>
              </a:tblGrid>
              <a:tr h="509570">
                <a:tc>
                  <a:txBody>
                    <a:bodyPr/>
                    <a:lstStyle/>
                    <a:p>
                      <a:r>
                        <a:rPr lang="en-CA" dirty="0"/>
                        <a:t>Condition</a:t>
                      </a:r>
                    </a:p>
                  </a:txBody>
                  <a:tcPr/>
                </a:tc>
                <a:tc>
                  <a:txBody>
                    <a:bodyPr/>
                    <a:lstStyle/>
                    <a:p>
                      <a:r>
                        <a:rPr lang="en-CA" dirty="0"/>
                        <a:t>Treatment</a:t>
                      </a:r>
                    </a:p>
                  </a:txBody>
                  <a:tcPr/>
                </a:tc>
                <a:tc>
                  <a:txBody>
                    <a:bodyPr/>
                    <a:lstStyle/>
                    <a:p>
                      <a:r>
                        <a:rPr lang="en-CA" dirty="0"/>
                        <a:t>Study Design</a:t>
                      </a:r>
                    </a:p>
                  </a:txBody>
                  <a:tcPr/>
                </a:tc>
                <a:tc>
                  <a:txBody>
                    <a:bodyPr/>
                    <a:lstStyle/>
                    <a:p>
                      <a:r>
                        <a:rPr lang="en-CA" dirty="0"/>
                        <a:t>Outcome</a:t>
                      </a:r>
                    </a:p>
                  </a:txBody>
                  <a:tcPr/>
                </a:tc>
                <a:tc>
                  <a:txBody>
                    <a:bodyPr/>
                    <a:lstStyle/>
                    <a:p>
                      <a:r>
                        <a:rPr lang="en-CA" dirty="0"/>
                        <a:t>Reference</a:t>
                      </a:r>
                    </a:p>
                  </a:txBody>
                  <a:tcPr/>
                </a:tc>
                <a:extLst>
                  <a:ext uri="{0D108BD9-81ED-4DB2-BD59-A6C34878D82A}">
                    <a16:rowId xmlns:a16="http://schemas.microsoft.com/office/drawing/2014/main" val="1042749033"/>
                  </a:ext>
                </a:extLst>
              </a:tr>
              <a:tr h="1486026">
                <a:tc>
                  <a:txBody>
                    <a:bodyPr/>
                    <a:lstStyle/>
                    <a:p>
                      <a:r>
                        <a:rPr lang="en-CA" dirty="0"/>
                        <a:t>Acne – mild to moderate</a:t>
                      </a:r>
                    </a:p>
                  </a:txBody>
                  <a:tcPr/>
                </a:tc>
                <a:tc>
                  <a:txBody>
                    <a:bodyPr/>
                    <a:lstStyle/>
                    <a:p>
                      <a:r>
                        <a:rPr lang="en-CA" dirty="0"/>
                        <a:t>LactoSporin (derived from </a:t>
                      </a:r>
                      <a:r>
                        <a:rPr lang="en-CA" i="1" dirty="0"/>
                        <a:t>Bacillus coagulans</a:t>
                      </a:r>
                      <a:r>
                        <a:rPr lang="en-CA" i="0" dirty="0"/>
                        <a:t>)</a:t>
                      </a:r>
                      <a:endParaRPr lang="en-CA" dirty="0"/>
                    </a:p>
                  </a:txBody>
                  <a:tcPr/>
                </a:tc>
                <a:tc>
                  <a:txBody>
                    <a:bodyPr/>
                    <a:lstStyle/>
                    <a:p>
                      <a:r>
                        <a:rPr lang="en-CA" dirty="0"/>
                        <a:t>Open label, randomized, comparator (benzoyl peroxide) for </a:t>
                      </a:r>
                      <a:r>
                        <a:rPr lang="en-CA" b="1" dirty="0"/>
                        <a:t>3 weeks</a:t>
                      </a:r>
                      <a:endParaRPr lang="en-CA" dirty="0"/>
                    </a:p>
                  </a:txBody>
                  <a:tcPr/>
                </a:tc>
                <a:tc>
                  <a:txBody>
                    <a:bodyPr/>
                    <a:lstStyle/>
                    <a:p>
                      <a:r>
                        <a:rPr lang="en-CA" dirty="0"/>
                        <a:t>Reduced oiliness, acne, and redness</a:t>
                      </a:r>
                    </a:p>
                  </a:txBody>
                  <a:tcPr/>
                </a:tc>
                <a:tc>
                  <a:txBody>
                    <a:bodyPr/>
                    <a:lstStyle/>
                    <a:p>
                      <a:r>
                        <a:rPr lang="en-CA" dirty="0"/>
                        <a:t>Majeed et al 2020</a:t>
                      </a:r>
                    </a:p>
                    <a:p>
                      <a:r>
                        <a:rPr lang="en-CA" dirty="0"/>
                        <a:t>https://www.mdpi.com/2079-9284/7/3/70</a:t>
                      </a:r>
                    </a:p>
                  </a:txBody>
                  <a:tcPr/>
                </a:tc>
                <a:extLst>
                  <a:ext uri="{0D108BD9-81ED-4DB2-BD59-A6C34878D82A}">
                    <a16:rowId xmlns:a16="http://schemas.microsoft.com/office/drawing/2014/main" val="2759331840"/>
                  </a:ext>
                </a:extLst>
              </a:tr>
              <a:tr h="1207396">
                <a:tc>
                  <a:txBody>
                    <a:bodyPr/>
                    <a:lstStyle/>
                    <a:p>
                      <a:r>
                        <a:rPr lang="en-CA" dirty="0"/>
                        <a:t>Alopecia areata</a:t>
                      </a:r>
                    </a:p>
                  </a:txBody>
                  <a:tcPr/>
                </a:tc>
                <a:tc>
                  <a:txBody>
                    <a:bodyPr/>
                    <a:lstStyle/>
                    <a:p>
                      <a:r>
                        <a:rPr lang="en-CA" dirty="0"/>
                        <a:t>Various postbiotics in a gel</a:t>
                      </a:r>
                    </a:p>
                  </a:txBody>
                  <a:tcPr/>
                </a:tc>
                <a:tc>
                  <a:txBody>
                    <a:bodyPr/>
                    <a:lstStyle/>
                    <a:p>
                      <a:r>
                        <a:rPr lang="en-CA" dirty="0"/>
                        <a:t>DB, randomized, placebo, application daily for </a:t>
                      </a:r>
                      <a:r>
                        <a:rPr lang="en-CA" b="1" dirty="0"/>
                        <a:t>3 months</a:t>
                      </a:r>
                      <a:endParaRPr lang="en-CA" dirty="0"/>
                    </a:p>
                  </a:txBody>
                  <a:tcPr/>
                </a:tc>
                <a:tc>
                  <a:txBody>
                    <a:bodyPr/>
                    <a:lstStyle/>
                    <a:p>
                      <a:r>
                        <a:rPr lang="en-CA" dirty="0"/>
                        <a:t>47.5% vs 5% experienced complete hair regrowth</a:t>
                      </a:r>
                    </a:p>
                  </a:txBody>
                  <a:tcPr/>
                </a:tc>
                <a:tc>
                  <a:txBody>
                    <a:bodyPr/>
                    <a:lstStyle/>
                    <a:p>
                      <a:r>
                        <a:rPr lang="en-CA" dirty="0"/>
                        <a:t>Rinaldi et al 2020</a:t>
                      </a:r>
                    </a:p>
                    <a:p>
                      <a:r>
                        <a:rPr lang="en-CA" dirty="0"/>
                        <a:t>https://pmc.ncbi.nlm.nih.gov/articles/PMC7211773/</a:t>
                      </a:r>
                    </a:p>
                  </a:txBody>
                  <a:tcPr/>
                </a:tc>
                <a:extLst>
                  <a:ext uri="{0D108BD9-81ED-4DB2-BD59-A6C34878D82A}">
                    <a16:rowId xmlns:a16="http://schemas.microsoft.com/office/drawing/2014/main" val="3230045810"/>
                  </a:ext>
                </a:extLst>
              </a:tr>
              <a:tr h="1207396">
                <a:tc>
                  <a:txBody>
                    <a:bodyPr/>
                    <a:lstStyle/>
                    <a:p>
                      <a:r>
                        <a:rPr lang="en-CA" dirty="0"/>
                        <a:t>Anti-aging</a:t>
                      </a:r>
                    </a:p>
                    <a:p>
                      <a:endParaRPr lang="en-CA" dirty="0"/>
                    </a:p>
                  </a:txBody>
                  <a:tcPr/>
                </a:tc>
                <a:tc>
                  <a:txBody>
                    <a:bodyPr/>
                    <a:lstStyle/>
                    <a:p>
                      <a:r>
                        <a:rPr lang="en-CA" i="1" dirty="0"/>
                        <a:t>Epidermidibacterium Keratini </a:t>
                      </a:r>
                      <a:r>
                        <a:rPr lang="en-CA" i="0" dirty="0"/>
                        <a:t>ferment filtrate of </a:t>
                      </a:r>
                      <a:r>
                        <a:rPr lang="en-CA" i="1" dirty="0"/>
                        <a:t>actinobacteria </a:t>
                      </a:r>
                      <a:r>
                        <a:rPr lang="en-CA" i="0" dirty="0"/>
                        <a:t>in a cream</a:t>
                      </a:r>
                      <a:endParaRPr lang="en-CA" i="1" dirty="0"/>
                    </a:p>
                  </a:txBody>
                  <a:tcPr/>
                </a:tc>
                <a:tc>
                  <a:txBody>
                    <a:bodyPr/>
                    <a:lstStyle/>
                    <a:p>
                      <a:r>
                        <a:rPr lang="en-CA" dirty="0"/>
                        <a:t>Split-face design with placebo, cream 2x/day, </a:t>
                      </a:r>
                      <a:r>
                        <a:rPr lang="en-CA" b="1" dirty="0"/>
                        <a:t>3 weeks </a:t>
                      </a:r>
                      <a:r>
                        <a:rPr lang="en-CA" b="0" dirty="0"/>
                        <a:t>(n=15)</a:t>
                      </a:r>
                      <a:endParaRPr lang="en-CA" dirty="0"/>
                    </a:p>
                  </a:txBody>
                  <a:tcPr/>
                </a:tc>
                <a:tc>
                  <a:txBody>
                    <a:bodyPr/>
                    <a:lstStyle/>
                    <a:p>
                      <a:r>
                        <a:rPr lang="en-CA" dirty="0"/>
                        <a:t>Altered skin microbiota, improved barrier function, elasticity</a:t>
                      </a:r>
                    </a:p>
                  </a:txBody>
                  <a:tcPr/>
                </a:tc>
                <a:tc>
                  <a:txBody>
                    <a:bodyPr/>
                    <a:lstStyle/>
                    <a:p>
                      <a:r>
                        <a:rPr lang="en-CA" dirty="0"/>
                        <a:t>Kim et al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https://pmc.ncbi.nlm.nih.gov/articles/PMC10003698/</a:t>
                      </a:r>
                    </a:p>
                  </a:txBody>
                  <a:tcPr/>
                </a:tc>
                <a:extLst>
                  <a:ext uri="{0D108BD9-81ED-4DB2-BD59-A6C34878D82A}">
                    <a16:rowId xmlns:a16="http://schemas.microsoft.com/office/drawing/2014/main" val="1410341747"/>
                  </a:ext>
                </a:extLst>
              </a:tr>
              <a:tr h="1207396">
                <a:tc>
                  <a:txBody>
                    <a:bodyPr/>
                    <a:lstStyle/>
                    <a:p>
                      <a:r>
                        <a:rPr lang="en-CA" dirty="0"/>
                        <a:t>Anti-aging</a:t>
                      </a:r>
                    </a:p>
                  </a:txBody>
                  <a:tcPr/>
                </a:tc>
                <a:tc>
                  <a:txBody>
                    <a:bodyPr/>
                    <a:lstStyle/>
                    <a:p>
                      <a:r>
                        <a:rPr lang="en-CA" i="1" dirty="0"/>
                        <a:t>Lactiplantibacillus  casei, L. plantarum, S. thermophilus </a:t>
                      </a:r>
                      <a:r>
                        <a:rPr lang="en-CA" i="0" dirty="0"/>
                        <a:t>in cream</a:t>
                      </a:r>
                      <a:endParaRPr lang="en-CA" i="1" dirty="0"/>
                    </a:p>
                  </a:txBody>
                  <a:tcPr/>
                </a:tc>
                <a:tc>
                  <a:txBody>
                    <a:bodyPr/>
                    <a:lstStyle/>
                    <a:p>
                      <a:r>
                        <a:rPr lang="en-CA" dirty="0"/>
                        <a:t>Split-face design with placebo, cream 2x/day, </a:t>
                      </a:r>
                      <a:r>
                        <a:rPr lang="en-CA" b="1" dirty="0"/>
                        <a:t>4 weeks </a:t>
                      </a:r>
                      <a:r>
                        <a:rPr lang="en-CA" b="0" dirty="0"/>
                        <a:t>(n=50)</a:t>
                      </a:r>
                      <a:endParaRPr lang="en-CA" dirty="0"/>
                    </a:p>
                  </a:txBody>
                  <a:tcPr/>
                </a:tc>
                <a:tc>
                  <a:txBody>
                    <a:bodyPr/>
                    <a:lstStyle/>
                    <a:p>
                      <a:r>
                        <a:rPr lang="en-CA" dirty="0"/>
                        <a:t>Improved hydration, elasticity, reduce pore size/wrinkles</a:t>
                      </a:r>
                    </a:p>
                  </a:txBody>
                  <a:tcPr/>
                </a:tc>
                <a:tc>
                  <a:txBody>
                    <a:bodyPr/>
                    <a:lstStyle/>
                    <a:p>
                      <a:r>
                        <a:rPr lang="en-CA" dirty="0"/>
                        <a:t>Catic et al 2022</a:t>
                      </a:r>
                    </a:p>
                    <a:p>
                      <a:r>
                        <a:rPr lang="en-CA" dirty="0"/>
                        <a:t>https://pmc.ncbi.nlm.nih.gov/articles/PMC9233453/</a:t>
                      </a:r>
                    </a:p>
                  </a:txBody>
                  <a:tcPr/>
                </a:tc>
                <a:extLst>
                  <a:ext uri="{0D108BD9-81ED-4DB2-BD59-A6C34878D82A}">
                    <a16:rowId xmlns:a16="http://schemas.microsoft.com/office/drawing/2014/main" val="1889781763"/>
                  </a:ext>
                </a:extLst>
              </a:tr>
            </a:tbl>
          </a:graphicData>
        </a:graphic>
      </p:graphicFrame>
      <p:sp>
        <p:nvSpPr>
          <p:cNvPr id="3" name="Title 1">
            <a:extLst>
              <a:ext uri="{FF2B5EF4-FFF2-40B4-BE49-F238E27FC236}">
                <a16:creationId xmlns:a16="http://schemas.microsoft.com/office/drawing/2014/main" id="{6D78C59B-9977-0755-1931-A65857189C52}"/>
              </a:ext>
            </a:extLst>
          </p:cNvPr>
          <p:cNvSpPr txBox="1">
            <a:spLocks/>
          </p:cNvSpPr>
          <p:nvPr/>
        </p:nvSpPr>
        <p:spPr>
          <a:xfrm>
            <a:off x="493986" y="165955"/>
            <a:ext cx="10515600" cy="1325563"/>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Roboto" panose="02000000000000000000" pitchFamily="2" charset="0"/>
                <a:ea typeface="Roboto" panose="02000000000000000000" pitchFamily="2" charset="0"/>
                <a:cs typeface="+mj-cs"/>
              </a:defRPr>
            </a:lvl1pPr>
          </a:lstStyle>
          <a:p>
            <a:r>
              <a:rPr lang="en-CA" dirty="0"/>
              <a:t>Skin Health</a:t>
            </a:r>
          </a:p>
        </p:txBody>
      </p:sp>
    </p:spTree>
    <p:extLst>
      <p:ext uri="{BB962C8B-B14F-4D97-AF65-F5344CB8AC3E}">
        <p14:creationId xmlns:p14="http://schemas.microsoft.com/office/powerpoint/2010/main" val="1627488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0570-6A17-B94B-9EBC-CE87F02A3B9B}"/>
              </a:ext>
            </a:extLst>
          </p:cNvPr>
          <p:cNvSpPr>
            <a:spLocks noGrp="1"/>
          </p:cNvSpPr>
          <p:nvPr>
            <p:ph type="title"/>
          </p:nvPr>
        </p:nvSpPr>
        <p:spPr/>
        <p:txBody>
          <a:bodyPr/>
          <a:lstStyle/>
          <a:p>
            <a:r>
              <a:rPr lang="en-CA" dirty="0"/>
              <a:t>MoA </a:t>
            </a:r>
          </a:p>
        </p:txBody>
      </p:sp>
      <p:sp>
        <p:nvSpPr>
          <p:cNvPr id="3" name="Content Placeholder 2">
            <a:extLst>
              <a:ext uri="{FF2B5EF4-FFF2-40B4-BE49-F238E27FC236}">
                <a16:creationId xmlns:a16="http://schemas.microsoft.com/office/drawing/2014/main" id="{1B5BF1A7-1789-10CF-9E23-FC07A6A6DE40}"/>
              </a:ext>
            </a:extLst>
          </p:cNvPr>
          <p:cNvSpPr>
            <a:spLocks noGrp="1"/>
          </p:cNvSpPr>
          <p:nvPr>
            <p:ph idx="1"/>
          </p:nvPr>
        </p:nvSpPr>
        <p:spPr/>
        <p:txBody>
          <a:bodyPr/>
          <a:lstStyle/>
          <a:p>
            <a:endParaRPr lang="en-CA" dirty="0"/>
          </a:p>
        </p:txBody>
      </p:sp>
      <p:pic>
        <p:nvPicPr>
          <p:cNvPr id="2050" name="Picture 2">
            <a:extLst>
              <a:ext uri="{FF2B5EF4-FFF2-40B4-BE49-F238E27FC236}">
                <a16:creationId xmlns:a16="http://schemas.microsoft.com/office/drawing/2014/main" id="{21133C04-E5F1-29B9-70F7-5B4FA590C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120" y="1530349"/>
            <a:ext cx="7476568" cy="48782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gure 1. Postbiotic mechanism of action. Postbiotics could act in many ways, four of which are illustrated here. Postbiotics could enhance barrier function, through the stimulation of tight junctions, or by stimulating mucous production. Postbiotics could also act through changes in the microbiome and could modulate the immune response. Created with BioRender.">
            <a:extLst>
              <a:ext uri="{FF2B5EF4-FFF2-40B4-BE49-F238E27FC236}">
                <a16:creationId xmlns:a16="http://schemas.microsoft.com/office/drawing/2014/main" id="{469ADDCB-D3E8-9ADB-BD8B-87B4B55E0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 y="1112200"/>
            <a:ext cx="4372610" cy="3323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091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EE1F-E4B8-2098-717F-C51819CD73A6}"/>
              </a:ext>
            </a:extLst>
          </p:cNvPr>
          <p:cNvSpPr>
            <a:spLocks noGrp="1"/>
          </p:cNvSpPr>
          <p:nvPr>
            <p:ph type="title"/>
          </p:nvPr>
        </p:nvSpPr>
        <p:spPr/>
        <p:txBody>
          <a:bodyPr/>
          <a:lstStyle/>
          <a:p>
            <a:r>
              <a:rPr lang="en-CA" dirty="0"/>
              <a:t>Post- vs Pre- vs Pro-biotics</a:t>
            </a:r>
          </a:p>
        </p:txBody>
      </p:sp>
      <p:graphicFrame>
        <p:nvGraphicFramePr>
          <p:cNvPr id="4" name="Content Placeholder 3">
            <a:extLst>
              <a:ext uri="{FF2B5EF4-FFF2-40B4-BE49-F238E27FC236}">
                <a16:creationId xmlns:a16="http://schemas.microsoft.com/office/drawing/2014/main" id="{EA9CAE97-979D-2A6B-7FE0-7B6CF904FBF3}"/>
              </a:ext>
            </a:extLst>
          </p:cNvPr>
          <p:cNvGraphicFramePr>
            <a:graphicFrameLocks noGrp="1"/>
          </p:cNvGraphicFramePr>
          <p:nvPr>
            <p:ph idx="1"/>
            <p:extLst>
              <p:ext uri="{D42A27DB-BD31-4B8C-83A1-F6EECF244321}">
                <p14:modId xmlns:p14="http://schemas.microsoft.com/office/powerpoint/2010/main" val="951622564"/>
              </p:ext>
            </p:extLst>
          </p:nvPr>
        </p:nvGraphicFramePr>
        <p:xfrm>
          <a:off x="493713" y="1825625"/>
          <a:ext cx="10515600" cy="385572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186433097"/>
                    </a:ext>
                  </a:extLst>
                </a:gridCol>
                <a:gridCol w="2628900">
                  <a:extLst>
                    <a:ext uri="{9D8B030D-6E8A-4147-A177-3AD203B41FA5}">
                      <a16:colId xmlns:a16="http://schemas.microsoft.com/office/drawing/2014/main" val="3642729195"/>
                    </a:ext>
                  </a:extLst>
                </a:gridCol>
                <a:gridCol w="2628900">
                  <a:extLst>
                    <a:ext uri="{9D8B030D-6E8A-4147-A177-3AD203B41FA5}">
                      <a16:colId xmlns:a16="http://schemas.microsoft.com/office/drawing/2014/main" val="1351310805"/>
                    </a:ext>
                  </a:extLst>
                </a:gridCol>
                <a:gridCol w="2628900">
                  <a:extLst>
                    <a:ext uri="{9D8B030D-6E8A-4147-A177-3AD203B41FA5}">
                      <a16:colId xmlns:a16="http://schemas.microsoft.com/office/drawing/2014/main" val="2945612648"/>
                    </a:ext>
                  </a:extLst>
                </a:gridCol>
              </a:tblGrid>
              <a:tr h="370840">
                <a:tc>
                  <a:txBody>
                    <a:bodyPr/>
                    <a:lstStyle/>
                    <a:p>
                      <a:endParaRPr lang="en-CA" dirty="0"/>
                    </a:p>
                  </a:txBody>
                  <a:tcPr/>
                </a:tc>
                <a:tc>
                  <a:txBody>
                    <a:bodyPr/>
                    <a:lstStyle/>
                    <a:p>
                      <a:r>
                        <a:rPr lang="en-CA" dirty="0"/>
                        <a:t>Pre</a:t>
                      </a:r>
                    </a:p>
                  </a:txBody>
                  <a:tcPr/>
                </a:tc>
                <a:tc>
                  <a:txBody>
                    <a:bodyPr/>
                    <a:lstStyle/>
                    <a:p>
                      <a:r>
                        <a:rPr lang="en-CA" dirty="0"/>
                        <a:t>Post</a:t>
                      </a:r>
                    </a:p>
                  </a:txBody>
                  <a:tcPr/>
                </a:tc>
                <a:tc>
                  <a:txBody>
                    <a:bodyPr/>
                    <a:lstStyle/>
                    <a:p>
                      <a:r>
                        <a:rPr lang="en-CA" dirty="0"/>
                        <a:t>Pro</a:t>
                      </a:r>
                    </a:p>
                  </a:txBody>
                  <a:tcPr/>
                </a:tc>
                <a:extLst>
                  <a:ext uri="{0D108BD9-81ED-4DB2-BD59-A6C34878D82A}">
                    <a16:rowId xmlns:a16="http://schemas.microsoft.com/office/drawing/2014/main" val="943950961"/>
                  </a:ext>
                </a:extLst>
              </a:tr>
              <a:tr h="370840">
                <a:tc>
                  <a:txBody>
                    <a:bodyPr/>
                    <a:lstStyle/>
                    <a:p>
                      <a:endParaRPr lang="en-CA" dirty="0"/>
                    </a:p>
                  </a:txBody>
                  <a:tcPr/>
                </a:tc>
                <a:tc>
                  <a:txBody>
                    <a:bodyPr/>
                    <a:lstStyle/>
                    <a:p>
                      <a:r>
                        <a:rPr lang="en-CA" dirty="0"/>
                        <a:t>Energy source used by host microorganisms</a:t>
                      </a:r>
                    </a:p>
                  </a:txBody>
                  <a:tcPr/>
                </a:tc>
                <a:tc>
                  <a:txBody>
                    <a:bodyPr/>
                    <a:lstStyle/>
                    <a:p>
                      <a:r>
                        <a:rPr lang="en-CA" dirty="0"/>
                        <a:t>Live microorganisms</a:t>
                      </a:r>
                    </a:p>
                  </a:txBody>
                  <a:tcPr/>
                </a:tc>
                <a:tc>
                  <a:txBody>
                    <a:bodyPr/>
                    <a:lstStyle/>
                    <a:p>
                      <a:r>
                        <a:rPr lang="en-CA" dirty="0"/>
                        <a:t>Non-viable cells or cell components</a:t>
                      </a:r>
                    </a:p>
                  </a:txBody>
                  <a:tcPr/>
                </a:tc>
                <a:extLst>
                  <a:ext uri="{0D108BD9-81ED-4DB2-BD59-A6C34878D82A}">
                    <a16:rowId xmlns:a16="http://schemas.microsoft.com/office/drawing/2014/main" val="203124705"/>
                  </a:ext>
                </a:extLst>
              </a:tr>
              <a:tr h="370840">
                <a:tc>
                  <a:txBody>
                    <a:bodyPr/>
                    <a:lstStyle/>
                    <a:p>
                      <a:r>
                        <a:rPr lang="en-CA" dirty="0"/>
                        <a:t>Stability</a:t>
                      </a:r>
                    </a:p>
                  </a:txBody>
                  <a:tcPr/>
                </a:tc>
                <a:tc>
                  <a:txBody>
                    <a:bodyPr/>
                    <a:lstStyle/>
                    <a:p>
                      <a:endParaRPr lang="en-CA" dirty="0"/>
                    </a:p>
                  </a:txBody>
                  <a:tcPr/>
                </a:tc>
                <a:tc>
                  <a:txBody>
                    <a:bodyPr/>
                    <a:lstStyle/>
                    <a:p>
                      <a:r>
                        <a:rPr lang="en-CA" dirty="0"/>
                        <a:t>Susceptible to degradation from environmental factors</a:t>
                      </a:r>
                    </a:p>
                  </a:txBody>
                  <a:tcPr/>
                </a:tc>
                <a:tc>
                  <a:txBody>
                    <a:bodyPr/>
                    <a:lstStyle/>
                    <a:p>
                      <a:r>
                        <a:rPr lang="en-CA" dirty="0"/>
                        <a:t>Very – Long shelf-life</a:t>
                      </a:r>
                    </a:p>
                  </a:txBody>
                  <a:tcPr/>
                </a:tc>
                <a:extLst>
                  <a:ext uri="{0D108BD9-81ED-4DB2-BD59-A6C34878D82A}">
                    <a16:rowId xmlns:a16="http://schemas.microsoft.com/office/drawing/2014/main" val="17999538"/>
                  </a:ext>
                </a:extLst>
              </a:tr>
              <a:tr h="370840">
                <a:tc>
                  <a:txBody>
                    <a:bodyPr/>
                    <a:lstStyle/>
                    <a:p>
                      <a:r>
                        <a:rPr lang="en-CA" dirty="0"/>
                        <a:t>Quantification</a:t>
                      </a:r>
                    </a:p>
                  </a:txBody>
                  <a:tcPr/>
                </a:tc>
                <a:tc>
                  <a:txBody>
                    <a:bodyPr/>
                    <a:lstStyle/>
                    <a:p>
                      <a:endParaRPr lang="en-CA" dirty="0"/>
                    </a:p>
                  </a:txBody>
                  <a:tcPr/>
                </a:tc>
                <a:tc>
                  <a:txBody>
                    <a:bodyPr/>
                    <a:lstStyle/>
                    <a:p>
                      <a:r>
                        <a:rPr lang="en-CA" dirty="0"/>
                        <a:t>Live : Inactivated components should be evaluated over product life and safety assessed</a:t>
                      </a:r>
                    </a:p>
                  </a:txBody>
                  <a:tcPr/>
                </a:tc>
                <a:tc>
                  <a:txBody>
                    <a:bodyPr/>
                    <a:lstStyle/>
                    <a:p>
                      <a:r>
                        <a:rPr lang="en-CA" dirty="0"/>
                        <a:t>Fixed level at manufacture will be maintained over product life</a:t>
                      </a:r>
                    </a:p>
                  </a:txBody>
                  <a:tcPr/>
                </a:tc>
                <a:extLst>
                  <a:ext uri="{0D108BD9-81ED-4DB2-BD59-A6C34878D82A}">
                    <a16:rowId xmlns:a16="http://schemas.microsoft.com/office/drawing/2014/main" val="4269705928"/>
                  </a:ext>
                </a:extLst>
              </a:tr>
              <a:tr h="370840">
                <a:tc>
                  <a:txBody>
                    <a:bodyPr/>
                    <a:lstStyle/>
                    <a:p>
                      <a:r>
                        <a:rPr lang="en-CA" dirty="0"/>
                        <a:t>Safety assessment</a:t>
                      </a:r>
                    </a:p>
                  </a:txBody>
                  <a:tcPr/>
                </a:tc>
                <a:tc>
                  <a:txBody>
                    <a:bodyPr/>
                    <a:lstStyle/>
                    <a:p>
                      <a:r>
                        <a:rPr lang="en-CA" dirty="0"/>
                        <a:t>Yes</a:t>
                      </a:r>
                    </a:p>
                  </a:txBody>
                  <a:tcPr/>
                </a:tc>
                <a:tc>
                  <a:txBody>
                    <a:bodyPr/>
                    <a:lstStyle/>
                    <a:p>
                      <a:r>
                        <a:rPr lang="en-CA" dirty="0"/>
                        <a:t>Required</a:t>
                      </a:r>
                    </a:p>
                  </a:txBody>
                  <a:tcPr/>
                </a:tc>
                <a:tc>
                  <a:txBody>
                    <a:bodyPr/>
                    <a:lstStyle/>
                    <a:p>
                      <a:r>
                        <a:rPr lang="en-CA" dirty="0"/>
                        <a:t>Required</a:t>
                      </a:r>
                    </a:p>
                  </a:txBody>
                  <a:tcPr/>
                </a:tc>
                <a:extLst>
                  <a:ext uri="{0D108BD9-81ED-4DB2-BD59-A6C34878D82A}">
                    <a16:rowId xmlns:a16="http://schemas.microsoft.com/office/drawing/2014/main" val="4207132186"/>
                  </a:ext>
                </a:extLst>
              </a:tr>
              <a:tr h="370840">
                <a:tc>
                  <a:txBody>
                    <a:bodyPr/>
                    <a:lstStyle/>
                    <a:p>
                      <a:endParaRPr lang="en-CA"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3742961741"/>
                  </a:ext>
                </a:extLst>
              </a:tr>
            </a:tbl>
          </a:graphicData>
        </a:graphic>
      </p:graphicFrame>
    </p:spTree>
    <p:extLst>
      <p:ext uri="{BB962C8B-B14F-4D97-AF65-F5344CB8AC3E}">
        <p14:creationId xmlns:p14="http://schemas.microsoft.com/office/powerpoint/2010/main" val="2512877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CD6C3-FF07-DB20-7D9B-3076A7ED4D09}"/>
              </a:ext>
            </a:extLst>
          </p:cNvPr>
          <p:cNvSpPr>
            <a:spLocks noGrp="1"/>
          </p:cNvSpPr>
          <p:nvPr>
            <p:ph type="title"/>
          </p:nvPr>
        </p:nvSpPr>
        <p:spPr/>
        <p:txBody>
          <a:bodyPr/>
          <a:lstStyle/>
          <a:p>
            <a:r>
              <a:rPr lang="en-CA" dirty="0"/>
              <a:t>Trial design considerations</a:t>
            </a:r>
          </a:p>
        </p:txBody>
      </p:sp>
      <p:sp>
        <p:nvSpPr>
          <p:cNvPr id="3" name="Content Placeholder 2">
            <a:extLst>
              <a:ext uri="{FF2B5EF4-FFF2-40B4-BE49-F238E27FC236}">
                <a16:creationId xmlns:a16="http://schemas.microsoft.com/office/drawing/2014/main" id="{84E2F50D-4ED7-71DE-825D-97920DC1FFF3}"/>
              </a:ext>
            </a:extLst>
          </p:cNvPr>
          <p:cNvSpPr>
            <a:spLocks noGrp="1"/>
          </p:cNvSpPr>
          <p:nvPr>
            <p:ph idx="1"/>
          </p:nvPr>
        </p:nvSpPr>
        <p:spPr/>
        <p:txBody>
          <a:bodyPr/>
          <a:lstStyle/>
          <a:p>
            <a:r>
              <a:rPr lang="en-US" dirty="0"/>
              <a:t>Product stability</a:t>
            </a:r>
          </a:p>
          <a:p>
            <a:pPr lvl="1"/>
            <a:r>
              <a:rPr lang="en-US" dirty="0"/>
              <a:t>Long shelf-life, conducive to use in geographic areas where cold storage/ambient temperatures prove a challenge for maintaining live organisms</a:t>
            </a:r>
          </a:p>
          <a:p>
            <a:pPr lvl="1"/>
            <a:r>
              <a:rPr lang="en-US" dirty="0"/>
              <a:t>Can be used with antimicrobials without losing efficacy</a:t>
            </a:r>
          </a:p>
          <a:p>
            <a:r>
              <a:rPr lang="en-CA" dirty="0"/>
              <a:t>Standardization of dose</a:t>
            </a:r>
          </a:p>
          <a:p>
            <a:pPr lvl="1"/>
            <a:r>
              <a:rPr lang="en-CA" dirty="0"/>
              <a:t>Predictable amount of bioactive compounds</a:t>
            </a:r>
          </a:p>
          <a:p>
            <a:pPr lvl="1"/>
            <a:r>
              <a:rPr lang="en-CA" dirty="0"/>
              <a:t>Amount of live bacterial units not a concern</a:t>
            </a:r>
          </a:p>
          <a:p>
            <a:r>
              <a:rPr lang="en-CA" dirty="0"/>
              <a:t>Comparator selection</a:t>
            </a:r>
          </a:p>
          <a:p>
            <a:pPr lvl="1"/>
            <a:r>
              <a:rPr lang="en-CA" dirty="0"/>
              <a:t>Placebo to include non-active ingredients minus the test product</a:t>
            </a:r>
          </a:p>
        </p:txBody>
      </p:sp>
    </p:spTree>
    <p:extLst>
      <p:ext uri="{BB962C8B-B14F-4D97-AF65-F5344CB8AC3E}">
        <p14:creationId xmlns:p14="http://schemas.microsoft.com/office/powerpoint/2010/main" val="2940172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C4ED0-16D1-9FA6-6B4D-462795DC419C}"/>
              </a:ext>
            </a:extLst>
          </p:cNvPr>
          <p:cNvSpPr>
            <a:spLocks noGrp="1"/>
          </p:cNvSpPr>
          <p:nvPr>
            <p:ph type="title"/>
          </p:nvPr>
        </p:nvSpPr>
        <p:spPr/>
        <p:txBody>
          <a:bodyPr/>
          <a:lstStyle/>
          <a:p>
            <a:r>
              <a:rPr lang="en-CA" dirty="0"/>
              <a:t>Trial design considerations</a:t>
            </a:r>
          </a:p>
        </p:txBody>
      </p:sp>
      <p:sp>
        <p:nvSpPr>
          <p:cNvPr id="3" name="Content Placeholder 2">
            <a:extLst>
              <a:ext uri="{FF2B5EF4-FFF2-40B4-BE49-F238E27FC236}">
                <a16:creationId xmlns:a16="http://schemas.microsoft.com/office/drawing/2014/main" id="{3D064D8F-387E-59A8-21DF-1151030465FC}"/>
              </a:ext>
            </a:extLst>
          </p:cNvPr>
          <p:cNvSpPr>
            <a:spLocks noGrp="1"/>
          </p:cNvSpPr>
          <p:nvPr>
            <p:ph idx="1"/>
          </p:nvPr>
        </p:nvSpPr>
        <p:spPr>
          <a:xfrm>
            <a:off x="493986" y="1825625"/>
            <a:ext cx="10515600" cy="4848444"/>
          </a:xfrm>
        </p:spPr>
        <p:txBody>
          <a:bodyPr>
            <a:normAutofit/>
          </a:bodyPr>
          <a:lstStyle/>
          <a:p>
            <a:r>
              <a:rPr lang="en-US" dirty="0"/>
              <a:t>Study population and safety</a:t>
            </a:r>
          </a:p>
          <a:p>
            <a:pPr lvl="1"/>
            <a:r>
              <a:rPr lang="en-US" dirty="0"/>
              <a:t>Risks associated with live bacteria administration in certain patient groups not a factor</a:t>
            </a:r>
          </a:p>
          <a:p>
            <a:pPr lvl="1"/>
            <a:r>
              <a:rPr lang="en-US" dirty="0"/>
              <a:t>Minimal risk of microbial translocation or AEs in immunocompromised individuals</a:t>
            </a:r>
          </a:p>
          <a:p>
            <a:pPr lvl="1"/>
            <a:r>
              <a:rPr lang="en-US" dirty="0"/>
              <a:t>Door opened to including infants, children, those with intestinal barrier dysfunction</a:t>
            </a:r>
          </a:p>
          <a:p>
            <a:r>
              <a:rPr lang="en-US" dirty="0"/>
              <a:t>Study duration</a:t>
            </a:r>
          </a:p>
          <a:p>
            <a:pPr lvl="1"/>
            <a:r>
              <a:rPr lang="en-US" dirty="0"/>
              <a:t>4-8 weeks to determine initial effects</a:t>
            </a:r>
          </a:p>
          <a:p>
            <a:pPr lvl="1"/>
            <a:r>
              <a:rPr lang="en-US" dirty="0"/>
              <a:t>Long-term efficacy and safety still important</a:t>
            </a:r>
          </a:p>
          <a:p>
            <a:r>
              <a:rPr lang="en-US" dirty="0"/>
              <a:t>Regulatory advantage</a:t>
            </a:r>
          </a:p>
          <a:p>
            <a:pPr lvl="1"/>
            <a:r>
              <a:rPr lang="en-US" dirty="0"/>
              <a:t>No safety concerns linked to live organisms</a:t>
            </a:r>
          </a:p>
          <a:p>
            <a:r>
              <a:rPr lang="en-US" dirty="0"/>
              <a:t>Protect your IP</a:t>
            </a:r>
          </a:p>
          <a:p>
            <a:pPr lvl="1"/>
            <a:r>
              <a:rPr lang="en-US" dirty="0"/>
              <a:t>Microorganisms that postbiotics are derived from cannot be isolated from commercial product</a:t>
            </a:r>
          </a:p>
        </p:txBody>
      </p:sp>
    </p:spTree>
    <p:extLst>
      <p:ext uri="{BB962C8B-B14F-4D97-AF65-F5344CB8AC3E}">
        <p14:creationId xmlns:p14="http://schemas.microsoft.com/office/powerpoint/2010/main" val="3442523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88C61-975B-2F8C-93AF-94FF12BF945D}"/>
              </a:ext>
            </a:extLst>
          </p:cNvPr>
          <p:cNvSpPr>
            <a:spLocks noGrp="1"/>
          </p:cNvSpPr>
          <p:nvPr>
            <p:ph type="title"/>
          </p:nvPr>
        </p:nvSpPr>
        <p:spPr/>
        <p:txBody>
          <a:bodyPr/>
          <a:lstStyle/>
          <a:p>
            <a:r>
              <a:rPr lang="en-US" dirty="0"/>
              <a:t>What are Postbiotics?</a:t>
            </a:r>
            <a:endParaRPr lang="en-CA" dirty="0"/>
          </a:p>
        </p:txBody>
      </p:sp>
      <p:sp>
        <p:nvSpPr>
          <p:cNvPr id="3" name="Content Placeholder 2">
            <a:extLst>
              <a:ext uri="{FF2B5EF4-FFF2-40B4-BE49-F238E27FC236}">
                <a16:creationId xmlns:a16="http://schemas.microsoft.com/office/drawing/2014/main" id="{D53D3DA3-7283-385F-92FB-CD5DF9D85AA5}"/>
              </a:ext>
            </a:extLst>
          </p:cNvPr>
          <p:cNvSpPr>
            <a:spLocks noGrp="1"/>
          </p:cNvSpPr>
          <p:nvPr>
            <p:ph idx="1"/>
          </p:nvPr>
        </p:nvSpPr>
        <p:spPr>
          <a:xfrm>
            <a:off x="493985" y="1563329"/>
            <a:ext cx="11393215" cy="4729316"/>
          </a:xfrm>
        </p:spPr>
        <p:txBody>
          <a:bodyPr>
            <a:normAutofit/>
          </a:bodyPr>
          <a:lstStyle/>
          <a:p>
            <a:r>
              <a:rPr lang="en-US" dirty="0">
                <a:cs typeface="Roboto" panose="02000000000000000000" pitchFamily="2" charset="0"/>
              </a:rPr>
              <a:t>A postbiotic is defined as a “preparation of inanimate microorganisms and/or their components that confers a health benefit on the host” (ISAPP, 2021)</a:t>
            </a:r>
          </a:p>
          <a:p>
            <a:r>
              <a:rPr lang="en-US" dirty="0">
                <a:cs typeface="Roboto" panose="02000000000000000000" pitchFamily="2" charset="0"/>
              </a:rPr>
              <a:t>3 Core Criteria to qualify as a Postbiotic</a:t>
            </a:r>
          </a:p>
          <a:p>
            <a:pPr lvl="1"/>
            <a:r>
              <a:rPr lang="en-US" sz="2200" dirty="0">
                <a:latin typeface="Roboto" panose="02000000000000000000" pitchFamily="2" charset="0"/>
                <a:ea typeface="Roboto" panose="02000000000000000000" pitchFamily="2" charset="0"/>
                <a:cs typeface="Roboto" panose="02000000000000000000" pitchFamily="2" charset="0"/>
              </a:rPr>
              <a:t>Known Microbes</a:t>
            </a:r>
          </a:p>
          <a:p>
            <a:pPr lvl="2"/>
            <a:r>
              <a:rPr lang="en-US" sz="2000" dirty="0">
                <a:latin typeface="Roboto" panose="02000000000000000000" pitchFamily="2" charset="0"/>
                <a:ea typeface="Roboto" panose="02000000000000000000" pitchFamily="2" charset="0"/>
                <a:cs typeface="Roboto" panose="02000000000000000000" pitchFamily="2" charset="0"/>
              </a:rPr>
              <a:t>Molecular characterization of the progenitor microorganisms (for example, fully annotated genome sequence) to enable accurate identification and screen for potential genes of safety concern</a:t>
            </a:r>
          </a:p>
          <a:p>
            <a:pPr lvl="1"/>
            <a:r>
              <a:rPr lang="en-US" sz="2200" dirty="0">
                <a:latin typeface="Roboto" panose="02000000000000000000" pitchFamily="2" charset="0"/>
                <a:ea typeface="Roboto" panose="02000000000000000000" pitchFamily="2" charset="0"/>
                <a:cs typeface="Roboto" panose="02000000000000000000" pitchFamily="2" charset="0"/>
              </a:rPr>
              <a:t>Inactivation</a:t>
            </a:r>
          </a:p>
          <a:p>
            <a:pPr lvl="2"/>
            <a:r>
              <a:rPr lang="en-US" sz="2000" dirty="0">
                <a:latin typeface="Roboto" panose="02000000000000000000" pitchFamily="2" charset="0"/>
                <a:ea typeface="Roboto" panose="02000000000000000000" pitchFamily="2" charset="0"/>
                <a:cs typeface="Roboto" panose="02000000000000000000" pitchFamily="2" charset="0"/>
              </a:rPr>
              <a:t>Detailed description of the inactivation procedure and the matrix</a:t>
            </a:r>
          </a:p>
          <a:p>
            <a:pPr lvl="2"/>
            <a:r>
              <a:rPr lang="en-US" sz="2000" dirty="0">
                <a:latin typeface="Roboto" panose="02000000000000000000" pitchFamily="2" charset="0"/>
                <a:ea typeface="Roboto" panose="02000000000000000000" pitchFamily="2" charset="0"/>
                <a:cs typeface="Roboto" panose="02000000000000000000" pitchFamily="2" charset="0"/>
              </a:rPr>
              <a:t>Confirmation that inactivation has occurred</a:t>
            </a:r>
          </a:p>
          <a:p>
            <a:pPr lvl="1"/>
            <a:r>
              <a:rPr lang="en-US" sz="2200" dirty="0">
                <a:latin typeface="Roboto" panose="02000000000000000000" pitchFamily="2" charset="0"/>
                <a:ea typeface="Roboto" panose="02000000000000000000" pitchFamily="2" charset="0"/>
                <a:cs typeface="Roboto" panose="02000000000000000000" pitchFamily="2" charset="0"/>
              </a:rPr>
              <a:t>Proven Health Benefit</a:t>
            </a:r>
          </a:p>
          <a:p>
            <a:pPr lvl="2"/>
            <a:r>
              <a:rPr lang="en-US" sz="2000" dirty="0">
                <a:latin typeface="Roboto" panose="02000000000000000000" pitchFamily="2" charset="0"/>
                <a:ea typeface="Roboto" panose="02000000000000000000" pitchFamily="2" charset="0"/>
                <a:cs typeface="Roboto" panose="02000000000000000000" pitchFamily="2" charset="0"/>
              </a:rPr>
              <a:t>Evidence of a health benefit in the host from </a:t>
            </a:r>
            <a:r>
              <a:rPr lang="en-US" sz="2000" b="1" dirty="0">
                <a:solidFill>
                  <a:srgbClr val="FF0000"/>
                </a:solidFill>
                <a:latin typeface="Roboto" panose="02000000000000000000" pitchFamily="2" charset="0"/>
                <a:ea typeface="Roboto" panose="02000000000000000000" pitchFamily="2" charset="0"/>
                <a:cs typeface="Roboto" panose="02000000000000000000" pitchFamily="2" charset="0"/>
              </a:rPr>
              <a:t>a controlled, high-quality trial</a:t>
            </a:r>
          </a:p>
          <a:p>
            <a:pPr lvl="2"/>
            <a:r>
              <a:rPr lang="en-US" sz="2000" dirty="0">
                <a:latin typeface="Roboto" panose="02000000000000000000" pitchFamily="2" charset="0"/>
                <a:ea typeface="Roboto" panose="02000000000000000000" pitchFamily="2" charset="0"/>
                <a:cs typeface="Roboto" panose="02000000000000000000" pitchFamily="2" charset="0"/>
              </a:rPr>
              <a:t>Assessment of safety of the postbiotic preparation in the target host for the intended use</a:t>
            </a:r>
          </a:p>
          <a:p>
            <a:endParaRPr lang="en-CA" dirty="0">
              <a:cs typeface="Roboto" panose="02000000000000000000" pitchFamily="2" charset="0"/>
            </a:endParaRPr>
          </a:p>
        </p:txBody>
      </p:sp>
      <p:sp>
        <p:nvSpPr>
          <p:cNvPr id="4" name="TextBox 3">
            <a:extLst>
              <a:ext uri="{FF2B5EF4-FFF2-40B4-BE49-F238E27FC236}">
                <a16:creationId xmlns:a16="http://schemas.microsoft.com/office/drawing/2014/main" id="{D225E352-F8A8-0EFE-A0D5-4BEF705C1F73}"/>
              </a:ext>
            </a:extLst>
          </p:cNvPr>
          <p:cNvSpPr txBox="1"/>
          <p:nvPr/>
        </p:nvSpPr>
        <p:spPr>
          <a:xfrm>
            <a:off x="8020643" y="6408581"/>
            <a:ext cx="4171357" cy="430887"/>
          </a:xfrm>
          <a:prstGeom prst="rect">
            <a:avLst/>
          </a:prstGeom>
          <a:noFill/>
        </p:spPr>
        <p:txBody>
          <a:bodyPr wrap="square" rtlCol="0">
            <a:spAutoFit/>
          </a:bodyPr>
          <a:lstStyle/>
          <a:p>
            <a:r>
              <a:rPr lang="en-CA" sz="1100" dirty="0"/>
              <a:t>Salminen et al 2021 Nat Rev Gastroenterol Hepatol. ISAPP consensus statement. 18(9):649-67. doi: </a:t>
            </a:r>
            <a:r>
              <a:rPr lang="en-CA" sz="1100" u="sng" dirty="0">
                <a:hlinkClick r:id="rId2"/>
              </a:rPr>
              <a:t>10.1038/s41575-021-00440-6</a:t>
            </a:r>
            <a:endParaRPr lang="en-CA" sz="1100" dirty="0"/>
          </a:p>
        </p:txBody>
      </p:sp>
    </p:spTree>
    <p:extLst>
      <p:ext uri="{BB962C8B-B14F-4D97-AF65-F5344CB8AC3E}">
        <p14:creationId xmlns:p14="http://schemas.microsoft.com/office/powerpoint/2010/main" val="3643853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02C3-ABA2-0745-92A8-E3C8FF768CA9}"/>
              </a:ext>
            </a:extLst>
          </p:cNvPr>
          <p:cNvSpPr>
            <a:spLocks noGrp="1"/>
          </p:cNvSpPr>
          <p:nvPr>
            <p:ph type="title"/>
          </p:nvPr>
        </p:nvSpPr>
        <p:spPr/>
        <p:txBody>
          <a:bodyPr/>
          <a:lstStyle/>
          <a:p>
            <a:r>
              <a:rPr lang="en-US" dirty="0"/>
              <a:t>Gut-Brain Axis</a:t>
            </a:r>
            <a:endParaRPr lang="en-CA" dirty="0"/>
          </a:p>
        </p:txBody>
      </p:sp>
      <p:sp>
        <p:nvSpPr>
          <p:cNvPr id="3" name="Content Placeholder 2">
            <a:extLst>
              <a:ext uri="{FF2B5EF4-FFF2-40B4-BE49-F238E27FC236}">
                <a16:creationId xmlns:a16="http://schemas.microsoft.com/office/drawing/2014/main" id="{6D1ACE2B-E1BD-59B1-4A60-E414E170367D}"/>
              </a:ext>
            </a:extLst>
          </p:cNvPr>
          <p:cNvSpPr>
            <a:spLocks noGrp="1"/>
          </p:cNvSpPr>
          <p:nvPr>
            <p:ph idx="1"/>
          </p:nvPr>
        </p:nvSpPr>
        <p:spPr/>
        <p:txBody>
          <a:bodyPr>
            <a:normAutofit fontScale="85000" lnSpcReduction="10000"/>
          </a:bodyPr>
          <a:lstStyle/>
          <a:p>
            <a:r>
              <a:rPr lang="en-CA" b="1" dirty="0"/>
              <a:t>Why Postbiotics Excel</a:t>
            </a:r>
            <a:endParaRPr lang="en-CA" dirty="0"/>
          </a:p>
          <a:p>
            <a:pPr lvl="0"/>
            <a:r>
              <a:rPr lang="en-CA" b="1" dirty="0"/>
              <a:t>Neuroactive metabolites</a:t>
            </a:r>
            <a:r>
              <a:rPr lang="en-CA" dirty="0"/>
              <a:t> (e.g., GABA, tryptophan metabolites, SCFAs, extracellular vesicles) can act systemically without live bacterial colonization.</a:t>
            </a:r>
          </a:p>
          <a:p>
            <a:pPr lvl="0"/>
            <a:r>
              <a:rPr lang="en-CA" b="1" dirty="0"/>
              <a:t>Rapid onset:</a:t>
            </a:r>
            <a:r>
              <a:rPr lang="en-CA" dirty="0"/>
              <a:t> Postbiotics show effects on cortisol, HRV, and mood endpoints within days due to bioactive metabolite absorption.</a:t>
            </a:r>
          </a:p>
          <a:p>
            <a:pPr lvl="0"/>
            <a:r>
              <a:rPr lang="en-CA" b="1" dirty="0"/>
              <a:t>Mechanistic clarity:</a:t>
            </a:r>
            <a:r>
              <a:rPr lang="en-CA" dirty="0"/>
              <a:t> Easier to link specific metabolite concentrations (e.g., butyrate, indole derivatives) to neuroendocrine outcomes.</a:t>
            </a:r>
          </a:p>
          <a:p>
            <a:r>
              <a:rPr lang="en-CA" b="1" dirty="0"/>
              <a:t>Clinical niches:</a:t>
            </a:r>
            <a:endParaRPr lang="en-CA" dirty="0"/>
          </a:p>
          <a:p>
            <a:pPr lvl="0"/>
            <a:r>
              <a:rPr lang="en-CA" b="1" dirty="0"/>
              <a:t>Stress resilience, anxiety, mood regulation</a:t>
            </a:r>
            <a:r>
              <a:rPr lang="en-CA" dirty="0"/>
              <a:t> (PSS, DASS-21, cortisol)</a:t>
            </a:r>
          </a:p>
          <a:p>
            <a:pPr lvl="0"/>
            <a:r>
              <a:rPr lang="en-CA" b="1" dirty="0"/>
              <a:t>Sleep quality improvement</a:t>
            </a:r>
            <a:r>
              <a:rPr lang="en-CA" dirty="0"/>
              <a:t> (PSQI, ISI, HRV, melatonin signaling modulation)</a:t>
            </a:r>
          </a:p>
          <a:p>
            <a:pPr lvl="0"/>
            <a:r>
              <a:rPr lang="en-CA" b="1" dirty="0"/>
              <a:t>Cognitive fatigue and burnout</a:t>
            </a:r>
            <a:r>
              <a:rPr lang="en-CA" dirty="0"/>
              <a:t> populations (healthy adults under stress)</a:t>
            </a:r>
          </a:p>
          <a:p>
            <a:r>
              <a:rPr lang="en-CA" i="1" dirty="0"/>
              <a:t>(This category is gaining traction because regulators prefer well-defined mechanisms, and postbiotics’ non-viable status simplifies study design in vulnerable populations.)</a:t>
            </a:r>
            <a:endParaRPr lang="en-CA" dirty="0"/>
          </a:p>
          <a:p>
            <a:endParaRPr lang="en-CA" dirty="0"/>
          </a:p>
        </p:txBody>
      </p:sp>
    </p:spTree>
    <p:extLst>
      <p:ext uri="{BB962C8B-B14F-4D97-AF65-F5344CB8AC3E}">
        <p14:creationId xmlns:p14="http://schemas.microsoft.com/office/powerpoint/2010/main" val="380688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iagram of methods for microbial inactivation&#10;&#10;AI-generated content may be incorrect.">
            <a:extLst>
              <a:ext uri="{FF2B5EF4-FFF2-40B4-BE49-F238E27FC236}">
                <a16:creationId xmlns:a16="http://schemas.microsoft.com/office/drawing/2014/main" id="{51E826BE-3ADB-347A-C69B-59733C203831}"/>
              </a:ext>
            </a:extLst>
          </p:cNvPr>
          <p:cNvPicPr>
            <a:picLocks noChangeAspect="1"/>
          </p:cNvPicPr>
          <p:nvPr/>
        </p:nvPicPr>
        <p:blipFill>
          <a:blip r:embed="rId3"/>
          <a:srcRect t="2904" b="1520"/>
          <a:stretch>
            <a:fillRect/>
          </a:stretch>
        </p:blipFill>
        <p:spPr>
          <a:xfrm>
            <a:off x="108070" y="1483804"/>
            <a:ext cx="11287432" cy="5140220"/>
          </a:xfrm>
          <a:prstGeom prst="rect">
            <a:avLst/>
          </a:prstGeom>
        </p:spPr>
      </p:pic>
      <p:sp>
        <p:nvSpPr>
          <p:cNvPr id="4" name="TextBox 3">
            <a:extLst>
              <a:ext uri="{FF2B5EF4-FFF2-40B4-BE49-F238E27FC236}">
                <a16:creationId xmlns:a16="http://schemas.microsoft.com/office/drawing/2014/main" id="{FE805B8A-6244-1126-B62F-551899ADE853}"/>
              </a:ext>
            </a:extLst>
          </p:cNvPr>
          <p:cNvSpPr txBox="1"/>
          <p:nvPr/>
        </p:nvSpPr>
        <p:spPr>
          <a:xfrm>
            <a:off x="9222911" y="6408581"/>
            <a:ext cx="3062224" cy="430887"/>
          </a:xfrm>
          <a:prstGeom prst="rect">
            <a:avLst/>
          </a:prstGeom>
          <a:noFill/>
        </p:spPr>
        <p:txBody>
          <a:bodyPr wrap="square" rtlCol="0">
            <a:spAutoFit/>
          </a:bodyPr>
          <a:lstStyle/>
          <a:p>
            <a:r>
              <a:rPr lang="en-CA" sz="1100" dirty="0"/>
              <a:t>Zhong et al 2024 Crit Rev Food Sci Nutr</a:t>
            </a:r>
          </a:p>
          <a:p>
            <a:r>
              <a:rPr lang="en-CA" sz="1100" dirty="0">
                <a:hlinkClick r:id="rId4"/>
              </a:rPr>
              <a:t>https://pubmed.ncbi.nlm.nih.gov/36537328/</a:t>
            </a:r>
            <a:r>
              <a:rPr lang="en-CA" sz="1100" dirty="0"/>
              <a:t> </a:t>
            </a:r>
          </a:p>
        </p:txBody>
      </p:sp>
      <p:sp>
        <p:nvSpPr>
          <p:cNvPr id="13" name="Title 1">
            <a:extLst>
              <a:ext uri="{FF2B5EF4-FFF2-40B4-BE49-F238E27FC236}">
                <a16:creationId xmlns:a16="http://schemas.microsoft.com/office/drawing/2014/main" id="{B52C4A44-CAC8-5BF4-9716-A2D2C6B24747}"/>
              </a:ext>
            </a:extLst>
          </p:cNvPr>
          <p:cNvSpPr>
            <a:spLocks noGrp="1"/>
          </p:cNvSpPr>
          <p:nvPr>
            <p:ph type="title"/>
          </p:nvPr>
        </p:nvSpPr>
        <p:spPr>
          <a:xfrm>
            <a:off x="493986" y="449419"/>
            <a:ext cx="10515600" cy="1325563"/>
          </a:xfrm>
        </p:spPr>
        <p:txBody>
          <a:bodyPr/>
          <a:lstStyle/>
          <a:p>
            <a:r>
              <a:rPr lang="en-CA" dirty="0"/>
              <a:t>How to obtain Postbiotics?</a:t>
            </a:r>
            <a:br>
              <a:rPr lang="en-CA" dirty="0"/>
            </a:br>
            <a:r>
              <a:rPr lang="en-CA" sz="2900" spc="-185" dirty="0">
                <a:solidFill>
                  <a:srgbClr val="663795"/>
                </a:solidFill>
                <a:latin typeface="Roboto"/>
                <a:ea typeface="Roboto"/>
                <a:cs typeface="Roboto"/>
              </a:rPr>
              <a:t>Inactivation</a:t>
            </a:r>
          </a:p>
        </p:txBody>
      </p:sp>
    </p:spTree>
    <p:extLst>
      <p:ext uri="{BB962C8B-B14F-4D97-AF65-F5344CB8AC3E}">
        <p14:creationId xmlns:p14="http://schemas.microsoft.com/office/powerpoint/2010/main" val="3080051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C9A326E-0B19-640E-5325-A07A98B7AC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E7C60D-9B5F-CDB4-0EE0-5C1674BA845E}"/>
              </a:ext>
            </a:extLst>
          </p:cNvPr>
          <p:cNvSpPr>
            <a:spLocks noGrp="1"/>
          </p:cNvSpPr>
          <p:nvPr>
            <p:ph type="title"/>
          </p:nvPr>
        </p:nvSpPr>
        <p:spPr/>
        <p:txBody>
          <a:bodyPr/>
          <a:lstStyle/>
          <a:p>
            <a:r>
              <a:rPr lang="en-CA" dirty="0"/>
              <a:t>What are Postbiotics?</a:t>
            </a:r>
          </a:p>
        </p:txBody>
      </p:sp>
      <p:pic>
        <p:nvPicPr>
          <p:cNvPr id="6" name="Content Placeholder 5" descr="A diagram of different types of processes&#10;&#10;AI-generated content may be incorrect.">
            <a:extLst>
              <a:ext uri="{FF2B5EF4-FFF2-40B4-BE49-F238E27FC236}">
                <a16:creationId xmlns:a16="http://schemas.microsoft.com/office/drawing/2014/main" id="{46CE9BF1-4496-2471-C176-F8EC23BB37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6069" y="1981166"/>
            <a:ext cx="11019861" cy="3739418"/>
          </a:xfrm>
        </p:spPr>
      </p:pic>
      <p:sp>
        <p:nvSpPr>
          <p:cNvPr id="4" name="TextBox 3">
            <a:extLst>
              <a:ext uri="{FF2B5EF4-FFF2-40B4-BE49-F238E27FC236}">
                <a16:creationId xmlns:a16="http://schemas.microsoft.com/office/drawing/2014/main" id="{18BCC72D-B743-70AE-56AC-83A4EEA2B346}"/>
              </a:ext>
            </a:extLst>
          </p:cNvPr>
          <p:cNvSpPr txBox="1"/>
          <p:nvPr/>
        </p:nvSpPr>
        <p:spPr>
          <a:xfrm>
            <a:off x="9222911" y="6408581"/>
            <a:ext cx="3062224" cy="430887"/>
          </a:xfrm>
          <a:prstGeom prst="rect">
            <a:avLst/>
          </a:prstGeom>
          <a:noFill/>
        </p:spPr>
        <p:txBody>
          <a:bodyPr wrap="square" rtlCol="0">
            <a:spAutoFit/>
          </a:bodyPr>
          <a:lstStyle/>
          <a:p>
            <a:r>
              <a:rPr lang="en-CA" sz="1100" dirty="0"/>
              <a:t>Prajapati et al 2025 Biomedicines.</a:t>
            </a:r>
          </a:p>
          <a:p>
            <a:r>
              <a:rPr lang="en-CA" sz="1100" dirty="0">
                <a:hlinkClick r:id="rId4"/>
              </a:rPr>
              <a:t>https://doi.org/10.3390/biomedicines13040791</a:t>
            </a:r>
            <a:endParaRPr lang="en-CA" sz="1100" dirty="0"/>
          </a:p>
        </p:txBody>
      </p:sp>
    </p:spTree>
    <p:extLst>
      <p:ext uri="{BB962C8B-B14F-4D97-AF65-F5344CB8AC3E}">
        <p14:creationId xmlns:p14="http://schemas.microsoft.com/office/powerpoint/2010/main" val="1058729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D99D85-1D9F-95F9-DFE5-C53BAEFB8AA1}"/>
              </a:ext>
            </a:extLst>
          </p:cNvPr>
          <p:cNvSpPr txBox="1"/>
          <p:nvPr/>
        </p:nvSpPr>
        <p:spPr>
          <a:xfrm>
            <a:off x="9183329" y="6408581"/>
            <a:ext cx="3237272" cy="430887"/>
          </a:xfrm>
          <a:prstGeom prst="rect">
            <a:avLst/>
          </a:prstGeom>
          <a:noFill/>
        </p:spPr>
        <p:txBody>
          <a:bodyPr wrap="square" rtlCol="0">
            <a:spAutoFit/>
          </a:bodyPr>
          <a:lstStyle/>
          <a:p>
            <a:r>
              <a:rPr lang="en-CA" sz="1100" dirty="0"/>
              <a:t>Amobonye et al 2025 World J Microbiol Biotechnol </a:t>
            </a:r>
          </a:p>
          <a:p>
            <a:r>
              <a:rPr lang="en-CA" sz="1100" dirty="0">
                <a:hlinkClick r:id="rId3"/>
              </a:rPr>
              <a:t>https://doi.org/10.1007/s11274-025-04483-8</a:t>
            </a:r>
            <a:r>
              <a:rPr lang="en-CA" sz="1100" dirty="0"/>
              <a:t> </a:t>
            </a:r>
          </a:p>
        </p:txBody>
      </p:sp>
      <p:pic>
        <p:nvPicPr>
          <p:cNvPr id="8" name="Picture 7" descr="A diagram of cell components&#10;&#10;AI-generated content may be incorrect.">
            <a:extLst>
              <a:ext uri="{FF2B5EF4-FFF2-40B4-BE49-F238E27FC236}">
                <a16:creationId xmlns:a16="http://schemas.microsoft.com/office/drawing/2014/main" id="{10F53A9E-D5A6-B804-1819-E7CC24AC9AD4}"/>
              </a:ext>
            </a:extLst>
          </p:cNvPr>
          <p:cNvPicPr>
            <a:picLocks noChangeAspect="1"/>
          </p:cNvPicPr>
          <p:nvPr/>
        </p:nvPicPr>
        <p:blipFill>
          <a:blip r:embed="rId4"/>
          <a:stretch>
            <a:fillRect/>
          </a:stretch>
        </p:blipFill>
        <p:spPr>
          <a:xfrm>
            <a:off x="1899652" y="1692647"/>
            <a:ext cx="8392696" cy="4334480"/>
          </a:xfrm>
          <a:prstGeom prst="rect">
            <a:avLst/>
          </a:prstGeom>
        </p:spPr>
      </p:pic>
      <p:sp>
        <p:nvSpPr>
          <p:cNvPr id="12" name="Title 1">
            <a:extLst>
              <a:ext uri="{FF2B5EF4-FFF2-40B4-BE49-F238E27FC236}">
                <a16:creationId xmlns:a16="http://schemas.microsoft.com/office/drawing/2014/main" id="{6FB30112-31D4-D3C7-ACD9-9743D160EE3F}"/>
              </a:ext>
            </a:extLst>
          </p:cNvPr>
          <p:cNvSpPr>
            <a:spLocks noGrp="1"/>
          </p:cNvSpPr>
          <p:nvPr>
            <p:ph type="title"/>
          </p:nvPr>
        </p:nvSpPr>
        <p:spPr>
          <a:xfrm>
            <a:off x="493986" y="449419"/>
            <a:ext cx="10515600" cy="1325563"/>
          </a:xfrm>
        </p:spPr>
        <p:txBody>
          <a:bodyPr/>
          <a:lstStyle/>
          <a:p>
            <a:r>
              <a:rPr lang="en-CA" dirty="0"/>
              <a:t>What are Postbiotics?</a:t>
            </a:r>
            <a:br>
              <a:rPr lang="en-CA" dirty="0"/>
            </a:br>
            <a:r>
              <a:rPr lang="en-CA" sz="2900" spc="-185" dirty="0">
                <a:solidFill>
                  <a:srgbClr val="663795"/>
                </a:solidFill>
                <a:latin typeface="Roboto"/>
                <a:ea typeface="Roboto"/>
                <a:cs typeface="Roboto"/>
              </a:rPr>
              <a:t>Categories</a:t>
            </a:r>
          </a:p>
        </p:txBody>
      </p:sp>
    </p:spTree>
    <p:extLst>
      <p:ext uri="{BB962C8B-B14F-4D97-AF65-F5344CB8AC3E}">
        <p14:creationId xmlns:p14="http://schemas.microsoft.com/office/powerpoint/2010/main" val="1622570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098C73-EFD8-E795-E29D-DDF6B24E6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A54B70-1CAA-65A5-8A8B-C85E36BF102B}"/>
              </a:ext>
            </a:extLst>
          </p:cNvPr>
          <p:cNvSpPr>
            <a:spLocks noGrp="1"/>
          </p:cNvSpPr>
          <p:nvPr>
            <p:ph type="title"/>
          </p:nvPr>
        </p:nvSpPr>
        <p:spPr/>
        <p:txBody>
          <a:bodyPr/>
          <a:lstStyle/>
          <a:p>
            <a:r>
              <a:rPr lang="en-US" dirty="0"/>
              <a:t>What are Postbiotics?</a:t>
            </a:r>
            <a:endParaRPr lang="en-CA" dirty="0"/>
          </a:p>
        </p:txBody>
      </p:sp>
      <p:pic>
        <p:nvPicPr>
          <p:cNvPr id="6" name="Content Placeholder 5" descr="A diagram of a medical condition&#10;&#10;AI-generated content may be incorrect.">
            <a:extLst>
              <a:ext uri="{FF2B5EF4-FFF2-40B4-BE49-F238E27FC236}">
                <a16:creationId xmlns:a16="http://schemas.microsoft.com/office/drawing/2014/main" id="{9DAD5361-E0C5-4EA2-3D78-615A00039D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5525" y="1410131"/>
            <a:ext cx="8920950" cy="4919792"/>
          </a:xfrm>
        </p:spPr>
      </p:pic>
      <p:sp>
        <p:nvSpPr>
          <p:cNvPr id="4" name="TextBox 3">
            <a:extLst>
              <a:ext uri="{FF2B5EF4-FFF2-40B4-BE49-F238E27FC236}">
                <a16:creationId xmlns:a16="http://schemas.microsoft.com/office/drawing/2014/main" id="{F8D79511-697E-768C-BE8D-44461CD823CE}"/>
              </a:ext>
            </a:extLst>
          </p:cNvPr>
          <p:cNvSpPr txBox="1"/>
          <p:nvPr/>
        </p:nvSpPr>
        <p:spPr>
          <a:xfrm>
            <a:off x="9358377" y="6408581"/>
            <a:ext cx="3062224" cy="430887"/>
          </a:xfrm>
          <a:prstGeom prst="rect">
            <a:avLst/>
          </a:prstGeom>
          <a:noFill/>
        </p:spPr>
        <p:txBody>
          <a:bodyPr wrap="square" rtlCol="0">
            <a:spAutoFit/>
          </a:bodyPr>
          <a:lstStyle/>
          <a:p>
            <a:r>
              <a:rPr lang="en-CA" sz="1100" dirty="0"/>
              <a:t>Rafique et al 2023 J Agriculture Food Research. </a:t>
            </a:r>
          </a:p>
          <a:p>
            <a:r>
              <a:rPr lang="en-CA" sz="1100" dirty="0">
                <a:hlinkClick r:id="rId4" tooltip="Persistent link using digital object identifier"/>
              </a:rPr>
              <a:t>https://doi.org/10.1016/j.jafr.2023.100708</a:t>
            </a:r>
            <a:endParaRPr lang="en-CA" sz="1100" dirty="0"/>
          </a:p>
        </p:txBody>
      </p:sp>
    </p:spTree>
    <p:extLst>
      <p:ext uri="{BB962C8B-B14F-4D97-AF65-F5344CB8AC3E}">
        <p14:creationId xmlns:p14="http://schemas.microsoft.com/office/powerpoint/2010/main" val="2025127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A9413-6342-154B-E725-A27060EC1BE6}"/>
              </a:ext>
            </a:extLst>
          </p:cNvPr>
          <p:cNvSpPr>
            <a:spLocks noGrp="1"/>
          </p:cNvSpPr>
          <p:nvPr>
            <p:ph type="title"/>
          </p:nvPr>
        </p:nvSpPr>
        <p:spPr/>
        <p:txBody>
          <a:bodyPr/>
          <a:lstStyle/>
          <a:p>
            <a:r>
              <a:rPr lang="en-CA" dirty="0"/>
              <a:t>Mechanisms of Action</a:t>
            </a:r>
          </a:p>
        </p:txBody>
      </p:sp>
      <p:pic>
        <p:nvPicPr>
          <p:cNvPr id="5" name="Picture 4">
            <a:extLst>
              <a:ext uri="{FF2B5EF4-FFF2-40B4-BE49-F238E27FC236}">
                <a16:creationId xmlns:a16="http://schemas.microsoft.com/office/drawing/2014/main" id="{AE7610A1-9B58-A18E-557F-064B299312F9}"/>
              </a:ext>
            </a:extLst>
          </p:cNvPr>
          <p:cNvPicPr>
            <a:picLocks noChangeAspect="1"/>
          </p:cNvPicPr>
          <p:nvPr/>
        </p:nvPicPr>
        <p:blipFill>
          <a:blip r:embed="rId2"/>
          <a:stretch>
            <a:fillRect/>
          </a:stretch>
        </p:blipFill>
        <p:spPr>
          <a:xfrm>
            <a:off x="589829" y="1459432"/>
            <a:ext cx="7430814" cy="5091082"/>
          </a:xfrm>
          <a:prstGeom prst="rect">
            <a:avLst/>
          </a:prstGeom>
        </p:spPr>
      </p:pic>
      <p:sp>
        <p:nvSpPr>
          <p:cNvPr id="6" name="TextBox 5">
            <a:extLst>
              <a:ext uri="{FF2B5EF4-FFF2-40B4-BE49-F238E27FC236}">
                <a16:creationId xmlns:a16="http://schemas.microsoft.com/office/drawing/2014/main" id="{F6C1275E-C3C1-7500-AB74-5E85CAD666CC}"/>
              </a:ext>
            </a:extLst>
          </p:cNvPr>
          <p:cNvSpPr txBox="1"/>
          <p:nvPr/>
        </p:nvSpPr>
        <p:spPr>
          <a:xfrm>
            <a:off x="8020643" y="6427113"/>
            <a:ext cx="4171357" cy="430887"/>
          </a:xfrm>
          <a:prstGeom prst="rect">
            <a:avLst/>
          </a:prstGeom>
          <a:noFill/>
        </p:spPr>
        <p:txBody>
          <a:bodyPr wrap="square" rtlCol="0">
            <a:spAutoFit/>
          </a:bodyPr>
          <a:lstStyle/>
          <a:p>
            <a:r>
              <a:rPr lang="en-CA" sz="1100" dirty="0"/>
              <a:t>Salminen et al 2021 Nat Rev Gastroenterol Hepatol. ISAPP consensus statement. 18(9):649-67. doi: </a:t>
            </a:r>
            <a:r>
              <a:rPr lang="en-CA" sz="1100" u="sng" dirty="0">
                <a:hlinkClick r:id="rId3"/>
              </a:rPr>
              <a:t>10.1038/s41575-021-00440-6</a:t>
            </a:r>
            <a:endParaRPr lang="en-CA" sz="1100" dirty="0"/>
          </a:p>
        </p:txBody>
      </p:sp>
      <p:sp>
        <p:nvSpPr>
          <p:cNvPr id="3" name="TextBox 2">
            <a:extLst>
              <a:ext uri="{FF2B5EF4-FFF2-40B4-BE49-F238E27FC236}">
                <a16:creationId xmlns:a16="http://schemas.microsoft.com/office/drawing/2014/main" id="{906F2F2B-A9F4-D287-956E-D3CFAED71DEB}"/>
              </a:ext>
            </a:extLst>
          </p:cNvPr>
          <p:cNvSpPr txBox="1"/>
          <p:nvPr/>
        </p:nvSpPr>
        <p:spPr>
          <a:xfrm>
            <a:off x="8289191" y="2342979"/>
            <a:ext cx="3634259" cy="3323987"/>
          </a:xfrm>
          <a:prstGeom prst="rect">
            <a:avLst/>
          </a:prstGeom>
          <a:noFill/>
        </p:spPr>
        <p:txBody>
          <a:bodyPr wrap="square" rtlCol="0">
            <a:spAutoFit/>
          </a:bodyPr>
          <a:lstStyle/>
          <a:p>
            <a:r>
              <a:rPr lang="en-CA" sz="14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CA" sz="1400" dirty="0">
                <a:latin typeface="Roboto" panose="02000000000000000000" pitchFamily="2" charset="0"/>
                <a:ea typeface="Roboto" panose="02000000000000000000" pitchFamily="2" charset="0"/>
                <a:cs typeface="Roboto" panose="02000000000000000000" pitchFamily="2" charset="0"/>
              </a:rPr>
              <a:t>Direct antimicrobial activity</a:t>
            </a:r>
          </a:p>
          <a:p>
            <a:r>
              <a:rPr lang="en-CA" sz="1400" dirty="0">
                <a:latin typeface="Roboto" panose="02000000000000000000" pitchFamily="2" charset="0"/>
                <a:ea typeface="Roboto" panose="02000000000000000000" pitchFamily="2" charset="0"/>
                <a:cs typeface="Roboto" panose="02000000000000000000" pitchFamily="2" charset="0"/>
              </a:rPr>
              <a:t>Compete with adhesion sites on gut lining</a:t>
            </a:r>
          </a:p>
          <a:p>
            <a:endParaRPr lang="en-CA" sz="1400" dirty="0">
              <a:latin typeface="Roboto" panose="02000000000000000000" pitchFamily="2" charset="0"/>
              <a:ea typeface="Roboto" panose="02000000000000000000" pitchFamily="2" charset="0"/>
              <a:cs typeface="Roboto" panose="02000000000000000000" pitchFamily="2" charset="0"/>
            </a:endParaRPr>
          </a:p>
          <a:p>
            <a:r>
              <a:rPr lang="en-CA" sz="14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CA" sz="1400" dirty="0">
                <a:latin typeface="Roboto" panose="02000000000000000000" pitchFamily="2" charset="0"/>
                <a:ea typeface="Roboto" panose="02000000000000000000" pitchFamily="2" charset="0"/>
                <a:cs typeface="Roboto" panose="02000000000000000000" pitchFamily="2" charset="0"/>
              </a:rPr>
              <a:t>Help promote tight junctions between the cells</a:t>
            </a:r>
          </a:p>
          <a:p>
            <a:endParaRPr lang="en-CA" sz="1400" dirty="0">
              <a:latin typeface="Roboto" panose="02000000000000000000" pitchFamily="2" charset="0"/>
              <a:ea typeface="Roboto" panose="02000000000000000000" pitchFamily="2" charset="0"/>
              <a:cs typeface="Roboto" panose="02000000000000000000" pitchFamily="2" charset="0"/>
            </a:endParaRPr>
          </a:p>
          <a:p>
            <a:r>
              <a:rPr lang="en-CA" sz="14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Binding of MPs to TLR promoting healing or anti-inflammatory</a:t>
            </a:r>
            <a:endParaRPr lang="en-CA" sz="1400" dirty="0">
              <a:latin typeface="Roboto" panose="02000000000000000000" pitchFamily="2" charset="0"/>
              <a:ea typeface="Roboto" panose="02000000000000000000" pitchFamily="2" charset="0"/>
              <a:cs typeface="Roboto" panose="02000000000000000000" pitchFamily="2" charset="0"/>
            </a:endParaRPr>
          </a:p>
          <a:p>
            <a:endParaRPr lang="en-CA" sz="1400" dirty="0">
              <a:latin typeface="Roboto" panose="02000000000000000000" pitchFamily="2" charset="0"/>
              <a:ea typeface="Roboto" panose="02000000000000000000" pitchFamily="2" charset="0"/>
              <a:cs typeface="Roboto" panose="02000000000000000000" pitchFamily="2" charset="0"/>
            </a:endParaRPr>
          </a:p>
          <a:p>
            <a:r>
              <a:rPr lang="en-CA" sz="14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Functional enzymes (BSH) influencing BA metabolism (cholesterol, blood sugar)</a:t>
            </a:r>
            <a:endParaRPr lang="en-CA" sz="1400" dirty="0">
              <a:latin typeface="Roboto" panose="02000000000000000000" pitchFamily="2" charset="0"/>
              <a:ea typeface="Roboto" panose="02000000000000000000" pitchFamily="2" charset="0"/>
              <a:cs typeface="Roboto" panose="02000000000000000000" pitchFamily="2" charset="0"/>
            </a:endParaRPr>
          </a:p>
          <a:p>
            <a:endParaRPr lang="en-CA" sz="1400" dirty="0">
              <a:latin typeface="Roboto" panose="02000000000000000000" pitchFamily="2" charset="0"/>
              <a:ea typeface="Roboto" panose="02000000000000000000" pitchFamily="2" charset="0"/>
              <a:cs typeface="Roboto" panose="02000000000000000000" pitchFamily="2" charset="0"/>
            </a:endParaRPr>
          </a:p>
          <a:p>
            <a:r>
              <a:rPr lang="en-CA" sz="1400" dirty="0">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en-CA" sz="1400" dirty="0">
                <a:latin typeface="Roboto" panose="02000000000000000000" pitchFamily="2" charset="0"/>
                <a:ea typeface="Roboto" panose="02000000000000000000" pitchFamily="2" charset="0"/>
                <a:cs typeface="Roboto" panose="02000000000000000000" pitchFamily="2" charset="0"/>
              </a:rPr>
              <a:t>Produce or stimulate the release of neuroactive compounds (serotonin, dopamine, GABA)</a:t>
            </a:r>
          </a:p>
        </p:txBody>
      </p:sp>
    </p:spTree>
    <p:extLst>
      <p:ext uri="{BB962C8B-B14F-4D97-AF65-F5344CB8AC3E}">
        <p14:creationId xmlns:p14="http://schemas.microsoft.com/office/powerpoint/2010/main" val="615114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GS Nutrasource Template - 2023.pptx" id="{FD01A3B6-A315-4A23-8052-7DF53D74213C}" vid="{633BCF8B-ECBC-4B88-BA2C-09DDE4386B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CA5A965B72294AA1C0381BD96970D9" ma:contentTypeVersion="21" ma:contentTypeDescription="Create a new document." ma:contentTypeScope="" ma:versionID="ee8bdf45bd25cea1714b885bd5e67103">
  <xsd:schema xmlns:xsd="http://www.w3.org/2001/XMLSchema" xmlns:xs="http://www.w3.org/2001/XMLSchema" xmlns:p="http://schemas.microsoft.com/office/2006/metadata/properties" xmlns:ns2="4fb7a59e-b5ae-4930-9cf9-82dce16b6cc6" xmlns:ns3="c371b1b8-c0d0-4ed0-9161-6b57b2092c72" targetNamespace="http://schemas.microsoft.com/office/2006/metadata/properties" ma:root="true" ma:fieldsID="e99ec3e17babf13cd58c243a1aec4071" ns2:_="" ns3:_="">
    <xsd:import namespace="4fb7a59e-b5ae-4930-9cf9-82dce16b6cc6"/>
    <xsd:import namespace="c371b1b8-c0d0-4ed0-9161-6b57b2092c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Sponsor" minOccurs="0"/>
                <xsd:element ref="ns2:Link" minOccurs="0"/>
                <xsd:element ref="ns2:MediaServiceLocation" minOccurs="0"/>
                <xsd:element ref="ns2:HealthSeg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b7a59e-b5ae-4930-9cf9-82dce16b6c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56d6fdb-506c-4e91-bfb3-29d50ca8ad2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Sponsor" ma:index="24" nillable="true" ma:displayName="Sponsor" ma:internalName="Sponsor">
      <xsd:simpleType>
        <xsd:restriction base="dms:Text">
          <xsd:maxLength value="255"/>
        </xsd:restriction>
      </xsd:simpleType>
    </xsd:element>
    <xsd:element name="Link" ma:index="25"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Location" ma:index="26" nillable="true" ma:displayName="Location" ma:description="" ma:indexed="true" ma:internalName="MediaServiceLocation" ma:readOnly="true">
      <xsd:simpleType>
        <xsd:restriction base="dms:Text"/>
      </xsd:simpleType>
    </xsd:element>
    <xsd:element name="HealthSegment" ma:index="27" nillable="true" ma:displayName="Health Segment" ma:format="Dropdown" ma:internalName="HealthSegment">
      <xsd:simpleType>
        <xsd:restriction base="dms:Choice">
          <xsd:enumeration value="Aging"/>
          <xsd:enumeration value="Bone Health"/>
          <xsd:enumeration value="Cognition"/>
          <xsd:enumeration value="Digestive Health"/>
          <xsd:enumeration value="IBS"/>
          <xsd:enumeration value="Immunity"/>
          <xsd:enumeration value="Menopause"/>
          <xsd:enumeration value="Metabolic Health (Satiety, Weight Mgmt, GLP-1)"/>
          <xsd:enumeration value="Microbiota"/>
          <xsd:enumeration value="Nutrient Status"/>
          <xsd:enumeration value="Oral Health"/>
          <xsd:enumeration value="Pharmacokinetic"/>
          <xsd:enumeration value="Respiratory"/>
          <xsd:enumeration value="Sleep"/>
          <xsd:enumeration value="Skin"/>
          <xsd:enumeration value="Stress/Anxiety"/>
          <xsd:enumeration value="Sports &amp; Exercise"/>
          <xsd:enumeration value="Vulnerable pop (Under 18)"/>
          <xsd:enumeration value="Women's Health"/>
          <xsd:enumeration value="Urinary Function"/>
          <xsd:enumeration value="Choice 21"/>
        </xsd:restriction>
      </xsd:simpleType>
    </xsd:element>
  </xsd:schema>
  <xsd:schema xmlns:xsd="http://www.w3.org/2001/XMLSchema" xmlns:xs="http://www.w3.org/2001/XMLSchema" xmlns:dms="http://schemas.microsoft.com/office/2006/documentManagement/types" xmlns:pc="http://schemas.microsoft.com/office/infopath/2007/PartnerControls" targetNamespace="c371b1b8-c0d0-4ed0-9161-6b57b2092c7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03007c0-f3b2-4fa5-9cc0-070eadbab008}" ma:internalName="TaxCatchAll" ma:showField="CatchAllData" ma:web="c371b1b8-c0d0-4ed0-9161-6b57b2092c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371b1b8-c0d0-4ed0-9161-6b57b2092c72">
      <UserInfo>
        <DisplayName>Brad Wallace</DisplayName>
        <AccountId>25</AccountId>
        <AccountType/>
      </UserInfo>
      <UserInfo>
        <DisplayName>William J. Rowe</DisplayName>
        <AccountId>23</AccountId>
        <AccountType/>
      </UserInfo>
      <UserInfo>
        <DisplayName>Ruth Rodrigues</DisplayName>
        <AccountId>20</AccountId>
        <AccountType/>
      </UserInfo>
    </SharedWithUsers>
    <lcf76f155ced4ddcb4097134ff3c332f xmlns="4fb7a59e-b5ae-4930-9cf9-82dce16b6cc6">
      <Terms xmlns="http://schemas.microsoft.com/office/infopath/2007/PartnerControls"/>
    </lcf76f155ced4ddcb4097134ff3c332f>
    <TaxCatchAll xmlns="c371b1b8-c0d0-4ed0-9161-6b57b2092c72" xsi:nil="true"/>
    <HealthSegment xmlns="4fb7a59e-b5ae-4930-9cf9-82dce16b6cc6" xsi:nil="true"/>
    <Link xmlns="4fb7a59e-b5ae-4930-9cf9-82dce16b6cc6">
      <Url xsi:nil="true"/>
      <Description xsi:nil="true"/>
    </Link>
    <Sponsor xmlns="4fb7a59e-b5ae-4930-9cf9-82dce16b6cc6" xsi:nil="true"/>
  </documentManagement>
</p:properties>
</file>

<file path=customXml/itemProps1.xml><?xml version="1.0" encoding="utf-8"?>
<ds:datastoreItem xmlns:ds="http://schemas.openxmlformats.org/officeDocument/2006/customXml" ds:itemID="{241C0FA8-0CA6-4288-8AC2-B029357E057A}">
  <ds:schemaRefs>
    <ds:schemaRef ds:uri="http://schemas.microsoft.com/sharepoint/v3/contenttype/forms"/>
  </ds:schemaRefs>
</ds:datastoreItem>
</file>

<file path=customXml/itemProps2.xml><?xml version="1.0" encoding="utf-8"?>
<ds:datastoreItem xmlns:ds="http://schemas.openxmlformats.org/officeDocument/2006/customXml" ds:itemID="{B5E8CE6C-B512-4851-ACF8-A583833BCB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b7a59e-b5ae-4930-9cf9-82dce16b6cc6"/>
    <ds:schemaRef ds:uri="c371b1b8-c0d0-4ed0-9161-6b57b2092c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535E86-E53E-4CDC-A3C2-9FF73BC323CC}">
  <ds:schemaRefs>
    <ds:schemaRef ds:uri="http://purl.org/dc/dcmitype/"/>
    <ds:schemaRef ds:uri="http://www.w3.org/XML/1998/namespace"/>
    <ds:schemaRef ds:uri="http://schemas.microsoft.com/office/2006/documentManagement/types"/>
    <ds:schemaRef ds:uri="http://purl.org/dc/elements/1.1/"/>
    <ds:schemaRef ds:uri="http://purl.org/dc/terms/"/>
    <ds:schemaRef ds:uri="4fb7a59e-b5ae-4930-9cf9-82dce16b6cc6"/>
    <ds:schemaRef ds:uri="http://schemas.microsoft.com/office/2006/metadata/properties"/>
    <ds:schemaRef ds:uri="http://schemas.microsoft.com/office/infopath/2007/PartnerControls"/>
    <ds:schemaRef ds:uri="http://schemas.openxmlformats.org/package/2006/metadata/core-properties"/>
    <ds:schemaRef ds:uri="c371b1b8-c0d0-4ed0-9161-6b57b2092c72"/>
  </ds:schemaRefs>
</ds:datastoreItem>
</file>

<file path=docProps/app.xml><?xml version="1.0" encoding="utf-8"?>
<Properties xmlns="http://schemas.openxmlformats.org/officeDocument/2006/extended-properties" xmlns:vt="http://schemas.openxmlformats.org/officeDocument/2006/docPropsVTypes">
  <Template>SGS Nutrasource Template - 2023</Template>
  <TotalTime>10420</TotalTime>
  <Words>4930</Words>
  <Application>Microsoft Office PowerPoint</Application>
  <PresentationFormat>Widescreen</PresentationFormat>
  <Paragraphs>508</Paragraphs>
  <Slides>40</Slides>
  <Notes>22</Notes>
  <HiddenSlides>14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Aptos</vt:lpstr>
      <vt:lpstr>Arial</vt:lpstr>
      <vt:lpstr>Roboto</vt:lpstr>
      <vt:lpstr>Office Theme</vt:lpstr>
      <vt:lpstr>The Clinical Potential of Postbiotics: Evidence, Applications, and Design Considerations</vt:lpstr>
      <vt:lpstr>Speaker</vt:lpstr>
      <vt:lpstr>Agenda</vt:lpstr>
      <vt:lpstr>What are Postbiotics?</vt:lpstr>
      <vt:lpstr>How to obtain Postbiotics? Inactivation</vt:lpstr>
      <vt:lpstr>What are Postbiotics?</vt:lpstr>
      <vt:lpstr>What are Postbiotics? Categories</vt:lpstr>
      <vt:lpstr>What are Postbiotics?</vt:lpstr>
      <vt:lpstr>Mechanisms of Action</vt:lpstr>
      <vt:lpstr>PowerPoint Presentation</vt:lpstr>
      <vt:lpstr>Gastrointestinal Health Disease</vt:lpstr>
      <vt:lpstr>Metabolic Health</vt:lpstr>
      <vt:lpstr>Metabolic Health Obesity</vt:lpstr>
      <vt:lpstr>Exercise Performance and Recovery</vt:lpstr>
      <vt:lpstr>Exercise Performance and Recovery</vt:lpstr>
      <vt:lpstr>Skin Health Skin Conditions </vt:lpstr>
      <vt:lpstr>Skin Health Healthy Aging </vt:lpstr>
      <vt:lpstr>Skin Health Opportunities </vt:lpstr>
      <vt:lpstr>Children Opportunities </vt:lpstr>
      <vt:lpstr>Ongoing Clinical Trials Active, not recruiting OR Recruiting OR Not yet recruiting </vt:lpstr>
      <vt:lpstr>Ongoing Clinical Trials Health Segments </vt:lpstr>
      <vt:lpstr>Pre- vs Pro- vs Post-biotics</vt:lpstr>
      <vt:lpstr>Pre- vs Pro- vs Post-biotics</vt:lpstr>
      <vt:lpstr>Regulatory Landscape</vt:lpstr>
      <vt:lpstr>PowerPoint Presentation</vt:lpstr>
      <vt:lpstr>Key Considerations for Postbiotics Clinical Trials in USA</vt:lpstr>
      <vt:lpstr>Take Aways</vt:lpstr>
      <vt:lpstr>PowerPoint Presentation</vt:lpstr>
      <vt:lpstr>Trial design implications</vt:lpstr>
      <vt:lpstr>Immunomodulation and Inflammation</vt:lpstr>
      <vt:lpstr>Examples </vt:lpstr>
      <vt:lpstr>Gut barrier and intestinal permeability</vt:lpstr>
      <vt:lpstr>Metabolic health and GLP-1 linked studies</vt:lpstr>
      <vt:lpstr>Skin health and atopic conditions</vt:lpstr>
      <vt:lpstr>PowerPoint Presentation</vt:lpstr>
      <vt:lpstr>MoA </vt:lpstr>
      <vt:lpstr>Post- vs Pre- vs Pro-biotics</vt:lpstr>
      <vt:lpstr>Trial design considerations</vt:lpstr>
      <vt:lpstr>Trial design considerations</vt:lpstr>
      <vt:lpstr>Gut-Brain Axis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Kelly Foley</dc:creator>
  <cp:lastModifiedBy>Stephanie-Anne Girard</cp:lastModifiedBy>
  <cp:revision>2</cp:revision>
  <cp:lastPrinted>2025-11-12T14:49:38Z</cp:lastPrinted>
  <dcterms:created xsi:type="dcterms:W3CDTF">2025-10-27T18:51:52Z</dcterms:created>
  <dcterms:modified xsi:type="dcterms:W3CDTF">2025-11-20T05:32:13Z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0x0101003ECA5A965B72294AA1C0381BD96970D9</vt:lpwstr>
  </property>
  <property fmtid="{D5CDD505-2E9C-101B-9397-08002B2CF9AE}" pid="3" name="MediaServiceImageTags">
    <vt:lpwstr/>
  </property>
</Properties>
</file>